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1"/>
    <p:sldMasterId id="2147483673" r:id="rId2"/>
  </p:sldMasterIdLst>
  <p:notesMasterIdLst>
    <p:notesMasterId r:id="rId51"/>
  </p:notesMasterIdLst>
  <p:handoutMasterIdLst>
    <p:handoutMasterId r:id="rId52"/>
  </p:handoutMasterIdLst>
  <p:sldIdLst>
    <p:sldId id="5001" r:id="rId3"/>
    <p:sldId id="4755" r:id="rId4"/>
    <p:sldId id="4989" r:id="rId5"/>
    <p:sldId id="4990" r:id="rId6"/>
    <p:sldId id="4991" r:id="rId7"/>
    <p:sldId id="4992" r:id="rId8"/>
    <p:sldId id="4993" r:id="rId9"/>
    <p:sldId id="4994" r:id="rId10"/>
    <p:sldId id="4898" r:id="rId11"/>
    <p:sldId id="4675" r:id="rId12"/>
    <p:sldId id="4803" r:id="rId13"/>
    <p:sldId id="4618" r:id="rId14"/>
    <p:sldId id="4621" r:id="rId15"/>
    <p:sldId id="4748" r:id="rId16"/>
    <p:sldId id="4751" r:id="rId17"/>
    <p:sldId id="4624" r:id="rId18"/>
    <p:sldId id="4676" r:id="rId19"/>
    <p:sldId id="4677" r:id="rId20"/>
    <p:sldId id="4679" r:id="rId21"/>
    <p:sldId id="4902" r:id="rId22"/>
    <p:sldId id="4904" r:id="rId23"/>
    <p:sldId id="4753" r:id="rId24"/>
    <p:sldId id="4914" r:id="rId25"/>
    <p:sldId id="4683" r:id="rId26"/>
    <p:sldId id="4684" r:id="rId27"/>
    <p:sldId id="4685" r:id="rId28"/>
    <p:sldId id="4686" r:id="rId29"/>
    <p:sldId id="4913" r:id="rId30"/>
    <p:sldId id="4744" r:id="rId31"/>
    <p:sldId id="4931" r:id="rId32"/>
    <p:sldId id="4710" r:id="rId33"/>
    <p:sldId id="4999" r:id="rId34"/>
    <p:sldId id="4971" r:id="rId35"/>
    <p:sldId id="4793" r:id="rId36"/>
    <p:sldId id="4984" r:id="rId37"/>
    <p:sldId id="4742" r:id="rId38"/>
    <p:sldId id="4985" r:id="rId39"/>
    <p:sldId id="4796" r:id="rId40"/>
    <p:sldId id="4972" r:id="rId41"/>
    <p:sldId id="4561" r:id="rId42"/>
    <p:sldId id="4822" r:id="rId43"/>
    <p:sldId id="4912" r:id="rId44"/>
    <p:sldId id="4911" r:id="rId45"/>
    <p:sldId id="4987" r:id="rId46"/>
    <p:sldId id="4973" r:id="rId47"/>
    <p:sldId id="4986" r:id="rId48"/>
    <p:sldId id="4974" r:id="rId49"/>
    <p:sldId id="4909" r:id="rId50"/>
  </p:sldIdLst>
  <p:sldSz cx="9144000" cy="5143500" type="screen16x9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contro Venezia" id="{BB82D993-CA45-4263-BAB4-BC73DC4E726B}">
          <p14:sldIdLst>
            <p14:sldId id="5001"/>
          </p14:sldIdLst>
        </p14:section>
        <p14:section name="Operatori economici" id="{FF6515AF-8F84-40BD-8F8B-86561A0E6B8F}">
          <p14:sldIdLst>
            <p14:sldId id="4755"/>
            <p14:sldId id="4989"/>
            <p14:sldId id="4990"/>
            <p14:sldId id="4991"/>
            <p14:sldId id="4992"/>
            <p14:sldId id="4993"/>
            <p14:sldId id="4994"/>
          </p14:sldIdLst>
        </p14:section>
        <p14:section name="Cause di esclusione dell’OE" id="{3BC0BA44-C486-4B03-A4E8-DA2ABFF30383}">
          <p14:sldIdLst>
            <p14:sldId id="4898"/>
            <p14:sldId id="4675"/>
            <p14:sldId id="4803"/>
            <p14:sldId id="4618"/>
            <p14:sldId id="4621"/>
            <p14:sldId id="4748"/>
            <p14:sldId id="4751"/>
            <p14:sldId id="4624"/>
            <p14:sldId id="4676"/>
            <p14:sldId id="4677"/>
            <p14:sldId id="4679"/>
            <p14:sldId id="4902"/>
            <p14:sldId id="4904"/>
          </p14:sldIdLst>
        </p14:section>
        <p14:section name="Illecito professionale" id="{DD6DE91D-8442-4C5D-A055-A076587CE087}">
          <p14:sldIdLst>
            <p14:sldId id="4753"/>
            <p14:sldId id="4914"/>
            <p14:sldId id="4683"/>
            <p14:sldId id="4684"/>
            <p14:sldId id="4685"/>
            <p14:sldId id="4686"/>
            <p14:sldId id="4913"/>
            <p14:sldId id="4744"/>
            <p14:sldId id="4931"/>
            <p14:sldId id="4710"/>
            <p14:sldId id="4999"/>
            <p14:sldId id="4971"/>
            <p14:sldId id="4793"/>
            <p14:sldId id="4984"/>
            <p14:sldId id="4742"/>
            <p14:sldId id="4985"/>
            <p14:sldId id="4796"/>
          </p14:sldIdLst>
        </p14:section>
        <p14:section name="Aggiudicazione appalto" id="{DDD31CA6-A83E-4B86-84F8-C9C1117446E6}">
          <p14:sldIdLst>
            <p14:sldId id="4972"/>
            <p14:sldId id="4561"/>
            <p14:sldId id="4822"/>
            <p14:sldId id="4912"/>
            <p14:sldId id="4911"/>
            <p14:sldId id="4987"/>
            <p14:sldId id="4973"/>
            <p14:sldId id="4986"/>
            <p14:sldId id="4974"/>
            <p14:sldId id="49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AD6"/>
    <a:srgbClr val="B8F2D1"/>
    <a:srgbClr val="CCFFCC"/>
    <a:srgbClr val="DDEC90"/>
    <a:srgbClr val="DEF6DA"/>
    <a:srgbClr val="BFDC30"/>
    <a:srgbClr val="E9F3B7"/>
    <a:srgbClr val="5D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95226" autoAdjust="0"/>
  </p:normalViewPr>
  <p:slideViewPr>
    <p:cSldViewPr>
      <p:cViewPr varScale="1">
        <p:scale>
          <a:sx n="104" d="100"/>
          <a:sy n="104" d="100"/>
        </p:scale>
        <p:origin x="206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27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50" Type="http://schemas.openxmlformats.org/officeDocument/2006/relationships/slide" Target="slides/slide48.xml" /><Relationship Id="rId55" Type="http://schemas.openxmlformats.org/officeDocument/2006/relationships/theme" Target="theme/them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slide" Target="slides/slide39.xml" /><Relationship Id="rId54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3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49" Type="http://schemas.openxmlformats.org/officeDocument/2006/relationships/slide" Target="slides/slide47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52" Type="http://schemas.openxmlformats.org/officeDocument/2006/relationships/handoutMaster" Target="handoutMasters/handoutMaster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slide" Target="slides/slide46.xml" /><Relationship Id="rId56" Type="http://schemas.openxmlformats.org/officeDocument/2006/relationships/tableStyles" Target="tableStyles.xml" /><Relationship Id="rId8" Type="http://schemas.openxmlformats.org/officeDocument/2006/relationships/slide" Target="slides/slide6.xml" /><Relationship Id="rId51" Type="http://schemas.openxmlformats.org/officeDocument/2006/relationships/notesMaster" Target="notesMasters/notesMaster1.xml" /><Relationship Id="rId3" Type="http://schemas.openxmlformats.org/officeDocument/2006/relationships/slide" Target="slides/slid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DE02EF0-046D-4B7D-9D2E-8A736FCEB4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138" cy="48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B7CDF9-B2AC-42B3-B0F3-9E59E6AD5F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8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49F98-5EC9-456B-9DC5-C89B61AF6947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71F29F-FB5A-4600-A44D-2FC767AE67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8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C5D93-5091-46DB-9700-25AD112DD7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8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E4456-EA68-4598-B603-22A5715BA1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214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8A840F0-AB17-4376-9A40-40B2B347A684}" type="datetimeFigureOut">
              <a:rPr lang="it-IT" smtClean="0"/>
              <a:t>06/07/2023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D0C4A1B-A369-4508-B94F-36AD9AE59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74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Operatori Economici singoli e raggruppati </a:t>
            </a:r>
          </a:p>
          <a:p>
            <a:r>
              <a:rPr lang="it-IT" dirty="0"/>
              <a:t>Qualificazione e cause di esclusione Criteri di aggiudicazione Subappalto  Autonomie locali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C4A1B-A369-4508-B94F-36AD9AE5946D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55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pronuncia di patteggiamento è quella decisione del giudice incaricato con cui prende atto della volontà dell’inquisito di riconoscere la propria responsabilità e così vedersi riconosciuta una diminuzione di pena.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C4A1B-A369-4508-B94F-36AD9AE5946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2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titolare effettivo di clienti diversi dalle  persone  fisiche</a:t>
            </a:r>
          </a:p>
          <a:p>
            <a:r>
              <a:rPr lang="it-IT" dirty="0"/>
              <a:t>coincide con la persona fisica o le persone fisiche  cui,  in  ultima</a:t>
            </a:r>
          </a:p>
          <a:p>
            <a:r>
              <a:rPr lang="it-IT" dirty="0"/>
              <a:t>istanza, </a:t>
            </a:r>
            <a:r>
              <a:rPr lang="it-IT" dirty="0" err="1"/>
              <a:t>e'</a:t>
            </a:r>
            <a:r>
              <a:rPr lang="it-IT" dirty="0"/>
              <a:t> attribuibile la </a:t>
            </a:r>
            <a:r>
              <a:rPr lang="it-IT" dirty="0" err="1"/>
              <a:t>proprieta'</a:t>
            </a:r>
            <a:r>
              <a:rPr lang="it-IT" dirty="0"/>
              <a:t> diretta o indiretta  dell'ente</a:t>
            </a:r>
          </a:p>
          <a:p>
            <a:r>
              <a:rPr lang="it-IT" dirty="0"/>
              <a:t>ovvero il relativo controllo. </a:t>
            </a:r>
          </a:p>
          <a:p>
            <a:r>
              <a:rPr lang="it-IT" dirty="0"/>
              <a:t>  2. Nel caso in cui il cliente sia una </a:t>
            </a:r>
            <a:r>
              <a:rPr lang="it-IT" dirty="0" err="1"/>
              <a:t>societa'</a:t>
            </a:r>
            <a:r>
              <a:rPr lang="it-IT" dirty="0"/>
              <a:t> di capitali: </a:t>
            </a:r>
          </a:p>
          <a:p>
            <a:r>
              <a:rPr lang="it-IT" dirty="0"/>
              <a:t>    a) costituisce indicazione di </a:t>
            </a:r>
            <a:r>
              <a:rPr lang="it-IT" dirty="0" err="1"/>
              <a:t>proprieta'</a:t>
            </a:r>
            <a:r>
              <a:rPr lang="it-IT" dirty="0"/>
              <a:t> diretta  la  </a:t>
            </a:r>
            <a:r>
              <a:rPr lang="it-IT" dirty="0" err="1"/>
              <a:t>titolarita'</a:t>
            </a:r>
            <a:endParaRPr lang="it-IT" dirty="0"/>
          </a:p>
          <a:p>
            <a:r>
              <a:rPr lang="it-IT" dirty="0"/>
              <a:t>di una partecipazione superiore al 25  per  cento  del  capitale  del</a:t>
            </a:r>
          </a:p>
          <a:p>
            <a:r>
              <a:rPr lang="it-IT" dirty="0"/>
              <a:t>cliente, detenuta da una persona fisica; </a:t>
            </a:r>
          </a:p>
          <a:p>
            <a:r>
              <a:rPr lang="it-IT" dirty="0"/>
              <a:t>    b) costituisce indicazione di </a:t>
            </a:r>
            <a:r>
              <a:rPr lang="it-IT" dirty="0" err="1"/>
              <a:t>proprieta'</a:t>
            </a:r>
            <a:r>
              <a:rPr lang="it-IT" dirty="0"/>
              <a:t> indiretta la </a:t>
            </a:r>
            <a:r>
              <a:rPr lang="it-IT" dirty="0" err="1"/>
              <a:t>titolarita'</a:t>
            </a:r>
            <a:endParaRPr lang="it-IT" dirty="0"/>
          </a:p>
          <a:p>
            <a:r>
              <a:rPr lang="it-IT" dirty="0"/>
              <a:t>di una percentuale di partecipazioni superiore al 25  per  cento  del</a:t>
            </a:r>
          </a:p>
          <a:p>
            <a:r>
              <a:rPr lang="it-IT" dirty="0"/>
              <a:t>capitale  del  cliente,  posseduto  per  il   tramite   di   </a:t>
            </a:r>
            <a:r>
              <a:rPr lang="it-IT" dirty="0" err="1"/>
              <a:t>societa'</a:t>
            </a:r>
            <a:endParaRPr lang="it-IT" dirty="0"/>
          </a:p>
          <a:p>
            <a:r>
              <a:rPr lang="it-IT" dirty="0"/>
              <a:t>controllate, </a:t>
            </a:r>
            <a:r>
              <a:rPr lang="it-IT" dirty="0" err="1"/>
              <a:t>societa'</a:t>
            </a:r>
            <a:r>
              <a:rPr lang="it-IT" dirty="0"/>
              <a:t> fiduciarie o per interposta persona. </a:t>
            </a:r>
          </a:p>
          <a:p>
            <a:r>
              <a:rPr lang="it-IT" dirty="0"/>
              <a:t>  3. Nelle ipotesi  in  cui  l'esame  dell'assetto  proprietario  non</a:t>
            </a:r>
          </a:p>
          <a:p>
            <a:r>
              <a:rPr lang="it-IT" dirty="0"/>
              <a:t>consenta di individuare in maniera univoca la  persona  fisica  o  le</a:t>
            </a:r>
          </a:p>
          <a:p>
            <a:r>
              <a:rPr lang="it-IT" dirty="0"/>
              <a:t>persone fisiche cui </a:t>
            </a:r>
            <a:r>
              <a:rPr lang="it-IT" dirty="0" err="1"/>
              <a:t>e'</a:t>
            </a:r>
            <a:r>
              <a:rPr lang="it-IT" dirty="0"/>
              <a:t> attribuibile la </a:t>
            </a:r>
            <a:r>
              <a:rPr lang="it-IT" dirty="0" err="1"/>
              <a:t>proprieta'</a:t>
            </a:r>
            <a:r>
              <a:rPr lang="it-IT" dirty="0"/>
              <a:t> diretta o indiretta</a:t>
            </a:r>
          </a:p>
          <a:p>
            <a:r>
              <a:rPr lang="it-IT" dirty="0"/>
              <a:t>dell'ente, il titolare effettivo coincide con la persona fisica o  le</a:t>
            </a:r>
          </a:p>
          <a:p>
            <a:r>
              <a:rPr lang="it-IT" dirty="0"/>
              <a:t>persone fisiche cui, in ultima istanza, </a:t>
            </a:r>
            <a:r>
              <a:rPr lang="it-IT" dirty="0" err="1"/>
              <a:t>e'</a:t>
            </a:r>
            <a:r>
              <a:rPr lang="it-IT" dirty="0"/>
              <a:t> attribuibile il  controllo</a:t>
            </a:r>
          </a:p>
          <a:p>
            <a:r>
              <a:rPr lang="it-IT" dirty="0"/>
              <a:t>del medesimo in forza: </a:t>
            </a:r>
          </a:p>
          <a:p>
            <a:r>
              <a:rPr lang="it-IT" dirty="0"/>
              <a:t>    a) del controllo  della  maggioranza  dei  voti  esercitabili  in</a:t>
            </a:r>
          </a:p>
          <a:p>
            <a:r>
              <a:rPr lang="it-IT" dirty="0"/>
              <a:t>assemblea ordinaria; </a:t>
            </a:r>
          </a:p>
          <a:p>
            <a:r>
              <a:rPr lang="it-IT" dirty="0"/>
              <a:t>    b) del controllo di voti sufficienti per esercitare  un'influenza</a:t>
            </a:r>
          </a:p>
          <a:p>
            <a:r>
              <a:rPr lang="it-IT" dirty="0"/>
              <a:t>dominante in assemblea ordinaria; </a:t>
            </a:r>
          </a:p>
          <a:p>
            <a:r>
              <a:rPr lang="it-IT" dirty="0"/>
              <a:t>    c)  dell'esistenza  di  particolari  vincoli   contrattuali   che</a:t>
            </a:r>
          </a:p>
          <a:p>
            <a:r>
              <a:rPr lang="it-IT" dirty="0"/>
              <a:t>consentano di esercitare un'influenza dominante. </a:t>
            </a:r>
          </a:p>
          <a:p>
            <a:r>
              <a:rPr lang="it-IT" dirty="0"/>
              <a:t>  ((4. Nel caso in cui il cliente sia una persona giuridica  privata,</a:t>
            </a:r>
          </a:p>
          <a:p>
            <a:r>
              <a:rPr lang="it-IT" dirty="0"/>
              <a:t>di cui al decreto del Presidente della Repubblica 10  febbraio  2000,</a:t>
            </a:r>
          </a:p>
          <a:p>
            <a:r>
              <a:rPr lang="it-IT" dirty="0"/>
              <a:t>n. 361, sono cumulativamente individuati, come titolari effettivi: </a:t>
            </a:r>
          </a:p>
          <a:p>
            <a:r>
              <a:rPr lang="it-IT" dirty="0"/>
              <a:t>    a) i fondatori, ove in vita; </a:t>
            </a:r>
          </a:p>
          <a:p>
            <a:r>
              <a:rPr lang="it-IT" dirty="0"/>
              <a:t>    b) i beneficiari, quando individuati o facilmente individuabili; </a:t>
            </a:r>
          </a:p>
          <a:p>
            <a:r>
              <a:rPr lang="it-IT" dirty="0"/>
              <a:t>    c) i titolari di poteri di  rappresentanza  legale,  direzione  e</a:t>
            </a:r>
          </a:p>
          <a:p>
            <a:r>
              <a:rPr lang="it-IT" dirty="0"/>
              <a:t>amministrazione.)) </a:t>
            </a:r>
          </a:p>
          <a:p>
            <a:r>
              <a:rPr lang="it-IT" dirty="0"/>
              <a:t>  ((5. Qualora l'applicazione dei criteri di cui ai precedenti  commi</a:t>
            </a:r>
          </a:p>
          <a:p>
            <a:r>
              <a:rPr lang="it-IT" dirty="0"/>
              <a:t>non  consenta  di  individuare  univocamente  uno  o  </a:t>
            </a:r>
            <a:r>
              <a:rPr lang="it-IT" dirty="0" err="1"/>
              <a:t>piu'</a:t>
            </a:r>
            <a:r>
              <a:rPr lang="it-IT" dirty="0"/>
              <a:t>   titolari</a:t>
            </a:r>
          </a:p>
          <a:p>
            <a:r>
              <a:rPr lang="it-IT" dirty="0"/>
              <a:t>effettivi, il titolare effettivo coincide con la persona fisica o  le</a:t>
            </a:r>
          </a:p>
          <a:p>
            <a:r>
              <a:rPr lang="it-IT" dirty="0"/>
              <a:t>persone  fisiche  titolari,  conformemente  ai   rispettivi   assetti</a:t>
            </a:r>
          </a:p>
          <a:p>
            <a:r>
              <a:rPr lang="it-IT" dirty="0"/>
              <a:t>organizzativi  o  statutari,  di  poteri  di  rappresentanza  legale,</a:t>
            </a:r>
          </a:p>
          <a:p>
            <a:r>
              <a:rPr lang="it-IT" dirty="0"/>
              <a:t>amministrazione o direzione della </a:t>
            </a:r>
            <a:r>
              <a:rPr lang="it-IT" dirty="0" err="1"/>
              <a:t>societa'</a:t>
            </a:r>
            <a:r>
              <a:rPr lang="it-IT" dirty="0"/>
              <a:t>  o  del  cliente  comunque</a:t>
            </a:r>
          </a:p>
          <a:p>
            <a:r>
              <a:rPr lang="it-IT" dirty="0"/>
              <a:t>diverso dalla persona fisica.)) </a:t>
            </a:r>
          </a:p>
          <a:p>
            <a:r>
              <a:rPr lang="it-IT" dirty="0"/>
              <a:t>  6.  I  soggetti  obbligati  conservano  traccia   delle   verifiche</a:t>
            </a:r>
          </a:p>
          <a:p>
            <a:r>
              <a:rPr lang="it-IT" dirty="0"/>
              <a:t>effettuate  ai  fini  dell'individuazione  del   titolare   effettivo</a:t>
            </a:r>
          </a:p>
          <a:p>
            <a:r>
              <a:rPr lang="it-IT" dirty="0"/>
              <a:t>((</a:t>
            </a:r>
            <a:r>
              <a:rPr lang="it-IT" dirty="0" err="1"/>
              <a:t>nonche</a:t>
            </a:r>
            <a:r>
              <a:rPr lang="it-IT" dirty="0"/>
              <a:t>',  con   specifico   riferimento   al   titolare   effettivo</a:t>
            </a:r>
          </a:p>
          <a:p>
            <a:r>
              <a:rPr lang="it-IT" dirty="0"/>
              <a:t>individuato ai sensi  del  comma  5,  delle  ragioni  che  non  hanno</a:t>
            </a:r>
          </a:p>
          <a:p>
            <a:r>
              <a:rPr lang="it-IT" dirty="0"/>
              <a:t>consentito di individuare il titolare effettivo ai sensi dei commi 1,</a:t>
            </a:r>
          </a:p>
          <a:p>
            <a:r>
              <a:rPr lang="it-IT" dirty="0"/>
              <a:t>2, 3 e 4 del presente articolo)).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C4A1B-A369-4508-B94F-36AD9AE5946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71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relazione illustrativa, con riferimento al comma 1, si specifica che, nel rispetto della lett. s) della legge delega n. 78/2022 sulla revisione e semplificazione del sistema di qualificazione generale degli operatori, si è ritenuto di attuare l’art. 63 paragrafo 1 comma 2, terza frase della direttiva 24/2014, che prevede che l'amministrazione aggiudicatrice possa imporre o essere obbligata dallo Stato membro a imporre che l'OE sostituisca un soggetto per il quale sussistono motivi non obbligatori di esclusione, considerando l’interpretazione resa dalla Corte di giustizia (sez. IX, 3 giugno 2021, in causa C-210/20).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C4A1B-A369-4508-B94F-36AD9AE5946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Restano dubbi sulla costituzionalità dei presupposti dell’illecito, poiché la Corte Costituzionale con sentenza n. 152/2022, in tema di diritto al lavoro e alla presunzione di non colpevolezza, richiamando anche il </a:t>
            </a:r>
            <a:r>
              <a:rPr lang="it-IT" dirty="0" err="1"/>
              <a:t>dlgs</a:t>
            </a:r>
            <a:r>
              <a:rPr lang="it-IT" dirty="0"/>
              <a:t>. 50/2016, ha chiarito che “la linea tendenziale dell’ordinamento è, dunque, quella di riconoscere uno specifico presupposto di applicabilità della misura </a:t>
            </a:r>
            <a:r>
              <a:rPr lang="it-IT" dirty="0" err="1"/>
              <a:t>extrapenale</a:t>
            </a:r>
            <a:r>
              <a:rPr lang="it-IT" dirty="0"/>
              <a:t> alla circostanza che l’accertamento della responsabilità penale sia stato oggetto di un primo vaglio giudiziario”.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C4A1B-A369-4508-B94F-36AD9AE5946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43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C4A1B-A369-4508-B94F-36AD9AE5946D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0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4A1B-A369-4508-B94F-36AD9AE5946D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25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2.xml" /><Relationship Id="rId4" Type="http://schemas.openxmlformats.org/officeDocument/2006/relationships/image" Target="../media/image8.emf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8.emf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006600"/>
              </a:buClr>
              <a:buFont typeface="Wingdings" panose="05000000000000000000" pitchFamily="2" charset="2"/>
              <a:buChar char="v"/>
              <a:defRPr sz="1800"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defRPr>
            </a:lvl1pPr>
            <a:lvl2pPr>
              <a:defRPr sz="1800"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defRPr>
            </a:lvl2pPr>
            <a:lvl3pPr>
              <a:defRPr sz="1800"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defRPr>
            </a:lvl3pPr>
            <a:lvl4pPr>
              <a:defRPr sz="1800"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defRPr>
            </a:lvl4pPr>
            <a:lvl5pPr>
              <a:defRPr sz="1800"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CB03FA-9745-4A1D-B5F5-64F3FF566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85" y="52180"/>
            <a:ext cx="1021415" cy="218703"/>
          </a:xfrm>
          <a:prstGeom prst="rect">
            <a:avLst/>
          </a:prstGeom>
        </p:spPr>
      </p:pic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8C7F6796-D216-7139-612E-903954804257}"/>
              </a:ext>
            </a:extLst>
          </p:cNvPr>
          <p:cNvSpPr txBox="1">
            <a:spLocks/>
          </p:cNvSpPr>
          <p:nvPr userDrawn="1"/>
        </p:nvSpPr>
        <p:spPr>
          <a:xfrm>
            <a:off x="511548" y="4818643"/>
            <a:ext cx="4780532" cy="27384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legislazione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383419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 userDrawn="1"/>
        </p:nvSpPr>
        <p:spPr>
          <a:xfrm>
            <a:off x="-66598" y="2420822"/>
            <a:ext cx="9251498" cy="2740943"/>
          </a:xfrm>
          <a:custGeom>
            <a:avLst/>
            <a:gdLst>
              <a:gd name="connsiteX0" fmla="*/ 3358644 w 3359014"/>
              <a:gd name="connsiteY0" fmla="*/ 9548 h 4679149"/>
              <a:gd name="connsiteX1" fmla="*/ 192491 w 3359014"/>
              <a:gd name="connsiteY1" fmla="*/ 0 h 4679149"/>
              <a:gd name="connsiteX2" fmla="*/ 602304 w 3359014"/>
              <a:gd name="connsiteY2" fmla="*/ 1356375 h 4679149"/>
              <a:gd name="connsiteX3" fmla="*/ 0 w 3359014"/>
              <a:gd name="connsiteY3" fmla="*/ 1356375 h 4679149"/>
              <a:gd name="connsiteX4" fmla="*/ 0 w 3359014"/>
              <a:gd name="connsiteY4" fmla="*/ 2956206 h 4679149"/>
              <a:gd name="connsiteX5" fmla="*/ 1057726 w 3359014"/>
              <a:gd name="connsiteY5" fmla="*/ 2956206 h 4679149"/>
              <a:gd name="connsiteX6" fmla="*/ 1574539 w 3359014"/>
              <a:gd name="connsiteY6" fmla="*/ 4679149 h 4679149"/>
              <a:gd name="connsiteX7" fmla="*/ 3359014 w 3359014"/>
              <a:gd name="connsiteY7" fmla="*/ 4679149 h 4679149"/>
              <a:gd name="connsiteX8" fmla="*/ 3358644 w 3359014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6950210 w 9251498"/>
              <a:gd name="connsiteY5" fmla="*/ 2956206 h 4679149"/>
              <a:gd name="connsiteX6" fmla="*/ 0 w 9251498"/>
              <a:gd name="connsiteY6" fmla="*/ 4679149 h 4679149"/>
              <a:gd name="connsiteX7" fmla="*/ 9251498 w 9251498"/>
              <a:gd name="connsiteY7" fmla="*/ 4679149 h 4679149"/>
              <a:gd name="connsiteX8" fmla="*/ 9251128 w 9251498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0 w 9251498"/>
              <a:gd name="connsiteY5" fmla="*/ 4679149 h 4679149"/>
              <a:gd name="connsiteX6" fmla="*/ 9251498 w 9251498"/>
              <a:gd name="connsiteY6" fmla="*/ 4679149 h 4679149"/>
              <a:gd name="connsiteX7" fmla="*/ 9251128 w 9251498"/>
              <a:gd name="connsiteY7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2956206 h 4679149"/>
              <a:gd name="connsiteX4" fmla="*/ 0 w 9251498"/>
              <a:gd name="connsiteY4" fmla="*/ 4679149 h 4679149"/>
              <a:gd name="connsiteX5" fmla="*/ 9251498 w 9251498"/>
              <a:gd name="connsiteY5" fmla="*/ 4679149 h 4679149"/>
              <a:gd name="connsiteX6" fmla="*/ 9251128 w 9251498"/>
              <a:gd name="connsiteY6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5892484 w 9251498"/>
              <a:gd name="connsiteY2" fmla="*/ 2956206 h 4679149"/>
              <a:gd name="connsiteX3" fmla="*/ 0 w 9251498"/>
              <a:gd name="connsiteY3" fmla="*/ 4679149 h 4679149"/>
              <a:gd name="connsiteX4" fmla="*/ 9251498 w 9251498"/>
              <a:gd name="connsiteY4" fmla="*/ 4679149 h 4679149"/>
              <a:gd name="connsiteX5" fmla="*/ 9251128 w 9251498"/>
              <a:gd name="connsiteY5" fmla="*/ 9548 h 4679149"/>
              <a:gd name="connsiteX0" fmla="*/ 9251128 w 9251498"/>
              <a:gd name="connsiteY0" fmla="*/ 0 h 4669601"/>
              <a:gd name="connsiteX1" fmla="*/ 5892484 w 9251498"/>
              <a:gd name="connsiteY1" fmla="*/ 2946658 h 4669601"/>
              <a:gd name="connsiteX2" fmla="*/ 0 w 9251498"/>
              <a:gd name="connsiteY2" fmla="*/ 4669601 h 4669601"/>
              <a:gd name="connsiteX3" fmla="*/ 9251498 w 9251498"/>
              <a:gd name="connsiteY3" fmla="*/ 4669601 h 4669601"/>
              <a:gd name="connsiteX4" fmla="*/ 9251128 w 9251498"/>
              <a:gd name="connsiteY4" fmla="*/ 0 h 4669601"/>
              <a:gd name="connsiteX0" fmla="*/ 9232031 w 9251498"/>
              <a:gd name="connsiteY0" fmla="*/ 0 h 2740943"/>
              <a:gd name="connsiteX1" fmla="*/ 5892484 w 9251498"/>
              <a:gd name="connsiteY1" fmla="*/ 1018000 h 2740943"/>
              <a:gd name="connsiteX2" fmla="*/ 0 w 9251498"/>
              <a:gd name="connsiteY2" fmla="*/ 2740943 h 2740943"/>
              <a:gd name="connsiteX3" fmla="*/ 9251498 w 9251498"/>
              <a:gd name="connsiteY3" fmla="*/ 2740943 h 2740943"/>
              <a:gd name="connsiteX4" fmla="*/ 9232031 w 9251498"/>
              <a:gd name="connsiteY4" fmla="*/ 0 h 2740943"/>
              <a:gd name="connsiteX0" fmla="*/ 9232031 w 9251498"/>
              <a:gd name="connsiteY0" fmla="*/ 0 h 2740943"/>
              <a:gd name="connsiteX1" fmla="*/ 0 w 9251498"/>
              <a:gd name="connsiteY1" fmla="*/ 2740943 h 2740943"/>
              <a:gd name="connsiteX2" fmla="*/ 9251498 w 9251498"/>
              <a:gd name="connsiteY2" fmla="*/ 2740943 h 2740943"/>
              <a:gd name="connsiteX3" fmla="*/ 9232031 w 9251498"/>
              <a:gd name="connsiteY3" fmla="*/ 0 h 27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1498" h="2740943">
                <a:moveTo>
                  <a:pt x="9232031" y="0"/>
                </a:moveTo>
                <a:lnTo>
                  <a:pt x="0" y="2740943"/>
                </a:lnTo>
                <a:lnTo>
                  <a:pt x="9251498" y="2740943"/>
                </a:lnTo>
                <a:cubicBezTo>
                  <a:pt x="9251375" y="1184409"/>
                  <a:pt x="9232154" y="1556534"/>
                  <a:pt x="9232031" y="0"/>
                </a:cubicBezTo>
                <a:close/>
              </a:path>
            </a:pathLst>
          </a:custGeom>
          <a:blipFill dpi="0" rotWithShape="1">
            <a:blip r:embed="rId2">
              <a:alphaModFix amt="8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  <a14:imgEffect>
                        <a14:colorTemperature colorTemp="53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softEdge rad="762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object 4"/>
          <p:cNvSpPr/>
          <p:nvPr userDrawn="1"/>
        </p:nvSpPr>
        <p:spPr>
          <a:xfrm>
            <a:off x="1227" y="0"/>
            <a:ext cx="3359150" cy="4679315"/>
          </a:xfrm>
          <a:custGeom>
            <a:avLst/>
            <a:gdLst/>
            <a:ahLst/>
            <a:cxnLst/>
            <a:rect l="l" t="t" r="r" b="b"/>
            <a:pathLst>
              <a:path w="3359150" h="4679315">
                <a:moveTo>
                  <a:pt x="1821316" y="0"/>
                </a:moveTo>
                <a:lnTo>
                  <a:pt x="192491" y="0"/>
                </a:lnTo>
                <a:lnTo>
                  <a:pt x="602304" y="1356375"/>
                </a:lnTo>
                <a:lnTo>
                  <a:pt x="0" y="1356375"/>
                </a:lnTo>
                <a:lnTo>
                  <a:pt x="0" y="2956206"/>
                </a:lnTo>
                <a:lnTo>
                  <a:pt x="1057726" y="2956206"/>
                </a:lnTo>
                <a:lnTo>
                  <a:pt x="1574539" y="4679149"/>
                </a:lnTo>
                <a:lnTo>
                  <a:pt x="3359014" y="4679149"/>
                </a:lnTo>
                <a:lnTo>
                  <a:pt x="1821316" y="0"/>
                </a:lnTo>
                <a:close/>
              </a:path>
            </a:pathLst>
          </a:custGeom>
          <a:solidFill>
            <a:srgbClr val="11498A">
              <a:alpha val="27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010BFB0-11F4-031A-9333-1EABADD46559}"/>
              </a:ext>
            </a:extLst>
          </p:cNvPr>
          <p:cNvGrpSpPr/>
          <p:nvPr userDrawn="1"/>
        </p:nvGrpSpPr>
        <p:grpSpPr>
          <a:xfrm>
            <a:off x="6850068" y="56880"/>
            <a:ext cx="2123109" cy="541020"/>
            <a:chOff x="2751545" y="382104"/>
            <a:chExt cx="2123109" cy="541020"/>
          </a:xfrm>
          <a:effectLst>
            <a:glow rad="127000">
              <a:schemeClr val="bg1"/>
            </a:glow>
          </a:effectLst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7C7F56BF-8056-1563-B7D4-1CA2AECDE22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1576" y="450782"/>
              <a:ext cx="1343078" cy="200162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5E98822A-ECA6-808D-0F17-8981E78E27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1545" y="449267"/>
              <a:ext cx="319139" cy="202971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6DD3E3AF-C359-BFB4-05CD-7DD213638C3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2780" y="447555"/>
              <a:ext cx="134404" cy="206425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155ECDC4-2E9B-7083-0582-5EC8C0349156}"/>
                </a:ext>
              </a:extLst>
            </p:cNvPr>
            <p:cNvSpPr/>
            <p:nvPr/>
          </p:nvSpPr>
          <p:spPr>
            <a:xfrm>
              <a:off x="3263608" y="382104"/>
              <a:ext cx="204470" cy="541020"/>
            </a:xfrm>
            <a:custGeom>
              <a:avLst/>
              <a:gdLst/>
              <a:ahLst/>
              <a:cxnLst/>
              <a:rect l="l" t="t" r="r" b="b"/>
              <a:pathLst>
                <a:path w="204470" h="541019">
                  <a:moveTo>
                    <a:pt x="120332" y="66941"/>
                  </a:moveTo>
                  <a:lnTo>
                    <a:pt x="0" y="66941"/>
                  </a:lnTo>
                  <a:lnTo>
                    <a:pt x="0" y="102501"/>
                  </a:lnTo>
                  <a:lnTo>
                    <a:pt x="0" y="150761"/>
                  </a:lnTo>
                  <a:lnTo>
                    <a:pt x="0" y="185051"/>
                  </a:lnTo>
                  <a:lnTo>
                    <a:pt x="0" y="234581"/>
                  </a:lnTo>
                  <a:lnTo>
                    <a:pt x="0" y="270141"/>
                  </a:lnTo>
                  <a:lnTo>
                    <a:pt x="120332" y="270141"/>
                  </a:lnTo>
                  <a:lnTo>
                    <a:pt x="120332" y="234581"/>
                  </a:lnTo>
                  <a:lnTo>
                    <a:pt x="35674" y="234581"/>
                  </a:lnTo>
                  <a:lnTo>
                    <a:pt x="35674" y="185051"/>
                  </a:lnTo>
                  <a:lnTo>
                    <a:pt x="107746" y="185051"/>
                  </a:lnTo>
                  <a:lnTo>
                    <a:pt x="107746" y="150761"/>
                  </a:lnTo>
                  <a:lnTo>
                    <a:pt x="35674" y="150761"/>
                  </a:lnTo>
                  <a:lnTo>
                    <a:pt x="35674" y="102501"/>
                  </a:lnTo>
                  <a:lnTo>
                    <a:pt x="120332" y="102501"/>
                  </a:lnTo>
                  <a:lnTo>
                    <a:pt x="120332" y="66941"/>
                  </a:lnTo>
                  <a:close/>
                </a:path>
                <a:path w="204470" h="541019">
                  <a:moveTo>
                    <a:pt x="204177" y="0"/>
                  </a:moveTo>
                  <a:lnTo>
                    <a:pt x="187312" y="0"/>
                  </a:lnTo>
                  <a:lnTo>
                    <a:pt x="187312" y="540804"/>
                  </a:lnTo>
                  <a:lnTo>
                    <a:pt x="204177" y="540804"/>
                  </a:lnTo>
                  <a:lnTo>
                    <a:pt x="204177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6">
            <a:extLst>
              <a:ext uri="{FF2B5EF4-FFF2-40B4-BE49-F238E27FC236}">
                <a16:creationId xmlns:a16="http://schemas.microsoft.com/office/drawing/2014/main" id="{76592D1C-BE45-2053-EA57-25562F5BF53A}"/>
              </a:ext>
            </a:extLst>
          </p:cNvPr>
          <p:cNvSpPr/>
          <p:nvPr userDrawn="1"/>
        </p:nvSpPr>
        <p:spPr>
          <a:xfrm>
            <a:off x="187963" y="0"/>
            <a:ext cx="6079490" cy="350520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005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94652103-C3FF-BE24-EF53-C17D435987AC}"/>
              </a:ext>
            </a:extLst>
          </p:cNvPr>
          <p:cNvSpPr txBox="1"/>
          <p:nvPr userDrawn="1"/>
        </p:nvSpPr>
        <p:spPr>
          <a:xfrm>
            <a:off x="563338" y="59178"/>
            <a:ext cx="4923062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dirty="0">
                <a:solidFill>
                  <a:srgbClr val="FFFFFF"/>
                </a:solidFill>
                <a:latin typeface="+mj-lt"/>
                <a:cs typeface="Tahoma"/>
              </a:rPr>
              <a:t>Direzione </a:t>
            </a:r>
            <a:r>
              <a:rPr lang="it-IT" sz="1250" b="1" dirty="0">
                <a:solidFill>
                  <a:srgbClr val="FFFFFF"/>
                </a:solidFill>
                <a:latin typeface="+mj-lt"/>
                <a:cs typeface="Tahoma"/>
              </a:rPr>
              <a:t>Legislazione Opere Pubbliche</a:t>
            </a:r>
            <a:endParaRPr sz="1250" b="1" dirty="0">
              <a:latin typeface="+mj-lt"/>
              <a:cs typeface="Tahoma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134F6901-120E-1D42-22F8-F0EC33741131}"/>
              </a:ext>
            </a:extLst>
          </p:cNvPr>
          <p:cNvSpPr/>
          <p:nvPr userDrawn="1"/>
        </p:nvSpPr>
        <p:spPr>
          <a:xfrm>
            <a:off x="3510280" y="3727609"/>
            <a:ext cx="1976120" cy="513715"/>
          </a:xfrm>
          <a:custGeom>
            <a:avLst/>
            <a:gdLst/>
            <a:ahLst/>
            <a:cxnLst/>
            <a:rect l="l" t="t" r="r" b="b"/>
            <a:pathLst>
              <a:path w="1976120" h="513714">
                <a:moveTo>
                  <a:pt x="393" y="0"/>
                </a:moveTo>
                <a:lnTo>
                  <a:pt x="0" y="513588"/>
                </a:lnTo>
                <a:lnTo>
                  <a:pt x="1860626" y="513588"/>
                </a:lnTo>
                <a:lnTo>
                  <a:pt x="1975586" y="166344"/>
                </a:lnTo>
                <a:lnTo>
                  <a:pt x="393" y="0"/>
                </a:lnTo>
                <a:close/>
              </a:path>
            </a:pathLst>
          </a:custGeom>
          <a:solidFill>
            <a:srgbClr val="183062">
              <a:alpha val="8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103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9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 userDrawn="1"/>
        </p:nvSpPr>
        <p:spPr>
          <a:xfrm>
            <a:off x="1227" y="0"/>
            <a:ext cx="3359150" cy="4679315"/>
          </a:xfrm>
          <a:custGeom>
            <a:avLst/>
            <a:gdLst/>
            <a:ahLst/>
            <a:cxnLst/>
            <a:rect l="l" t="t" r="r" b="b"/>
            <a:pathLst>
              <a:path w="3359150" h="4679315">
                <a:moveTo>
                  <a:pt x="1821316" y="0"/>
                </a:moveTo>
                <a:lnTo>
                  <a:pt x="192491" y="0"/>
                </a:lnTo>
                <a:lnTo>
                  <a:pt x="602304" y="1356375"/>
                </a:lnTo>
                <a:lnTo>
                  <a:pt x="0" y="1356375"/>
                </a:lnTo>
                <a:lnTo>
                  <a:pt x="0" y="2956206"/>
                </a:lnTo>
                <a:lnTo>
                  <a:pt x="1057726" y="2956206"/>
                </a:lnTo>
                <a:lnTo>
                  <a:pt x="1574539" y="4679149"/>
                </a:lnTo>
                <a:lnTo>
                  <a:pt x="3359014" y="4679149"/>
                </a:lnTo>
                <a:lnTo>
                  <a:pt x="1821316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bg2"/>
              </a:gs>
              <a:gs pos="83000">
                <a:schemeClr val="bg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-66598" y="2420822"/>
            <a:ext cx="9210598" cy="2740943"/>
          </a:xfrm>
          <a:custGeom>
            <a:avLst/>
            <a:gdLst>
              <a:gd name="connsiteX0" fmla="*/ 3358644 w 3359014"/>
              <a:gd name="connsiteY0" fmla="*/ 9548 h 4679149"/>
              <a:gd name="connsiteX1" fmla="*/ 192491 w 3359014"/>
              <a:gd name="connsiteY1" fmla="*/ 0 h 4679149"/>
              <a:gd name="connsiteX2" fmla="*/ 602304 w 3359014"/>
              <a:gd name="connsiteY2" fmla="*/ 1356375 h 4679149"/>
              <a:gd name="connsiteX3" fmla="*/ 0 w 3359014"/>
              <a:gd name="connsiteY3" fmla="*/ 1356375 h 4679149"/>
              <a:gd name="connsiteX4" fmla="*/ 0 w 3359014"/>
              <a:gd name="connsiteY4" fmla="*/ 2956206 h 4679149"/>
              <a:gd name="connsiteX5" fmla="*/ 1057726 w 3359014"/>
              <a:gd name="connsiteY5" fmla="*/ 2956206 h 4679149"/>
              <a:gd name="connsiteX6" fmla="*/ 1574539 w 3359014"/>
              <a:gd name="connsiteY6" fmla="*/ 4679149 h 4679149"/>
              <a:gd name="connsiteX7" fmla="*/ 3359014 w 3359014"/>
              <a:gd name="connsiteY7" fmla="*/ 4679149 h 4679149"/>
              <a:gd name="connsiteX8" fmla="*/ 3358644 w 3359014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6950210 w 9251498"/>
              <a:gd name="connsiteY5" fmla="*/ 2956206 h 4679149"/>
              <a:gd name="connsiteX6" fmla="*/ 0 w 9251498"/>
              <a:gd name="connsiteY6" fmla="*/ 4679149 h 4679149"/>
              <a:gd name="connsiteX7" fmla="*/ 9251498 w 9251498"/>
              <a:gd name="connsiteY7" fmla="*/ 4679149 h 4679149"/>
              <a:gd name="connsiteX8" fmla="*/ 9251128 w 9251498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0 w 9251498"/>
              <a:gd name="connsiteY5" fmla="*/ 4679149 h 4679149"/>
              <a:gd name="connsiteX6" fmla="*/ 9251498 w 9251498"/>
              <a:gd name="connsiteY6" fmla="*/ 4679149 h 4679149"/>
              <a:gd name="connsiteX7" fmla="*/ 9251128 w 9251498"/>
              <a:gd name="connsiteY7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2956206 h 4679149"/>
              <a:gd name="connsiteX4" fmla="*/ 0 w 9251498"/>
              <a:gd name="connsiteY4" fmla="*/ 4679149 h 4679149"/>
              <a:gd name="connsiteX5" fmla="*/ 9251498 w 9251498"/>
              <a:gd name="connsiteY5" fmla="*/ 4679149 h 4679149"/>
              <a:gd name="connsiteX6" fmla="*/ 9251128 w 9251498"/>
              <a:gd name="connsiteY6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5892484 w 9251498"/>
              <a:gd name="connsiteY2" fmla="*/ 2956206 h 4679149"/>
              <a:gd name="connsiteX3" fmla="*/ 0 w 9251498"/>
              <a:gd name="connsiteY3" fmla="*/ 4679149 h 4679149"/>
              <a:gd name="connsiteX4" fmla="*/ 9251498 w 9251498"/>
              <a:gd name="connsiteY4" fmla="*/ 4679149 h 4679149"/>
              <a:gd name="connsiteX5" fmla="*/ 9251128 w 9251498"/>
              <a:gd name="connsiteY5" fmla="*/ 9548 h 4679149"/>
              <a:gd name="connsiteX0" fmla="*/ 9251128 w 9251498"/>
              <a:gd name="connsiteY0" fmla="*/ 0 h 4669601"/>
              <a:gd name="connsiteX1" fmla="*/ 5892484 w 9251498"/>
              <a:gd name="connsiteY1" fmla="*/ 2946658 h 4669601"/>
              <a:gd name="connsiteX2" fmla="*/ 0 w 9251498"/>
              <a:gd name="connsiteY2" fmla="*/ 4669601 h 4669601"/>
              <a:gd name="connsiteX3" fmla="*/ 9251498 w 9251498"/>
              <a:gd name="connsiteY3" fmla="*/ 4669601 h 4669601"/>
              <a:gd name="connsiteX4" fmla="*/ 9251128 w 9251498"/>
              <a:gd name="connsiteY4" fmla="*/ 0 h 4669601"/>
              <a:gd name="connsiteX0" fmla="*/ 9232031 w 9251498"/>
              <a:gd name="connsiteY0" fmla="*/ 0 h 2740943"/>
              <a:gd name="connsiteX1" fmla="*/ 5892484 w 9251498"/>
              <a:gd name="connsiteY1" fmla="*/ 1018000 h 2740943"/>
              <a:gd name="connsiteX2" fmla="*/ 0 w 9251498"/>
              <a:gd name="connsiteY2" fmla="*/ 2740943 h 2740943"/>
              <a:gd name="connsiteX3" fmla="*/ 9251498 w 9251498"/>
              <a:gd name="connsiteY3" fmla="*/ 2740943 h 2740943"/>
              <a:gd name="connsiteX4" fmla="*/ 9232031 w 9251498"/>
              <a:gd name="connsiteY4" fmla="*/ 0 h 2740943"/>
              <a:gd name="connsiteX0" fmla="*/ 9232031 w 9251498"/>
              <a:gd name="connsiteY0" fmla="*/ 0 h 2740943"/>
              <a:gd name="connsiteX1" fmla="*/ 0 w 9251498"/>
              <a:gd name="connsiteY1" fmla="*/ 2740943 h 2740943"/>
              <a:gd name="connsiteX2" fmla="*/ 9251498 w 9251498"/>
              <a:gd name="connsiteY2" fmla="*/ 2740943 h 2740943"/>
              <a:gd name="connsiteX3" fmla="*/ 9232031 w 9251498"/>
              <a:gd name="connsiteY3" fmla="*/ 0 h 27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1498" h="2740943">
                <a:moveTo>
                  <a:pt x="9232031" y="0"/>
                </a:moveTo>
                <a:lnTo>
                  <a:pt x="0" y="2740943"/>
                </a:lnTo>
                <a:lnTo>
                  <a:pt x="9251498" y="2740943"/>
                </a:lnTo>
                <a:cubicBezTo>
                  <a:pt x="9251375" y="1184409"/>
                  <a:pt x="9232154" y="1556534"/>
                  <a:pt x="9232031" y="0"/>
                </a:cubicBezTo>
                <a:close/>
              </a:path>
            </a:pathLst>
          </a:cu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  <a14:imgEffect>
                        <a14:sharpenSoften amount="-25000"/>
                      </a14:imgEffect>
                      <a14:imgEffect>
                        <a14:saturation sat="4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 t="-58000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75924" y="4785996"/>
            <a:ext cx="5336232" cy="2887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it-IT"/>
              <a:t>Avv. Bruno Urbani – Direzione Legislazione Opere Pubbliche ANCE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5486"/>
            <a:ext cx="1619890" cy="380524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944419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75924" y="4785996"/>
            <a:ext cx="5336232" cy="28876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Avv. Bruno Urbani – Direzione Legislazione Opere Pubbliche ANCE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92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75924" y="4785996"/>
            <a:ext cx="5336232" cy="28876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Avv. Bruno Urbani – Direzione Opere Pubbliche ANCE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327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75924" y="4785996"/>
            <a:ext cx="5336232" cy="28876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Avv. Bruno Urbani – Direzione Opere Pubbliche ANCE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68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CB03FA-9745-4A1D-B5F5-64F3FF566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85" y="52180"/>
            <a:ext cx="1021415" cy="218703"/>
          </a:xfrm>
          <a:prstGeom prst="rect">
            <a:avLst/>
          </a:prstGeom>
        </p:spPr>
      </p:pic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8C7F6796-D216-7139-612E-903954804257}"/>
              </a:ext>
            </a:extLst>
          </p:cNvPr>
          <p:cNvSpPr txBox="1">
            <a:spLocks/>
          </p:cNvSpPr>
          <p:nvPr userDrawn="1"/>
        </p:nvSpPr>
        <p:spPr>
          <a:xfrm>
            <a:off x="511548" y="4818644"/>
            <a:ext cx="4492500" cy="22246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legislazione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396517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 userDrawn="1"/>
        </p:nvSpPr>
        <p:spPr>
          <a:xfrm>
            <a:off x="-66598" y="2420822"/>
            <a:ext cx="9251498" cy="2740943"/>
          </a:xfrm>
          <a:custGeom>
            <a:avLst/>
            <a:gdLst>
              <a:gd name="connsiteX0" fmla="*/ 3358644 w 3359014"/>
              <a:gd name="connsiteY0" fmla="*/ 9548 h 4679149"/>
              <a:gd name="connsiteX1" fmla="*/ 192491 w 3359014"/>
              <a:gd name="connsiteY1" fmla="*/ 0 h 4679149"/>
              <a:gd name="connsiteX2" fmla="*/ 602304 w 3359014"/>
              <a:gd name="connsiteY2" fmla="*/ 1356375 h 4679149"/>
              <a:gd name="connsiteX3" fmla="*/ 0 w 3359014"/>
              <a:gd name="connsiteY3" fmla="*/ 1356375 h 4679149"/>
              <a:gd name="connsiteX4" fmla="*/ 0 w 3359014"/>
              <a:gd name="connsiteY4" fmla="*/ 2956206 h 4679149"/>
              <a:gd name="connsiteX5" fmla="*/ 1057726 w 3359014"/>
              <a:gd name="connsiteY5" fmla="*/ 2956206 h 4679149"/>
              <a:gd name="connsiteX6" fmla="*/ 1574539 w 3359014"/>
              <a:gd name="connsiteY6" fmla="*/ 4679149 h 4679149"/>
              <a:gd name="connsiteX7" fmla="*/ 3359014 w 3359014"/>
              <a:gd name="connsiteY7" fmla="*/ 4679149 h 4679149"/>
              <a:gd name="connsiteX8" fmla="*/ 3358644 w 3359014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6950210 w 9251498"/>
              <a:gd name="connsiteY5" fmla="*/ 2956206 h 4679149"/>
              <a:gd name="connsiteX6" fmla="*/ 0 w 9251498"/>
              <a:gd name="connsiteY6" fmla="*/ 4679149 h 4679149"/>
              <a:gd name="connsiteX7" fmla="*/ 9251498 w 9251498"/>
              <a:gd name="connsiteY7" fmla="*/ 4679149 h 4679149"/>
              <a:gd name="connsiteX8" fmla="*/ 9251128 w 9251498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0 w 9251498"/>
              <a:gd name="connsiteY5" fmla="*/ 4679149 h 4679149"/>
              <a:gd name="connsiteX6" fmla="*/ 9251498 w 9251498"/>
              <a:gd name="connsiteY6" fmla="*/ 4679149 h 4679149"/>
              <a:gd name="connsiteX7" fmla="*/ 9251128 w 9251498"/>
              <a:gd name="connsiteY7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2956206 h 4679149"/>
              <a:gd name="connsiteX4" fmla="*/ 0 w 9251498"/>
              <a:gd name="connsiteY4" fmla="*/ 4679149 h 4679149"/>
              <a:gd name="connsiteX5" fmla="*/ 9251498 w 9251498"/>
              <a:gd name="connsiteY5" fmla="*/ 4679149 h 4679149"/>
              <a:gd name="connsiteX6" fmla="*/ 9251128 w 9251498"/>
              <a:gd name="connsiteY6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5892484 w 9251498"/>
              <a:gd name="connsiteY2" fmla="*/ 2956206 h 4679149"/>
              <a:gd name="connsiteX3" fmla="*/ 0 w 9251498"/>
              <a:gd name="connsiteY3" fmla="*/ 4679149 h 4679149"/>
              <a:gd name="connsiteX4" fmla="*/ 9251498 w 9251498"/>
              <a:gd name="connsiteY4" fmla="*/ 4679149 h 4679149"/>
              <a:gd name="connsiteX5" fmla="*/ 9251128 w 9251498"/>
              <a:gd name="connsiteY5" fmla="*/ 9548 h 4679149"/>
              <a:gd name="connsiteX0" fmla="*/ 9251128 w 9251498"/>
              <a:gd name="connsiteY0" fmla="*/ 0 h 4669601"/>
              <a:gd name="connsiteX1" fmla="*/ 5892484 w 9251498"/>
              <a:gd name="connsiteY1" fmla="*/ 2946658 h 4669601"/>
              <a:gd name="connsiteX2" fmla="*/ 0 w 9251498"/>
              <a:gd name="connsiteY2" fmla="*/ 4669601 h 4669601"/>
              <a:gd name="connsiteX3" fmla="*/ 9251498 w 9251498"/>
              <a:gd name="connsiteY3" fmla="*/ 4669601 h 4669601"/>
              <a:gd name="connsiteX4" fmla="*/ 9251128 w 9251498"/>
              <a:gd name="connsiteY4" fmla="*/ 0 h 4669601"/>
              <a:gd name="connsiteX0" fmla="*/ 9232031 w 9251498"/>
              <a:gd name="connsiteY0" fmla="*/ 0 h 2740943"/>
              <a:gd name="connsiteX1" fmla="*/ 5892484 w 9251498"/>
              <a:gd name="connsiteY1" fmla="*/ 1018000 h 2740943"/>
              <a:gd name="connsiteX2" fmla="*/ 0 w 9251498"/>
              <a:gd name="connsiteY2" fmla="*/ 2740943 h 2740943"/>
              <a:gd name="connsiteX3" fmla="*/ 9251498 w 9251498"/>
              <a:gd name="connsiteY3" fmla="*/ 2740943 h 2740943"/>
              <a:gd name="connsiteX4" fmla="*/ 9232031 w 9251498"/>
              <a:gd name="connsiteY4" fmla="*/ 0 h 2740943"/>
              <a:gd name="connsiteX0" fmla="*/ 9232031 w 9251498"/>
              <a:gd name="connsiteY0" fmla="*/ 0 h 2740943"/>
              <a:gd name="connsiteX1" fmla="*/ 0 w 9251498"/>
              <a:gd name="connsiteY1" fmla="*/ 2740943 h 2740943"/>
              <a:gd name="connsiteX2" fmla="*/ 9251498 w 9251498"/>
              <a:gd name="connsiteY2" fmla="*/ 2740943 h 2740943"/>
              <a:gd name="connsiteX3" fmla="*/ 9232031 w 9251498"/>
              <a:gd name="connsiteY3" fmla="*/ 0 h 27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1498" h="2740943">
                <a:moveTo>
                  <a:pt x="9232031" y="0"/>
                </a:moveTo>
                <a:lnTo>
                  <a:pt x="0" y="2740943"/>
                </a:lnTo>
                <a:lnTo>
                  <a:pt x="9251498" y="2740943"/>
                </a:lnTo>
                <a:cubicBezTo>
                  <a:pt x="9251375" y="1184409"/>
                  <a:pt x="9232154" y="1556534"/>
                  <a:pt x="9232031" y="0"/>
                </a:cubicBezTo>
                <a:close/>
              </a:path>
            </a:pathLst>
          </a:custGeom>
          <a:blipFill dpi="0" rotWithShape="1">
            <a:blip r:embed="rId2">
              <a:alphaModFix amt="8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  <a14:imgEffect>
                        <a14:colorTemperature colorTemp="53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softEdge rad="762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object 4"/>
          <p:cNvSpPr/>
          <p:nvPr userDrawn="1"/>
        </p:nvSpPr>
        <p:spPr>
          <a:xfrm>
            <a:off x="1227" y="0"/>
            <a:ext cx="3359150" cy="4679315"/>
          </a:xfrm>
          <a:custGeom>
            <a:avLst/>
            <a:gdLst/>
            <a:ahLst/>
            <a:cxnLst/>
            <a:rect l="l" t="t" r="r" b="b"/>
            <a:pathLst>
              <a:path w="3359150" h="4679315">
                <a:moveTo>
                  <a:pt x="1821316" y="0"/>
                </a:moveTo>
                <a:lnTo>
                  <a:pt x="192491" y="0"/>
                </a:lnTo>
                <a:lnTo>
                  <a:pt x="602304" y="1356375"/>
                </a:lnTo>
                <a:lnTo>
                  <a:pt x="0" y="1356375"/>
                </a:lnTo>
                <a:lnTo>
                  <a:pt x="0" y="2956206"/>
                </a:lnTo>
                <a:lnTo>
                  <a:pt x="1057726" y="2956206"/>
                </a:lnTo>
                <a:lnTo>
                  <a:pt x="1574539" y="4679149"/>
                </a:lnTo>
                <a:lnTo>
                  <a:pt x="3359014" y="4679149"/>
                </a:lnTo>
                <a:lnTo>
                  <a:pt x="1821316" y="0"/>
                </a:lnTo>
                <a:close/>
              </a:path>
            </a:pathLst>
          </a:custGeom>
          <a:solidFill>
            <a:srgbClr val="11498A">
              <a:alpha val="27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0010BFB0-11F4-031A-9333-1EABADD46559}"/>
              </a:ext>
            </a:extLst>
          </p:cNvPr>
          <p:cNvGrpSpPr/>
          <p:nvPr userDrawn="1"/>
        </p:nvGrpSpPr>
        <p:grpSpPr>
          <a:xfrm>
            <a:off x="6850068" y="56880"/>
            <a:ext cx="2123109" cy="541020"/>
            <a:chOff x="2751545" y="382104"/>
            <a:chExt cx="2123109" cy="541020"/>
          </a:xfrm>
          <a:effectLst>
            <a:glow rad="127000">
              <a:schemeClr val="bg1"/>
            </a:glow>
          </a:effectLst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7C7F56BF-8056-1563-B7D4-1CA2AECDE22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1576" y="450782"/>
              <a:ext cx="1343078" cy="200162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5E98822A-ECA6-808D-0F17-8981E78E27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1545" y="449267"/>
              <a:ext cx="319139" cy="202971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6DD3E3AF-C359-BFB4-05CD-7DD213638C3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2780" y="447555"/>
              <a:ext cx="134404" cy="206425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155ECDC4-2E9B-7083-0582-5EC8C0349156}"/>
                </a:ext>
              </a:extLst>
            </p:cNvPr>
            <p:cNvSpPr/>
            <p:nvPr/>
          </p:nvSpPr>
          <p:spPr>
            <a:xfrm>
              <a:off x="3263608" y="382104"/>
              <a:ext cx="204470" cy="541020"/>
            </a:xfrm>
            <a:custGeom>
              <a:avLst/>
              <a:gdLst/>
              <a:ahLst/>
              <a:cxnLst/>
              <a:rect l="l" t="t" r="r" b="b"/>
              <a:pathLst>
                <a:path w="204470" h="541019">
                  <a:moveTo>
                    <a:pt x="120332" y="66941"/>
                  </a:moveTo>
                  <a:lnTo>
                    <a:pt x="0" y="66941"/>
                  </a:lnTo>
                  <a:lnTo>
                    <a:pt x="0" y="102501"/>
                  </a:lnTo>
                  <a:lnTo>
                    <a:pt x="0" y="150761"/>
                  </a:lnTo>
                  <a:lnTo>
                    <a:pt x="0" y="185051"/>
                  </a:lnTo>
                  <a:lnTo>
                    <a:pt x="0" y="234581"/>
                  </a:lnTo>
                  <a:lnTo>
                    <a:pt x="0" y="270141"/>
                  </a:lnTo>
                  <a:lnTo>
                    <a:pt x="120332" y="270141"/>
                  </a:lnTo>
                  <a:lnTo>
                    <a:pt x="120332" y="234581"/>
                  </a:lnTo>
                  <a:lnTo>
                    <a:pt x="35674" y="234581"/>
                  </a:lnTo>
                  <a:lnTo>
                    <a:pt x="35674" y="185051"/>
                  </a:lnTo>
                  <a:lnTo>
                    <a:pt x="107746" y="185051"/>
                  </a:lnTo>
                  <a:lnTo>
                    <a:pt x="107746" y="150761"/>
                  </a:lnTo>
                  <a:lnTo>
                    <a:pt x="35674" y="150761"/>
                  </a:lnTo>
                  <a:lnTo>
                    <a:pt x="35674" y="102501"/>
                  </a:lnTo>
                  <a:lnTo>
                    <a:pt x="120332" y="102501"/>
                  </a:lnTo>
                  <a:lnTo>
                    <a:pt x="120332" y="66941"/>
                  </a:lnTo>
                  <a:close/>
                </a:path>
                <a:path w="204470" h="541019">
                  <a:moveTo>
                    <a:pt x="204177" y="0"/>
                  </a:moveTo>
                  <a:lnTo>
                    <a:pt x="187312" y="0"/>
                  </a:lnTo>
                  <a:lnTo>
                    <a:pt x="187312" y="540804"/>
                  </a:lnTo>
                  <a:lnTo>
                    <a:pt x="204177" y="540804"/>
                  </a:lnTo>
                  <a:lnTo>
                    <a:pt x="204177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6">
            <a:extLst>
              <a:ext uri="{FF2B5EF4-FFF2-40B4-BE49-F238E27FC236}">
                <a16:creationId xmlns:a16="http://schemas.microsoft.com/office/drawing/2014/main" id="{76592D1C-BE45-2053-EA57-25562F5BF53A}"/>
              </a:ext>
            </a:extLst>
          </p:cNvPr>
          <p:cNvSpPr/>
          <p:nvPr userDrawn="1"/>
        </p:nvSpPr>
        <p:spPr>
          <a:xfrm>
            <a:off x="187963" y="0"/>
            <a:ext cx="6079490" cy="350520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005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94652103-C3FF-BE24-EF53-C17D435987AC}"/>
              </a:ext>
            </a:extLst>
          </p:cNvPr>
          <p:cNvSpPr txBox="1"/>
          <p:nvPr userDrawn="1"/>
        </p:nvSpPr>
        <p:spPr>
          <a:xfrm>
            <a:off x="563338" y="59178"/>
            <a:ext cx="4923062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dirty="0">
                <a:solidFill>
                  <a:srgbClr val="FFFFFF"/>
                </a:solidFill>
                <a:latin typeface="+mj-lt"/>
                <a:cs typeface="Tahoma"/>
              </a:rPr>
              <a:t>Direzione </a:t>
            </a:r>
            <a:r>
              <a:rPr lang="it-IT" sz="1250" b="1" dirty="0">
                <a:solidFill>
                  <a:srgbClr val="FFFFFF"/>
                </a:solidFill>
                <a:latin typeface="+mj-lt"/>
                <a:cs typeface="Tahoma"/>
              </a:rPr>
              <a:t>Legislazione Opere Pubbliche</a:t>
            </a:r>
            <a:endParaRPr sz="1250" b="1" dirty="0">
              <a:latin typeface="+mj-lt"/>
              <a:cs typeface="Tahoma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134F6901-120E-1D42-22F8-F0EC33741131}"/>
              </a:ext>
            </a:extLst>
          </p:cNvPr>
          <p:cNvSpPr/>
          <p:nvPr userDrawn="1"/>
        </p:nvSpPr>
        <p:spPr>
          <a:xfrm>
            <a:off x="3448297" y="2779760"/>
            <a:ext cx="1976120" cy="513715"/>
          </a:xfrm>
          <a:custGeom>
            <a:avLst/>
            <a:gdLst/>
            <a:ahLst/>
            <a:cxnLst/>
            <a:rect l="l" t="t" r="r" b="b"/>
            <a:pathLst>
              <a:path w="1976120" h="513714">
                <a:moveTo>
                  <a:pt x="393" y="0"/>
                </a:moveTo>
                <a:lnTo>
                  <a:pt x="0" y="513588"/>
                </a:lnTo>
                <a:lnTo>
                  <a:pt x="1860626" y="513588"/>
                </a:lnTo>
                <a:lnTo>
                  <a:pt x="1975586" y="166344"/>
                </a:lnTo>
                <a:lnTo>
                  <a:pt x="393" y="0"/>
                </a:lnTo>
                <a:close/>
              </a:path>
            </a:pathLst>
          </a:custGeom>
          <a:solidFill>
            <a:srgbClr val="183062">
              <a:alpha val="8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103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7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 userDrawn="1"/>
        </p:nvSpPr>
        <p:spPr>
          <a:xfrm>
            <a:off x="1227" y="0"/>
            <a:ext cx="3359150" cy="4679315"/>
          </a:xfrm>
          <a:custGeom>
            <a:avLst/>
            <a:gdLst/>
            <a:ahLst/>
            <a:cxnLst/>
            <a:rect l="l" t="t" r="r" b="b"/>
            <a:pathLst>
              <a:path w="3359150" h="4679315">
                <a:moveTo>
                  <a:pt x="1821316" y="0"/>
                </a:moveTo>
                <a:lnTo>
                  <a:pt x="192491" y="0"/>
                </a:lnTo>
                <a:lnTo>
                  <a:pt x="602304" y="1356375"/>
                </a:lnTo>
                <a:lnTo>
                  <a:pt x="0" y="1356375"/>
                </a:lnTo>
                <a:lnTo>
                  <a:pt x="0" y="2956206"/>
                </a:lnTo>
                <a:lnTo>
                  <a:pt x="1057726" y="2956206"/>
                </a:lnTo>
                <a:lnTo>
                  <a:pt x="1574539" y="4679149"/>
                </a:lnTo>
                <a:lnTo>
                  <a:pt x="3359014" y="4679149"/>
                </a:lnTo>
                <a:lnTo>
                  <a:pt x="1821316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bg2"/>
              </a:gs>
              <a:gs pos="83000">
                <a:schemeClr val="bg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-66598" y="2420822"/>
            <a:ext cx="9210598" cy="2740943"/>
          </a:xfrm>
          <a:custGeom>
            <a:avLst/>
            <a:gdLst>
              <a:gd name="connsiteX0" fmla="*/ 3358644 w 3359014"/>
              <a:gd name="connsiteY0" fmla="*/ 9548 h 4679149"/>
              <a:gd name="connsiteX1" fmla="*/ 192491 w 3359014"/>
              <a:gd name="connsiteY1" fmla="*/ 0 h 4679149"/>
              <a:gd name="connsiteX2" fmla="*/ 602304 w 3359014"/>
              <a:gd name="connsiteY2" fmla="*/ 1356375 h 4679149"/>
              <a:gd name="connsiteX3" fmla="*/ 0 w 3359014"/>
              <a:gd name="connsiteY3" fmla="*/ 1356375 h 4679149"/>
              <a:gd name="connsiteX4" fmla="*/ 0 w 3359014"/>
              <a:gd name="connsiteY4" fmla="*/ 2956206 h 4679149"/>
              <a:gd name="connsiteX5" fmla="*/ 1057726 w 3359014"/>
              <a:gd name="connsiteY5" fmla="*/ 2956206 h 4679149"/>
              <a:gd name="connsiteX6" fmla="*/ 1574539 w 3359014"/>
              <a:gd name="connsiteY6" fmla="*/ 4679149 h 4679149"/>
              <a:gd name="connsiteX7" fmla="*/ 3359014 w 3359014"/>
              <a:gd name="connsiteY7" fmla="*/ 4679149 h 4679149"/>
              <a:gd name="connsiteX8" fmla="*/ 3358644 w 3359014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6950210 w 9251498"/>
              <a:gd name="connsiteY5" fmla="*/ 2956206 h 4679149"/>
              <a:gd name="connsiteX6" fmla="*/ 0 w 9251498"/>
              <a:gd name="connsiteY6" fmla="*/ 4679149 h 4679149"/>
              <a:gd name="connsiteX7" fmla="*/ 9251498 w 9251498"/>
              <a:gd name="connsiteY7" fmla="*/ 4679149 h 4679149"/>
              <a:gd name="connsiteX8" fmla="*/ 9251128 w 9251498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0 w 9251498"/>
              <a:gd name="connsiteY5" fmla="*/ 4679149 h 4679149"/>
              <a:gd name="connsiteX6" fmla="*/ 9251498 w 9251498"/>
              <a:gd name="connsiteY6" fmla="*/ 4679149 h 4679149"/>
              <a:gd name="connsiteX7" fmla="*/ 9251128 w 9251498"/>
              <a:gd name="connsiteY7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2956206 h 4679149"/>
              <a:gd name="connsiteX4" fmla="*/ 0 w 9251498"/>
              <a:gd name="connsiteY4" fmla="*/ 4679149 h 4679149"/>
              <a:gd name="connsiteX5" fmla="*/ 9251498 w 9251498"/>
              <a:gd name="connsiteY5" fmla="*/ 4679149 h 4679149"/>
              <a:gd name="connsiteX6" fmla="*/ 9251128 w 9251498"/>
              <a:gd name="connsiteY6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5892484 w 9251498"/>
              <a:gd name="connsiteY2" fmla="*/ 2956206 h 4679149"/>
              <a:gd name="connsiteX3" fmla="*/ 0 w 9251498"/>
              <a:gd name="connsiteY3" fmla="*/ 4679149 h 4679149"/>
              <a:gd name="connsiteX4" fmla="*/ 9251498 w 9251498"/>
              <a:gd name="connsiteY4" fmla="*/ 4679149 h 4679149"/>
              <a:gd name="connsiteX5" fmla="*/ 9251128 w 9251498"/>
              <a:gd name="connsiteY5" fmla="*/ 9548 h 4679149"/>
              <a:gd name="connsiteX0" fmla="*/ 9251128 w 9251498"/>
              <a:gd name="connsiteY0" fmla="*/ 0 h 4669601"/>
              <a:gd name="connsiteX1" fmla="*/ 5892484 w 9251498"/>
              <a:gd name="connsiteY1" fmla="*/ 2946658 h 4669601"/>
              <a:gd name="connsiteX2" fmla="*/ 0 w 9251498"/>
              <a:gd name="connsiteY2" fmla="*/ 4669601 h 4669601"/>
              <a:gd name="connsiteX3" fmla="*/ 9251498 w 9251498"/>
              <a:gd name="connsiteY3" fmla="*/ 4669601 h 4669601"/>
              <a:gd name="connsiteX4" fmla="*/ 9251128 w 9251498"/>
              <a:gd name="connsiteY4" fmla="*/ 0 h 4669601"/>
              <a:gd name="connsiteX0" fmla="*/ 9232031 w 9251498"/>
              <a:gd name="connsiteY0" fmla="*/ 0 h 2740943"/>
              <a:gd name="connsiteX1" fmla="*/ 5892484 w 9251498"/>
              <a:gd name="connsiteY1" fmla="*/ 1018000 h 2740943"/>
              <a:gd name="connsiteX2" fmla="*/ 0 w 9251498"/>
              <a:gd name="connsiteY2" fmla="*/ 2740943 h 2740943"/>
              <a:gd name="connsiteX3" fmla="*/ 9251498 w 9251498"/>
              <a:gd name="connsiteY3" fmla="*/ 2740943 h 2740943"/>
              <a:gd name="connsiteX4" fmla="*/ 9232031 w 9251498"/>
              <a:gd name="connsiteY4" fmla="*/ 0 h 2740943"/>
              <a:gd name="connsiteX0" fmla="*/ 9232031 w 9251498"/>
              <a:gd name="connsiteY0" fmla="*/ 0 h 2740943"/>
              <a:gd name="connsiteX1" fmla="*/ 0 w 9251498"/>
              <a:gd name="connsiteY1" fmla="*/ 2740943 h 2740943"/>
              <a:gd name="connsiteX2" fmla="*/ 9251498 w 9251498"/>
              <a:gd name="connsiteY2" fmla="*/ 2740943 h 2740943"/>
              <a:gd name="connsiteX3" fmla="*/ 9232031 w 9251498"/>
              <a:gd name="connsiteY3" fmla="*/ 0 h 27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1498" h="2740943">
                <a:moveTo>
                  <a:pt x="9232031" y="0"/>
                </a:moveTo>
                <a:lnTo>
                  <a:pt x="0" y="2740943"/>
                </a:lnTo>
                <a:lnTo>
                  <a:pt x="9251498" y="2740943"/>
                </a:lnTo>
                <a:cubicBezTo>
                  <a:pt x="9251375" y="1184409"/>
                  <a:pt x="9232154" y="1556534"/>
                  <a:pt x="9232031" y="0"/>
                </a:cubicBezTo>
                <a:close/>
              </a:path>
            </a:pathLst>
          </a:cu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  <a14:imgEffect>
                        <a14:sharpenSoften amount="-25000"/>
                      </a14:imgEffect>
                      <a14:imgEffect>
                        <a14:saturation sat="4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 t="-58000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75924" y="4785996"/>
            <a:ext cx="5336232" cy="2887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it-IT"/>
              <a:t>Avv. Bruno Urbani – Direzione Legislazione Opere Pubbliche ANCE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5486"/>
            <a:ext cx="1619890" cy="380524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655006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75924" y="4785996"/>
            <a:ext cx="5336232" cy="28876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Avv. Bruno Urbani – Direzione Legislazione Opere Pubbliche ANCE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68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75924" y="4785996"/>
            <a:ext cx="5336232" cy="28876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Avv. Bruno Urbani – Direzione Opere Pubbliche ANCE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2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75924" y="4785996"/>
            <a:ext cx="5336232" cy="28876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Avv. Bruno Urbani – Direzione Opere Pubbliche ANCE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55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006600"/>
              </a:buClr>
              <a:buFont typeface="Wingdings" panose="05000000000000000000" pitchFamily="2" charset="2"/>
              <a:buChar char="v"/>
              <a:defRPr sz="1800"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defRPr>
            </a:lvl1pPr>
            <a:lvl2pPr>
              <a:defRPr sz="1800"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defRPr>
            </a:lvl2pPr>
            <a:lvl3pPr>
              <a:defRPr sz="1800"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defRPr>
            </a:lvl3pPr>
            <a:lvl4pPr>
              <a:defRPr sz="1800"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defRPr>
            </a:lvl4pPr>
            <a:lvl5pPr>
              <a:defRPr sz="1800"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CB03FA-9745-4A1D-B5F5-64F3FF566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85" y="52180"/>
            <a:ext cx="1021415" cy="218703"/>
          </a:xfrm>
          <a:prstGeom prst="rect">
            <a:avLst/>
          </a:prstGeom>
        </p:spPr>
      </p:pic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8C7F6796-D216-7139-612E-903954804257}"/>
              </a:ext>
            </a:extLst>
          </p:cNvPr>
          <p:cNvSpPr txBox="1">
            <a:spLocks/>
          </p:cNvSpPr>
          <p:nvPr userDrawn="1"/>
        </p:nvSpPr>
        <p:spPr>
          <a:xfrm>
            <a:off x="511548" y="4818643"/>
            <a:ext cx="4780532" cy="27384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legislazione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102037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CB03FA-9745-4A1D-B5F5-64F3FF566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85" y="52180"/>
            <a:ext cx="1021415" cy="218703"/>
          </a:xfrm>
          <a:prstGeom prst="rect">
            <a:avLst/>
          </a:prstGeom>
        </p:spPr>
      </p:pic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8C7F6796-D216-7139-612E-903954804257}"/>
              </a:ext>
            </a:extLst>
          </p:cNvPr>
          <p:cNvSpPr txBox="1">
            <a:spLocks/>
          </p:cNvSpPr>
          <p:nvPr userDrawn="1"/>
        </p:nvSpPr>
        <p:spPr>
          <a:xfrm>
            <a:off x="511548" y="4818644"/>
            <a:ext cx="4492500" cy="22246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legislazione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56992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microsoft.com/office/2007/relationships/hdphoto" Target="../media/hdphoto1.wdp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1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7" Type="http://schemas.openxmlformats.org/officeDocument/2006/relationships/slideLayout" Target="../slideLayouts/slideLayout14.xml" /><Relationship Id="rId2" Type="http://schemas.openxmlformats.org/officeDocument/2006/relationships/slideLayout" Target="../slideLayouts/slideLayout9.xml" /><Relationship Id="rId1" Type="http://schemas.openxmlformats.org/officeDocument/2006/relationships/slideLayout" Target="../slideLayouts/slideLayout8.xml" /><Relationship Id="rId6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12.xml" /><Relationship Id="rId10" Type="http://schemas.microsoft.com/office/2007/relationships/hdphoto" Target="../media/hdphoto1.wdp" /><Relationship Id="rId4" Type="http://schemas.openxmlformats.org/officeDocument/2006/relationships/slideLayout" Target="../slideLayouts/slideLayout11.xml" /><Relationship Id="rId9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t="89000" r="4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88A401D-FA7D-467D-AFBB-0B3BA40DF61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D6ADE2B5-3110-B35C-E458-0A774001F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548" y="4818643"/>
            <a:ext cx="442049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Legislazione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20183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49" r:id="rId3"/>
    <p:sldLayoutId id="2147483667" r:id="rId4"/>
    <p:sldLayoutId id="2147483669" r:id="rId5"/>
    <p:sldLayoutId id="2147483670" r:id="rId6"/>
    <p:sldLayoutId id="2147483671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600"/>
        </a:buClr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t="89000" r="4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88A401D-FA7D-467D-AFBB-0B3BA40DF61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D6ADE2B5-3110-B35C-E458-0A774001F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548" y="4818643"/>
            <a:ext cx="442049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Legislazione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58101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600"/>
        </a:buClr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0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36FB30-9517-A628-7F39-07003EEA36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COME CAMBIANO GLI APPALTI DAL 1° LUGLIO 2023 </a:t>
            </a:r>
            <a:br>
              <a:rPr lang="it-IT" dirty="0"/>
            </a:br>
            <a:r>
              <a:rPr lang="it-IT" dirty="0"/>
              <a:t>Novità e riflessioni sull’entrata in vigore del nuovo</a:t>
            </a:r>
            <a:br>
              <a:rPr lang="it-IT" dirty="0"/>
            </a:br>
            <a:r>
              <a:rPr lang="it-IT" dirty="0"/>
              <a:t>Codice dei Contratti Pubblici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A401D-FA7D-467D-AFBB-0B3BA40DF614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8E2F1AF-51B6-B9DD-7393-CD26BA795C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83568" y="3839001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Seconda parte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3F72864-8C9A-1766-0431-75BFCDB6A3C2}"/>
              </a:ext>
            </a:extLst>
          </p:cNvPr>
          <p:cNvSpPr txBox="1"/>
          <p:nvPr/>
        </p:nvSpPr>
        <p:spPr>
          <a:xfrm>
            <a:off x="179512" y="4261033"/>
            <a:ext cx="5976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Giovedì, 6 luglio 2023 - Ore 9.30 Sala Conferenze Confindustria Sardegna Meridionale</a:t>
            </a:r>
            <a:b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Viale Colombo 2 - Cagliari</a:t>
            </a:r>
          </a:p>
        </p:txBody>
      </p:sp>
    </p:spTree>
    <p:extLst>
      <p:ext uri="{BB962C8B-B14F-4D97-AF65-F5344CB8AC3E}">
        <p14:creationId xmlns:p14="http://schemas.microsoft.com/office/powerpoint/2010/main" val="136523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DEF0B9C-EF83-75BC-9FFB-7F3E70B0F888}"/>
              </a:ext>
            </a:extLst>
          </p:cNvPr>
          <p:cNvSpPr txBox="1">
            <a:spLocks/>
          </p:cNvSpPr>
          <p:nvPr/>
        </p:nvSpPr>
        <p:spPr>
          <a:xfrm>
            <a:off x="1118821" y="3507854"/>
            <a:ext cx="7632848" cy="1008112"/>
          </a:xfrm>
          <a:custGeom>
            <a:avLst/>
            <a:gdLst>
              <a:gd name="connsiteX0" fmla="*/ 0 w 7632848"/>
              <a:gd name="connsiteY0" fmla="*/ 0 h 1008112"/>
              <a:gd name="connsiteX1" fmla="*/ 434485 w 7632848"/>
              <a:gd name="connsiteY1" fmla="*/ 0 h 1008112"/>
              <a:gd name="connsiteX2" fmla="*/ 792642 w 7632848"/>
              <a:gd name="connsiteY2" fmla="*/ 0 h 1008112"/>
              <a:gd name="connsiteX3" fmla="*/ 1303456 w 7632848"/>
              <a:gd name="connsiteY3" fmla="*/ 0 h 1008112"/>
              <a:gd name="connsiteX4" fmla="*/ 1966926 w 7632848"/>
              <a:gd name="connsiteY4" fmla="*/ 0 h 1008112"/>
              <a:gd name="connsiteX5" fmla="*/ 2706725 w 7632848"/>
              <a:gd name="connsiteY5" fmla="*/ 0 h 1008112"/>
              <a:gd name="connsiteX6" fmla="*/ 3446524 w 7632848"/>
              <a:gd name="connsiteY6" fmla="*/ 0 h 1008112"/>
              <a:gd name="connsiteX7" fmla="*/ 3804681 w 7632848"/>
              <a:gd name="connsiteY7" fmla="*/ 0 h 1008112"/>
              <a:gd name="connsiteX8" fmla="*/ 4162838 w 7632848"/>
              <a:gd name="connsiteY8" fmla="*/ 0 h 1008112"/>
              <a:gd name="connsiteX9" fmla="*/ 4826309 w 7632848"/>
              <a:gd name="connsiteY9" fmla="*/ 0 h 1008112"/>
              <a:gd name="connsiteX10" fmla="*/ 5337122 w 7632848"/>
              <a:gd name="connsiteY10" fmla="*/ 0 h 1008112"/>
              <a:gd name="connsiteX11" fmla="*/ 5695279 w 7632848"/>
              <a:gd name="connsiteY11" fmla="*/ 0 h 1008112"/>
              <a:gd name="connsiteX12" fmla="*/ 6435078 w 7632848"/>
              <a:gd name="connsiteY12" fmla="*/ 0 h 1008112"/>
              <a:gd name="connsiteX13" fmla="*/ 6793235 w 7632848"/>
              <a:gd name="connsiteY13" fmla="*/ 0 h 1008112"/>
              <a:gd name="connsiteX14" fmla="*/ 7632848 w 7632848"/>
              <a:gd name="connsiteY14" fmla="*/ 0 h 1008112"/>
              <a:gd name="connsiteX15" fmla="*/ 7632848 w 7632848"/>
              <a:gd name="connsiteY15" fmla="*/ 514137 h 1008112"/>
              <a:gd name="connsiteX16" fmla="*/ 7632848 w 7632848"/>
              <a:gd name="connsiteY16" fmla="*/ 1008112 h 1008112"/>
              <a:gd name="connsiteX17" fmla="*/ 6969377 w 7632848"/>
              <a:gd name="connsiteY17" fmla="*/ 1008112 h 1008112"/>
              <a:gd name="connsiteX18" fmla="*/ 6382235 w 7632848"/>
              <a:gd name="connsiteY18" fmla="*/ 1008112 h 1008112"/>
              <a:gd name="connsiteX19" fmla="*/ 5718765 w 7632848"/>
              <a:gd name="connsiteY19" fmla="*/ 1008112 h 1008112"/>
              <a:gd name="connsiteX20" fmla="*/ 5207951 w 7632848"/>
              <a:gd name="connsiteY20" fmla="*/ 1008112 h 1008112"/>
              <a:gd name="connsiteX21" fmla="*/ 4544480 w 7632848"/>
              <a:gd name="connsiteY21" fmla="*/ 1008112 h 1008112"/>
              <a:gd name="connsiteX22" fmla="*/ 3804681 w 7632848"/>
              <a:gd name="connsiteY22" fmla="*/ 1008112 h 1008112"/>
              <a:gd name="connsiteX23" fmla="*/ 3370196 w 7632848"/>
              <a:gd name="connsiteY23" fmla="*/ 1008112 h 1008112"/>
              <a:gd name="connsiteX24" fmla="*/ 3012039 w 7632848"/>
              <a:gd name="connsiteY24" fmla="*/ 1008112 h 1008112"/>
              <a:gd name="connsiteX25" fmla="*/ 2424897 w 7632848"/>
              <a:gd name="connsiteY25" fmla="*/ 1008112 h 1008112"/>
              <a:gd name="connsiteX26" fmla="*/ 1837755 w 7632848"/>
              <a:gd name="connsiteY26" fmla="*/ 1008112 h 1008112"/>
              <a:gd name="connsiteX27" fmla="*/ 1326941 w 7632848"/>
              <a:gd name="connsiteY27" fmla="*/ 1008112 h 1008112"/>
              <a:gd name="connsiteX28" fmla="*/ 663471 w 7632848"/>
              <a:gd name="connsiteY28" fmla="*/ 1008112 h 1008112"/>
              <a:gd name="connsiteX29" fmla="*/ 0 w 7632848"/>
              <a:gd name="connsiteY29" fmla="*/ 1008112 h 1008112"/>
              <a:gd name="connsiteX30" fmla="*/ 0 w 7632848"/>
              <a:gd name="connsiteY30" fmla="*/ 524218 h 1008112"/>
              <a:gd name="connsiteX31" fmla="*/ 0 w 7632848"/>
              <a:gd name="connsiteY31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32848" h="1008112" fill="none" extrusionOk="0">
                <a:moveTo>
                  <a:pt x="0" y="0"/>
                </a:moveTo>
                <a:cubicBezTo>
                  <a:pt x="100052" y="-14664"/>
                  <a:pt x="291580" y="4874"/>
                  <a:pt x="434485" y="0"/>
                </a:cubicBezTo>
                <a:cubicBezTo>
                  <a:pt x="577391" y="-4874"/>
                  <a:pt x="635730" y="6174"/>
                  <a:pt x="792642" y="0"/>
                </a:cubicBezTo>
                <a:cubicBezTo>
                  <a:pt x="949554" y="-6174"/>
                  <a:pt x="1061106" y="28884"/>
                  <a:pt x="1303456" y="0"/>
                </a:cubicBezTo>
                <a:cubicBezTo>
                  <a:pt x="1545806" y="-28884"/>
                  <a:pt x="1793235" y="17652"/>
                  <a:pt x="1966926" y="0"/>
                </a:cubicBezTo>
                <a:cubicBezTo>
                  <a:pt x="2140617" y="-17652"/>
                  <a:pt x="2353056" y="48521"/>
                  <a:pt x="2706725" y="0"/>
                </a:cubicBezTo>
                <a:cubicBezTo>
                  <a:pt x="3060394" y="-48521"/>
                  <a:pt x="3077477" y="50686"/>
                  <a:pt x="3446524" y="0"/>
                </a:cubicBezTo>
                <a:cubicBezTo>
                  <a:pt x="3815571" y="-50686"/>
                  <a:pt x="3647516" y="38154"/>
                  <a:pt x="3804681" y="0"/>
                </a:cubicBezTo>
                <a:cubicBezTo>
                  <a:pt x="3961846" y="-38154"/>
                  <a:pt x="4013387" y="42250"/>
                  <a:pt x="4162838" y="0"/>
                </a:cubicBezTo>
                <a:cubicBezTo>
                  <a:pt x="4312289" y="-42250"/>
                  <a:pt x="4497283" y="14685"/>
                  <a:pt x="4826309" y="0"/>
                </a:cubicBezTo>
                <a:cubicBezTo>
                  <a:pt x="5155335" y="-14685"/>
                  <a:pt x="5233313" y="45878"/>
                  <a:pt x="5337122" y="0"/>
                </a:cubicBezTo>
                <a:cubicBezTo>
                  <a:pt x="5440931" y="-45878"/>
                  <a:pt x="5594638" y="616"/>
                  <a:pt x="5695279" y="0"/>
                </a:cubicBezTo>
                <a:cubicBezTo>
                  <a:pt x="5795920" y="-616"/>
                  <a:pt x="6158838" y="68229"/>
                  <a:pt x="6435078" y="0"/>
                </a:cubicBezTo>
                <a:cubicBezTo>
                  <a:pt x="6711318" y="-68229"/>
                  <a:pt x="6672808" y="39315"/>
                  <a:pt x="6793235" y="0"/>
                </a:cubicBezTo>
                <a:cubicBezTo>
                  <a:pt x="6913662" y="-39315"/>
                  <a:pt x="7246006" y="66189"/>
                  <a:pt x="7632848" y="0"/>
                </a:cubicBezTo>
                <a:cubicBezTo>
                  <a:pt x="7663923" y="217896"/>
                  <a:pt x="7571299" y="364680"/>
                  <a:pt x="7632848" y="514137"/>
                </a:cubicBezTo>
                <a:cubicBezTo>
                  <a:pt x="7694397" y="663594"/>
                  <a:pt x="7582178" y="830356"/>
                  <a:pt x="7632848" y="1008112"/>
                </a:cubicBezTo>
                <a:cubicBezTo>
                  <a:pt x="7351036" y="1047084"/>
                  <a:pt x="7117753" y="977013"/>
                  <a:pt x="6969377" y="1008112"/>
                </a:cubicBezTo>
                <a:cubicBezTo>
                  <a:pt x="6821001" y="1039211"/>
                  <a:pt x="6508789" y="957092"/>
                  <a:pt x="6382235" y="1008112"/>
                </a:cubicBezTo>
                <a:cubicBezTo>
                  <a:pt x="6255681" y="1059132"/>
                  <a:pt x="6011194" y="1003877"/>
                  <a:pt x="5718765" y="1008112"/>
                </a:cubicBezTo>
                <a:cubicBezTo>
                  <a:pt x="5426336" y="1012347"/>
                  <a:pt x="5411076" y="960237"/>
                  <a:pt x="5207951" y="1008112"/>
                </a:cubicBezTo>
                <a:cubicBezTo>
                  <a:pt x="5004826" y="1055987"/>
                  <a:pt x="4730383" y="944409"/>
                  <a:pt x="4544480" y="1008112"/>
                </a:cubicBezTo>
                <a:cubicBezTo>
                  <a:pt x="4358577" y="1071815"/>
                  <a:pt x="3973064" y="929737"/>
                  <a:pt x="3804681" y="1008112"/>
                </a:cubicBezTo>
                <a:cubicBezTo>
                  <a:pt x="3636298" y="1086487"/>
                  <a:pt x="3486447" y="975252"/>
                  <a:pt x="3370196" y="1008112"/>
                </a:cubicBezTo>
                <a:cubicBezTo>
                  <a:pt x="3253945" y="1040972"/>
                  <a:pt x="3128901" y="982298"/>
                  <a:pt x="3012039" y="1008112"/>
                </a:cubicBezTo>
                <a:cubicBezTo>
                  <a:pt x="2895177" y="1033926"/>
                  <a:pt x="2667838" y="950474"/>
                  <a:pt x="2424897" y="1008112"/>
                </a:cubicBezTo>
                <a:cubicBezTo>
                  <a:pt x="2181956" y="1065750"/>
                  <a:pt x="1987445" y="1004630"/>
                  <a:pt x="1837755" y="1008112"/>
                </a:cubicBezTo>
                <a:cubicBezTo>
                  <a:pt x="1688065" y="1011594"/>
                  <a:pt x="1439318" y="951195"/>
                  <a:pt x="1326941" y="1008112"/>
                </a:cubicBezTo>
                <a:cubicBezTo>
                  <a:pt x="1214564" y="1065029"/>
                  <a:pt x="904514" y="956955"/>
                  <a:pt x="663471" y="1008112"/>
                </a:cubicBezTo>
                <a:cubicBezTo>
                  <a:pt x="422428" y="1059269"/>
                  <a:pt x="148163" y="1003996"/>
                  <a:pt x="0" y="1008112"/>
                </a:cubicBezTo>
                <a:cubicBezTo>
                  <a:pt x="-5958" y="825411"/>
                  <a:pt x="44269" y="747032"/>
                  <a:pt x="0" y="524218"/>
                </a:cubicBezTo>
                <a:cubicBezTo>
                  <a:pt x="-44269" y="301404"/>
                  <a:pt x="55636" y="199910"/>
                  <a:pt x="0" y="0"/>
                </a:cubicBezTo>
                <a:close/>
              </a:path>
              <a:path w="7632848" h="1008112" stroke="0" extrusionOk="0">
                <a:moveTo>
                  <a:pt x="0" y="0"/>
                </a:moveTo>
                <a:cubicBezTo>
                  <a:pt x="165447" y="-61129"/>
                  <a:pt x="467959" y="3370"/>
                  <a:pt x="739799" y="0"/>
                </a:cubicBezTo>
                <a:cubicBezTo>
                  <a:pt x="1011639" y="-3370"/>
                  <a:pt x="999454" y="49445"/>
                  <a:pt x="1174284" y="0"/>
                </a:cubicBezTo>
                <a:cubicBezTo>
                  <a:pt x="1349114" y="-49445"/>
                  <a:pt x="1511379" y="51674"/>
                  <a:pt x="1685098" y="0"/>
                </a:cubicBezTo>
                <a:cubicBezTo>
                  <a:pt x="1858817" y="-51674"/>
                  <a:pt x="2165827" y="16325"/>
                  <a:pt x="2348569" y="0"/>
                </a:cubicBezTo>
                <a:cubicBezTo>
                  <a:pt x="2531311" y="-16325"/>
                  <a:pt x="2693420" y="14470"/>
                  <a:pt x="2935711" y="0"/>
                </a:cubicBezTo>
                <a:cubicBezTo>
                  <a:pt x="3178002" y="-14470"/>
                  <a:pt x="3375988" y="43753"/>
                  <a:pt x="3522853" y="0"/>
                </a:cubicBezTo>
                <a:cubicBezTo>
                  <a:pt x="3669718" y="-43753"/>
                  <a:pt x="3896755" y="81350"/>
                  <a:pt x="4262652" y="0"/>
                </a:cubicBezTo>
                <a:cubicBezTo>
                  <a:pt x="4628549" y="-81350"/>
                  <a:pt x="4647415" y="46698"/>
                  <a:pt x="4773466" y="0"/>
                </a:cubicBezTo>
                <a:cubicBezTo>
                  <a:pt x="4899517" y="-46698"/>
                  <a:pt x="5106556" y="7993"/>
                  <a:pt x="5360608" y="0"/>
                </a:cubicBezTo>
                <a:cubicBezTo>
                  <a:pt x="5614660" y="-7993"/>
                  <a:pt x="5740266" y="63357"/>
                  <a:pt x="5947750" y="0"/>
                </a:cubicBezTo>
                <a:cubicBezTo>
                  <a:pt x="6155234" y="-63357"/>
                  <a:pt x="6279730" y="75338"/>
                  <a:pt x="6611221" y="0"/>
                </a:cubicBezTo>
                <a:cubicBezTo>
                  <a:pt x="6942712" y="-75338"/>
                  <a:pt x="6893653" y="8127"/>
                  <a:pt x="6969377" y="0"/>
                </a:cubicBezTo>
                <a:cubicBezTo>
                  <a:pt x="7045101" y="-8127"/>
                  <a:pt x="7313853" y="59447"/>
                  <a:pt x="7632848" y="0"/>
                </a:cubicBezTo>
                <a:cubicBezTo>
                  <a:pt x="7634698" y="127705"/>
                  <a:pt x="7597352" y="329581"/>
                  <a:pt x="7632848" y="493975"/>
                </a:cubicBezTo>
                <a:cubicBezTo>
                  <a:pt x="7668344" y="658370"/>
                  <a:pt x="7631942" y="814998"/>
                  <a:pt x="7632848" y="1008112"/>
                </a:cubicBezTo>
                <a:cubicBezTo>
                  <a:pt x="7500379" y="1066280"/>
                  <a:pt x="7376347" y="1001503"/>
                  <a:pt x="7122034" y="1008112"/>
                </a:cubicBezTo>
                <a:cubicBezTo>
                  <a:pt x="6867721" y="1014721"/>
                  <a:pt x="6800858" y="988590"/>
                  <a:pt x="6534892" y="1008112"/>
                </a:cubicBezTo>
                <a:cubicBezTo>
                  <a:pt x="6268926" y="1027634"/>
                  <a:pt x="6162779" y="989001"/>
                  <a:pt x="6024078" y="1008112"/>
                </a:cubicBezTo>
                <a:cubicBezTo>
                  <a:pt x="5885377" y="1027223"/>
                  <a:pt x="5434747" y="930679"/>
                  <a:pt x="5284279" y="1008112"/>
                </a:cubicBezTo>
                <a:cubicBezTo>
                  <a:pt x="5133811" y="1085545"/>
                  <a:pt x="4873251" y="1007078"/>
                  <a:pt x="4697137" y="1008112"/>
                </a:cubicBezTo>
                <a:cubicBezTo>
                  <a:pt x="4521023" y="1009146"/>
                  <a:pt x="4478895" y="1001822"/>
                  <a:pt x="4338981" y="1008112"/>
                </a:cubicBezTo>
                <a:cubicBezTo>
                  <a:pt x="4199067" y="1014402"/>
                  <a:pt x="4124882" y="965842"/>
                  <a:pt x="3980824" y="1008112"/>
                </a:cubicBezTo>
                <a:cubicBezTo>
                  <a:pt x="3836766" y="1050382"/>
                  <a:pt x="3538948" y="946346"/>
                  <a:pt x="3241025" y="1008112"/>
                </a:cubicBezTo>
                <a:cubicBezTo>
                  <a:pt x="2943102" y="1069878"/>
                  <a:pt x="2801408" y="948247"/>
                  <a:pt x="2653883" y="1008112"/>
                </a:cubicBezTo>
                <a:cubicBezTo>
                  <a:pt x="2506358" y="1067977"/>
                  <a:pt x="2236945" y="980751"/>
                  <a:pt x="1914083" y="1008112"/>
                </a:cubicBezTo>
                <a:cubicBezTo>
                  <a:pt x="1591221" y="1035473"/>
                  <a:pt x="1558872" y="938625"/>
                  <a:pt x="1250613" y="1008112"/>
                </a:cubicBezTo>
                <a:cubicBezTo>
                  <a:pt x="942354" y="1077599"/>
                  <a:pt x="1030896" y="966111"/>
                  <a:pt x="892456" y="1008112"/>
                </a:cubicBezTo>
                <a:cubicBezTo>
                  <a:pt x="754016" y="1050113"/>
                  <a:pt x="405157" y="968362"/>
                  <a:pt x="0" y="1008112"/>
                </a:cubicBezTo>
                <a:cubicBezTo>
                  <a:pt x="-13083" y="910741"/>
                  <a:pt x="54214" y="733078"/>
                  <a:pt x="0" y="534299"/>
                </a:cubicBezTo>
                <a:cubicBezTo>
                  <a:pt x="-54214" y="335520"/>
                  <a:pt x="52493" y="11360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E47F91C-6CA8-70EE-82C4-838F6352CFC4}"/>
              </a:ext>
            </a:extLst>
          </p:cNvPr>
          <p:cNvSpPr txBox="1">
            <a:spLocks/>
          </p:cNvSpPr>
          <p:nvPr/>
        </p:nvSpPr>
        <p:spPr>
          <a:xfrm>
            <a:off x="1118821" y="1759571"/>
            <a:ext cx="7632848" cy="1100211"/>
          </a:xfrm>
          <a:custGeom>
            <a:avLst/>
            <a:gdLst>
              <a:gd name="connsiteX0" fmla="*/ 0 w 7632848"/>
              <a:gd name="connsiteY0" fmla="*/ 0 h 1100211"/>
              <a:gd name="connsiteX1" fmla="*/ 434485 w 7632848"/>
              <a:gd name="connsiteY1" fmla="*/ 0 h 1100211"/>
              <a:gd name="connsiteX2" fmla="*/ 792642 w 7632848"/>
              <a:gd name="connsiteY2" fmla="*/ 0 h 1100211"/>
              <a:gd name="connsiteX3" fmla="*/ 1303456 w 7632848"/>
              <a:gd name="connsiteY3" fmla="*/ 0 h 1100211"/>
              <a:gd name="connsiteX4" fmla="*/ 1966926 w 7632848"/>
              <a:gd name="connsiteY4" fmla="*/ 0 h 1100211"/>
              <a:gd name="connsiteX5" fmla="*/ 2706725 w 7632848"/>
              <a:gd name="connsiteY5" fmla="*/ 0 h 1100211"/>
              <a:gd name="connsiteX6" fmla="*/ 3446524 w 7632848"/>
              <a:gd name="connsiteY6" fmla="*/ 0 h 1100211"/>
              <a:gd name="connsiteX7" fmla="*/ 3804681 w 7632848"/>
              <a:gd name="connsiteY7" fmla="*/ 0 h 1100211"/>
              <a:gd name="connsiteX8" fmla="*/ 4162838 w 7632848"/>
              <a:gd name="connsiteY8" fmla="*/ 0 h 1100211"/>
              <a:gd name="connsiteX9" fmla="*/ 4826309 w 7632848"/>
              <a:gd name="connsiteY9" fmla="*/ 0 h 1100211"/>
              <a:gd name="connsiteX10" fmla="*/ 5337122 w 7632848"/>
              <a:gd name="connsiteY10" fmla="*/ 0 h 1100211"/>
              <a:gd name="connsiteX11" fmla="*/ 5695279 w 7632848"/>
              <a:gd name="connsiteY11" fmla="*/ 0 h 1100211"/>
              <a:gd name="connsiteX12" fmla="*/ 6435078 w 7632848"/>
              <a:gd name="connsiteY12" fmla="*/ 0 h 1100211"/>
              <a:gd name="connsiteX13" fmla="*/ 6793235 w 7632848"/>
              <a:gd name="connsiteY13" fmla="*/ 0 h 1100211"/>
              <a:gd name="connsiteX14" fmla="*/ 7632848 w 7632848"/>
              <a:gd name="connsiteY14" fmla="*/ 0 h 1100211"/>
              <a:gd name="connsiteX15" fmla="*/ 7632848 w 7632848"/>
              <a:gd name="connsiteY15" fmla="*/ 561108 h 1100211"/>
              <a:gd name="connsiteX16" fmla="*/ 7632848 w 7632848"/>
              <a:gd name="connsiteY16" fmla="*/ 1100211 h 1100211"/>
              <a:gd name="connsiteX17" fmla="*/ 6969377 w 7632848"/>
              <a:gd name="connsiteY17" fmla="*/ 1100211 h 1100211"/>
              <a:gd name="connsiteX18" fmla="*/ 6382235 w 7632848"/>
              <a:gd name="connsiteY18" fmla="*/ 1100211 h 1100211"/>
              <a:gd name="connsiteX19" fmla="*/ 5718765 w 7632848"/>
              <a:gd name="connsiteY19" fmla="*/ 1100211 h 1100211"/>
              <a:gd name="connsiteX20" fmla="*/ 5207951 w 7632848"/>
              <a:gd name="connsiteY20" fmla="*/ 1100211 h 1100211"/>
              <a:gd name="connsiteX21" fmla="*/ 4544480 w 7632848"/>
              <a:gd name="connsiteY21" fmla="*/ 1100211 h 1100211"/>
              <a:gd name="connsiteX22" fmla="*/ 3804681 w 7632848"/>
              <a:gd name="connsiteY22" fmla="*/ 1100211 h 1100211"/>
              <a:gd name="connsiteX23" fmla="*/ 3370196 w 7632848"/>
              <a:gd name="connsiteY23" fmla="*/ 1100211 h 1100211"/>
              <a:gd name="connsiteX24" fmla="*/ 3012039 w 7632848"/>
              <a:gd name="connsiteY24" fmla="*/ 1100211 h 1100211"/>
              <a:gd name="connsiteX25" fmla="*/ 2424897 w 7632848"/>
              <a:gd name="connsiteY25" fmla="*/ 1100211 h 1100211"/>
              <a:gd name="connsiteX26" fmla="*/ 1837755 w 7632848"/>
              <a:gd name="connsiteY26" fmla="*/ 1100211 h 1100211"/>
              <a:gd name="connsiteX27" fmla="*/ 1326941 w 7632848"/>
              <a:gd name="connsiteY27" fmla="*/ 1100211 h 1100211"/>
              <a:gd name="connsiteX28" fmla="*/ 663471 w 7632848"/>
              <a:gd name="connsiteY28" fmla="*/ 1100211 h 1100211"/>
              <a:gd name="connsiteX29" fmla="*/ 0 w 7632848"/>
              <a:gd name="connsiteY29" fmla="*/ 1100211 h 1100211"/>
              <a:gd name="connsiteX30" fmla="*/ 0 w 7632848"/>
              <a:gd name="connsiteY30" fmla="*/ 572110 h 1100211"/>
              <a:gd name="connsiteX31" fmla="*/ 0 w 7632848"/>
              <a:gd name="connsiteY31" fmla="*/ 0 h 110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32848" h="1100211" fill="none" extrusionOk="0">
                <a:moveTo>
                  <a:pt x="0" y="0"/>
                </a:moveTo>
                <a:cubicBezTo>
                  <a:pt x="100052" y="-14664"/>
                  <a:pt x="291580" y="4874"/>
                  <a:pt x="434485" y="0"/>
                </a:cubicBezTo>
                <a:cubicBezTo>
                  <a:pt x="577391" y="-4874"/>
                  <a:pt x="635730" y="6174"/>
                  <a:pt x="792642" y="0"/>
                </a:cubicBezTo>
                <a:cubicBezTo>
                  <a:pt x="949554" y="-6174"/>
                  <a:pt x="1061106" y="28884"/>
                  <a:pt x="1303456" y="0"/>
                </a:cubicBezTo>
                <a:cubicBezTo>
                  <a:pt x="1545806" y="-28884"/>
                  <a:pt x="1793235" y="17652"/>
                  <a:pt x="1966926" y="0"/>
                </a:cubicBezTo>
                <a:cubicBezTo>
                  <a:pt x="2140617" y="-17652"/>
                  <a:pt x="2353056" y="48521"/>
                  <a:pt x="2706725" y="0"/>
                </a:cubicBezTo>
                <a:cubicBezTo>
                  <a:pt x="3060394" y="-48521"/>
                  <a:pt x="3077477" y="50686"/>
                  <a:pt x="3446524" y="0"/>
                </a:cubicBezTo>
                <a:cubicBezTo>
                  <a:pt x="3815571" y="-50686"/>
                  <a:pt x="3647516" y="38154"/>
                  <a:pt x="3804681" y="0"/>
                </a:cubicBezTo>
                <a:cubicBezTo>
                  <a:pt x="3961846" y="-38154"/>
                  <a:pt x="4013387" y="42250"/>
                  <a:pt x="4162838" y="0"/>
                </a:cubicBezTo>
                <a:cubicBezTo>
                  <a:pt x="4312289" y="-42250"/>
                  <a:pt x="4497283" y="14685"/>
                  <a:pt x="4826309" y="0"/>
                </a:cubicBezTo>
                <a:cubicBezTo>
                  <a:pt x="5155335" y="-14685"/>
                  <a:pt x="5233313" y="45878"/>
                  <a:pt x="5337122" y="0"/>
                </a:cubicBezTo>
                <a:cubicBezTo>
                  <a:pt x="5440931" y="-45878"/>
                  <a:pt x="5594638" y="616"/>
                  <a:pt x="5695279" y="0"/>
                </a:cubicBezTo>
                <a:cubicBezTo>
                  <a:pt x="5795920" y="-616"/>
                  <a:pt x="6158838" y="68229"/>
                  <a:pt x="6435078" y="0"/>
                </a:cubicBezTo>
                <a:cubicBezTo>
                  <a:pt x="6711318" y="-68229"/>
                  <a:pt x="6672808" y="39315"/>
                  <a:pt x="6793235" y="0"/>
                </a:cubicBezTo>
                <a:cubicBezTo>
                  <a:pt x="6913662" y="-39315"/>
                  <a:pt x="7246006" y="66189"/>
                  <a:pt x="7632848" y="0"/>
                </a:cubicBezTo>
                <a:cubicBezTo>
                  <a:pt x="7650764" y="199494"/>
                  <a:pt x="7604894" y="434449"/>
                  <a:pt x="7632848" y="561108"/>
                </a:cubicBezTo>
                <a:cubicBezTo>
                  <a:pt x="7660802" y="687767"/>
                  <a:pt x="7581446" y="941270"/>
                  <a:pt x="7632848" y="1100211"/>
                </a:cubicBezTo>
                <a:cubicBezTo>
                  <a:pt x="7351036" y="1139183"/>
                  <a:pt x="7117753" y="1069112"/>
                  <a:pt x="6969377" y="1100211"/>
                </a:cubicBezTo>
                <a:cubicBezTo>
                  <a:pt x="6821001" y="1131310"/>
                  <a:pt x="6508789" y="1049191"/>
                  <a:pt x="6382235" y="1100211"/>
                </a:cubicBezTo>
                <a:cubicBezTo>
                  <a:pt x="6255681" y="1151231"/>
                  <a:pt x="6011194" y="1095976"/>
                  <a:pt x="5718765" y="1100211"/>
                </a:cubicBezTo>
                <a:cubicBezTo>
                  <a:pt x="5426336" y="1104446"/>
                  <a:pt x="5411076" y="1052336"/>
                  <a:pt x="5207951" y="1100211"/>
                </a:cubicBezTo>
                <a:cubicBezTo>
                  <a:pt x="5004826" y="1148086"/>
                  <a:pt x="4730383" y="1036508"/>
                  <a:pt x="4544480" y="1100211"/>
                </a:cubicBezTo>
                <a:cubicBezTo>
                  <a:pt x="4358577" y="1163914"/>
                  <a:pt x="3973064" y="1021836"/>
                  <a:pt x="3804681" y="1100211"/>
                </a:cubicBezTo>
                <a:cubicBezTo>
                  <a:pt x="3636298" y="1178586"/>
                  <a:pt x="3486447" y="1067351"/>
                  <a:pt x="3370196" y="1100211"/>
                </a:cubicBezTo>
                <a:cubicBezTo>
                  <a:pt x="3253945" y="1133071"/>
                  <a:pt x="3128901" y="1074397"/>
                  <a:pt x="3012039" y="1100211"/>
                </a:cubicBezTo>
                <a:cubicBezTo>
                  <a:pt x="2895177" y="1126025"/>
                  <a:pt x="2667838" y="1042573"/>
                  <a:pt x="2424897" y="1100211"/>
                </a:cubicBezTo>
                <a:cubicBezTo>
                  <a:pt x="2181956" y="1157849"/>
                  <a:pt x="1987445" y="1096729"/>
                  <a:pt x="1837755" y="1100211"/>
                </a:cubicBezTo>
                <a:cubicBezTo>
                  <a:pt x="1688065" y="1103693"/>
                  <a:pt x="1439318" y="1043294"/>
                  <a:pt x="1326941" y="1100211"/>
                </a:cubicBezTo>
                <a:cubicBezTo>
                  <a:pt x="1214564" y="1157128"/>
                  <a:pt x="904514" y="1049054"/>
                  <a:pt x="663471" y="1100211"/>
                </a:cubicBezTo>
                <a:cubicBezTo>
                  <a:pt x="422428" y="1151368"/>
                  <a:pt x="148163" y="1096095"/>
                  <a:pt x="0" y="1100211"/>
                </a:cubicBezTo>
                <a:cubicBezTo>
                  <a:pt x="-38436" y="960589"/>
                  <a:pt x="10127" y="810930"/>
                  <a:pt x="0" y="572110"/>
                </a:cubicBezTo>
                <a:cubicBezTo>
                  <a:pt x="-10127" y="333290"/>
                  <a:pt x="28532" y="220751"/>
                  <a:pt x="0" y="0"/>
                </a:cubicBezTo>
                <a:close/>
              </a:path>
              <a:path w="7632848" h="1100211" stroke="0" extrusionOk="0">
                <a:moveTo>
                  <a:pt x="0" y="0"/>
                </a:moveTo>
                <a:cubicBezTo>
                  <a:pt x="165447" y="-61129"/>
                  <a:pt x="467959" y="3370"/>
                  <a:pt x="739799" y="0"/>
                </a:cubicBezTo>
                <a:cubicBezTo>
                  <a:pt x="1011639" y="-3370"/>
                  <a:pt x="999454" y="49445"/>
                  <a:pt x="1174284" y="0"/>
                </a:cubicBezTo>
                <a:cubicBezTo>
                  <a:pt x="1349114" y="-49445"/>
                  <a:pt x="1511379" y="51674"/>
                  <a:pt x="1685098" y="0"/>
                </a:cubicBezTo>
                <a:cubicBezTo>
                  <a:pt x="1858817" y="-51674"/>
                  <a:pt x="2165827" y="16325"/>
                  <a:pt x="2348569" y="0"/>
                </a:cubicBezTo>
                <a:cubicBezTo>
                  <a:pt x="2531311" y="-16325"/>
                  <a:pt x="2693420" y="14470"/>
                  <a:pt x="2935711" y="0"/>
                </a:cubicBezTo>
                <a:cubicBezTo>
                  <a:pt x="3178002" y="-14470"/>
                  <a:pt x="3375988" y="43753"/>
                  <a:pt x="3522853" y="0"/>
                </a:cubicBezTo>
                <a:cubicBezTo>
                  <a:pt x="3669718" y="-43753"/>
                  <a:pt x="3896755" y="81350"/>
                  <a:pt x="4262652" y="0"/>
                </a:cubicBezTo>
                <a:cubicBezTo>
                  <a:pt x="4628549" y="-81350"/>
                  <a:pt x="4647415" y="46698"/>
                  <a:pt x="4773466" y="0"/>
                </a:cubicBezTo>
                <a:cubicBezTo>
                  <a:pt x="4899517" y="-46698"/>
                  <a:pt x="5106556" y="7993"/>
                  <a:pt x="5360608" y="0"/>
                </a:cubicBezTo>
                <a:cubicBezTo>
                  <a:pt x="5614660" y="-7993"/>
                  <a:pt x="5740266" y="63357"/>
                  <a:pt x="5947750" y="0"/>
                </a:cubicBezTo>
                <a:cubicBezTo>
                  <a:pt x="6155234" y="-63357"/>
                  <a:pt x="6279730" y="75338"/>
                  <a:pt x="6611221" y="0"/>
                </a:cubicBezTo>
                <a:cubicBezTo>
                  <a:pt x="6942712" y="-75338"/>
                  <a:pt x="6893653" y="8127"/>
                  <a:pt x="6969377" y="0"/>
                </a:cubicBezTo>
                <a:cubicBezTo>
                  <a:pt x="7045101" y="-8127"/>
                  <a:pt x="7313853" y="59447"/>
                  <a:pt x="7632848" y="0"/>
                </a:cubicBezTo>
                <a:cubicBezTo>
                  <a:pt x="7645258" y="215892"/>
                  <a:pt x="7577982" y="371335"/>
                  <a:pt x="7632848" y="539103"/>
                </a:cubicBezTo>
                <a:cubicBezTo>
                  <a:pt x="7687714" y="706871"/>
                  <a:pt x="7621225" y="844754"/>
                  <a:pt x="7632848" y="1100211"/>
                </a:cubicBezTo>
                <a:cubicBezTo>
                  <a:pt x="7500379" y="1158379"/>
                  <a:pt x="7376347" y="1093602"/>
                  <a:pt x="7122034" y="1100211"/>
                </a:cubicBezTo>
                <a:cubicBezTo>
                  <a:pt x="6867721" y="1106820"/>
                  <a:pt x="6800858" y="1080689"/>
                  <a:pt x="6534892" y="1100211"/>
                </a:cubicBezTo>
                <a:cubicBezTo>
                  <a:pt x="6268926" y="1119733"/>
                  <a:pt x="6162779" y="1081100"/>
                  <a:pt x="6024078" y="1100211"/>
                </a:cubicBezTo>
                <a:cubicBezTo>
                  <a:pt x="5885377" y="1119322"/>
                  <a:pt x="5434747" y="1022778"/>
                  <a:pt x="5284279" y="1100211"/>
                </a:cubicBezTo>
                <a:cubicBezTo>
                  <a:pt x="5133811" y="1177644"/>
                  <a:pt x="4873251" y="1099177"/>
                  <a:pt x="4697137" y="1100211"/>
                </a:cubicBezTo>
                <a:cubicBezTo>
                  <a:pt x="4521023" y="1101245"/>
                  <a:pt x="4478895" y="1093921"/>
                  <a:pt x="4338981" y="1100211"/>
                </a:cubicBezTo>
                <a:cubicBezTo>
                  <a:pt x="4199067" y="1106501"/>
                  <a:pt x="4124882" y="1057941"/>
                  <a:pt x="3980824" y="1100211"/>
                </a:cubicBezTo>
                <a:cubicBezTo>
                  <a:pt x="3836766" y="1142481"/>
                  <a:pt x="3538948" y="1038445"/>
                  <a:pt x="3241025" y="1100211"/>
                </a:cubicBezTo>
                <a:cubicBezTo>
                  <a:pt x="2943102" y="1161977"/>
                  <a:pt x="2801408" y="1040346"/>
                  <a:pt x="2653883" y="1100211"/>
                </a:cubicBezTo>
                <a:cubicBezTo>
                  <a:pt x="2506358" y="1160076"/>
                  <a:pt x="2236945" y="1072850"/>
                  <a:pt x="1914083" y="1100211"/>
                </a:cubicBezTo>
                <a:cubicBezTo>
                  <a:pt x="1591221" y="1127572"/>
                  <a:pt x="1558872" y="1030724"/>
                  <a:pt x="1250613" y="1100211"/>
                </a:cubicBezTo>
                <a:cubicBezTo>
                  <a:pt x="942354" y="1169698"/>
                  <a:pt x="1030896" y="1058210"/>
                  <a:pt x="892456" y="1100211"/>
                </a:cubicBezTo>
                <a:cubicBezTo>
                  <a:pt x="754016" y="1142212"/>
                  <a:pt x="405157" y="1060461"/>
                  <a:pt x="0" y="1100211"/>
                </a:cubicBezTo>
                <a:cubicBezTo>
                  <a:pt x="-3120" y="943882"/>
                  <a:pt x="48339" y="839272"/>
                  <a:pt x="0" y="583112"/>
                </a:cubicBezTo>
                <a:cubicBezTo>
                  <a:pt x="-48339" y="326952"/>
                  <a:pt x="5874" y="2747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7FF667-EEB0-9402-6903-526A1A54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Cause di esclusione </a:t>
            </a:r>
            <a:r>
              <a:rPr lang="it-IT" sz="2400" i="1" dirty="0"/>
              <a:t>(94-98)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A20285-EBAB-3A91-7B95-18A34407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15021"/>
            <a:ext cx="8229600" cy="347295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Con l’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 di una maggiore tipizzazione </a:t>
            </a:r>
            <a:r>
              <a:rPr lang="it-IT" dirty="0"/>
              <a:t>delle cause di esclusione, rispetto il codice 50, trovano collocazione in un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 di 5 articoli</a:t>
            </a:r>
            <a:r>
              <a:rPr lang="it-IT" dirty="0"/>
              <a:t>:</a:t>
            </a:r>
          </a:p>
          <a:p>
            <a:pPr lvl="1" algn="just"/>
            <a:r>
              <a:rPr lang="it-IT" dirty="0"/>
              <a:t>le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di esclusione automatiche</a:t>
            </a:r>
            <a:r>
              <a:rPr lang="it-IT" dirty="0"/>
              <a:t>, ove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rileva più l’applicazione della pena su richiesta </a:t>
            </a:r>
            <a:r>
              <a:rPr lang="it-IT" dirty="0"/>
              <a:t>delle parti (c.d. patteggiamento) per i reati gravi elencati dalla norma stessa 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 si limita applicare l’esclusione senza valutare il caso concreto</a:t>
            </a:r>
            <a:r>
              <a:rPr lang="it-IT" dirty="0"/>
              <a:t> (94);</a:t>
            </a:r>
          </a:p>
          <a:p>
            <a:pPr lvl="1" algn="just"/>
            <a:r>
              <a:rPr lang="it-IT" dirty="0"/>
              <a:t>le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di esclusione non automatiche</a:t>
            </a:r>
            <a:r>
              <a:rPr lang="it-IT" dirty="0"/>
              <a:t>, in cui viene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prevista una limitata discrezionalità della SA</a:t>
            </a:r>
            <a:r>
              <a:rPr lang="it-IT" dirty="0"/>
              <a:t> (95);</a:t>
            </a:r>
          </a:p>
          <a:p>
            <a:pPr lvl="1" algn="just"/>
            <a:r>
              <a:rPr lang="it-IT" dirty="0"/>
              <a:t>l’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illecito professionale </a:t>
            </a:r>
            <a:r>
              <a:rPr lang="it-IT" dirty="0"/>
              <a:t>(quale causa di esclusione non automatica), che a differenza del passato è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tipizzato</a:t>
            </a:r>
            <a:r>
              <a:rPr lang="it-IT" dirty="0"/>
              <a:t> e porta una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significativa limitazione delle ipotesi di esclusione e soprattutto dei mezzi di prova</a:t>
            </a:r>
            <a:r>
              <a:rPr lang="it-IT" dirty="0"/>
              <a:t>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74FF91-43AD-E231-8D1A-FF8245B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00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070A3BA-6238-A5B8-F2E5-AC091165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pronuncia di patteggiamento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26B14DC-A906-3D91-E307-93A5C4640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258816" cy="2595735"/>
          </a:xfrm>
        </p:spPr>
        <p:txBody>
          <a:bodyPr>
            <a:normAutofit/>
          </a:bodyPr>
          <a:lstStyle/>
          <a:p>
            <a:pPr marL="428625" indent="-428625" algn="just"/>
            <a:r>
              <a:rPr lang="it-IT" sz="1800" dirty="0">
                <a:solidFill>
                  <a:schemeClr val="tx1"/>
                </a:solidFill>
                <a:cs typeface="Leelawadee" panose="020B0502040204020203" pitchFamily="34" charset="-34"/>
              </a:rPr>
              <a:t>Nella seduta del 21.2.23, le Commissioni (Ambiente) di Camera e Senato esprimendo parere favorevole sullo schema di  codice dei contratti pubblici (Atto del Governo n. 19), chiedeva di conformare il Codice con la </a:t>
            </a:r>
            <a:r>
              <a:rPr lang="it-IT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elawadee" panose="020B0502040204020203" pitchFamily="34" charset="-34"/>
              </a:rPr>
              <a:t>riforma penalistica cd “Cartabia”</a:t>
            </a:r>
            <a:r>
              <a:rPr lang="it-IT" sz="1800" dirty="0">
                <a:solidFill>
                  <a:schemeClr val="tx1"/>
                </a:solidFill>
                <a:cs typeface="Leelawadee" panose="020B0502040204020203" pitchFamily="34" charset="-34"/>
              </a:rPr>
              <a:t>, entrata in vigore il 30.12.22; che quindi rimane: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4C9411-7D37-179F-703B-CB8FBCD4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11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BF0DF21-B7AF-15A0-994B-0AC41C9FDA24}"/>
              </a:ext>
            </a:extLst>
          </p:cNvPr>
          <p:cNvSpPr txBox="1">
            <a:spLocks/>
          </p:cNvSpPr>
          <p:nvPr/>
        </p:nvSpPr>
        <p:spPr>
          <a:xfrm>
            <a:off x="4788024" y="1200151"/>
            <a:ext cx="4042792" cy="3576071"/>
          </a:xfrm>
          <a:custGeom>
            <a:avLst/>
            <a:gdLst>
              <a:gd name="connsiteX0" fmla="*/ 0 w 4042792"/>
              <a:gd name="connsiteY0" fmla="*/ 0 h 3576071"/>
              <a:gd name="connsiteX1" fmla="*/ 577542 w 4042792"/>
              <a:gd name="connsiteY1" fmla="*/ 0 h 3576071"/>
              <a:gd name="connsiteX2" fmla="*/ 1155083 w 4042792"/>
              <a:gd name="connsiteY2" fmla="*/ 0 h 3576071"/>
              <a:gd name="connsiteX3" fmla="*/ 1611341 w 4042792"/>
              <a:gd name="connsiteY3" fmla="*/ 0 h 3576071"/>
              <a:gd name="connsiteX4" fmla="*/ 2108027 w 4042792"/>
              <a:gd name="connsiteY4" fmla="*/ 0 h 3576071"/>
              <a:gd name="connsiteX5" fmla="*/ 2645141 w 4042792"/>
              <a:gd name="connsiteY5" fmla="*/ 0 h 3576071"/>
              <a:gd name="connsiteX6" fmla="*/ 3101399 w 4042792"/>
              <a:gd name="connsiteY6" fmla="*/ 0 h 3576071"/>
              <a:gd name="connsiteX7" fmla="*/ 4042792 w 4042792"/>
              <a:gd name="connsiteY7" fmla="*/ 0 h 3576071"/>
              <a:gd name="connsiteX8" fmla="*/ 4042792 w 4042792"/>
              <a:gd name="connsiteY8" fmla="*/ 631773 h 3576071"/>
              <a:gd name="connsiteX9" fmla="*/ 4042792 w 4042792"/>
              <a:gd name="connsiteY9" fmla="*/ 1227784 h 3576071"/>
              <a:gd name="connsiteX10" fmla="*/ 4042792 w 4042792"/>
              <a:gd name="connsiteY10" fmla="*/ 1823796 h 3576071"/>
              <a:gd name="connsiteX11" fmla="*/ 4042792 w 4042792"/>
              <a:gd name="connsiteY11" fmla="*/ 2419808 h 3576071"/>
              <a:gd name="connsiteX12" fmla="*/ 4042792 w 4042792"/>
              <a:gd name="connsiteY12" fmla="*/ 2908538 h 3576071"/>
              <a:gd name="connsiteX13" fmla="*/ 4042792 w 4042792"/>
              <a:gd name="connsiteY13" fmla="*/ 3576071 h 3576071"/>
              <a:gd name="connsiteX14" fmla="*/ 3384394 w 4042792"/>
              <a:gd name="connsiteY14" fmla="*/ 3576071 h 3576071"/>
              <a:gd name="connsiteX15" fmla="*/ 2887709 w 4042792"/>
              <a:gd name="connsiteY15" fmla="*/ 3576071 h 3576071"/>
              <a:gd name="connsiteX16" fmla="*/ 2229311 w 4042792"/>
              <a:gd name="connsiteY16" fmla="*/ 3576071 h 3576071"/>
              <a:gd name="connsiteX17" fmla="*/ 1692197 w 4042792"/>
              <a:gd name="connsiteY17" fmla="*/ 3576071 h 3576071"/>
              <a:gd name="connsiteX18" fmla="*/ 1155083 w 4042792"/>
              <a:gd name="connsiteY18" fmla="*/ 3576071 h 3576071"/>
              <a:gd name="connsiteX19" fmla="*/ 537114 w 4042792"/>
              <a:gd name="connsiteY19" fmla="*/ 3576071 h 3576071"/>
              <a:gd name="connsiteX20" fmla="*/ 0 w 4042792"/>
              <a:gd name="connsiteY20" fmla="*/ 3576071 h 3576071"/>
              <a:gd name="connsiteX21" fmla="*/ 0 w 4042792"/>
              <a:gd name="connsiteY21" fmla="*/ 3051581 h 3576071"/>
              <a:gd name="connsiteX22" fmla="*/ 0 w 4042792"/>
              <a:gd name="connsiteY22" fmla="*/ 2527090 h 3576071"/>
              <a:gd name="connsiteX23" fmla="*/ 0 w 4042792"/>
              <a:gd name="connsiteY23" fmla="*/ 1895318 h 3576071"/>
              <a:gd name="connsiteX24" fmla="*/ 0 w 4042792"/>
              <a:gd name="connsiteY24" fmla="*/ 1335067 h 3576071"/>
              <a:gd name="connsiteX25" fmla="*/ 0 w 4042792"/>
              <a:gd name="connsiteY25" fmla="*/ 846337 h 3576071"/>
              <a:gd name="connsiteX26" fmla="*/ 0 w 4042792"/>
              <a:gd name="connsiteY26" fmla="*/ 0 h 357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42792" h="3576071" fill="none" extrusionOk="0">
                <a:moveTo>
                  <a:pt x="0" y="0"/>
                </a:moveTo>
                <a:cubicBezTo>
                  <a:pt x="134755" y="-49148"/>
                  <a:pt x="371062" y="15754"/>
                  <a:pt x="577542" y="0"/>
                </a:cubicBezTo>
                <a:cubicBezTo>
                  <a:pt x="784022" y="-15754"/>
                  <a:pt x="981160" y="22134"/>
                  <a:pt x="1155083" y="0"/>
                </a:cubicBezTo>
                <a:cubicBezTo>
                  <a:pt x="1329006" y="-22134"/>
                  <a:pt x="1502892" y="21786"/>
                  <a:pt x="1611341" y="0"/>
                </a:cubicBezTo>
                <a:cubicBezTo>
                  <a:pt x="1719790" y="-21786"/>
                  <a:pt x="1969073" y="55721"/>
                  <a:pt x="2108027" y="0"/>
                </a:cubicBezTo>
                <a:cubicBezTo>
                  <a:pt x="2246981" y="-55721"/>
                  <a:pt x="2397138" y="47494"/>
                  <a:pt x="2645141" y="0"/>
                </a:cubicBezTo>
                <a:cubicBezTo>
                  <a:pt x="2893144" y="-47494"/>
                  <a:pt x="2951217" y="14838"/>
                  <a:pt x="3101399" y="0"/>
                </a:cubicBezTo>
                <a:cubicBezTo>
                  <a:pt x="3251581" y="-14838"/>
                  <a:pt x="3694113" y="97295"/>
                  <a:pt x="4042792" y="0"/>
                </a:cubicBezTo>
                <a:cubicBezTo>
                  <a:pt x="4089243" y="312095"/>
                  <a:pt x="3987953" y="386533"/>
                  <a:pt x="4042792" y="631773"/>
                </a:cubicBezTo>
                <a:cubicBezTo>
                  <a:pt x="4097631" y="877013"/>
                  <a:pt x="3991447" y="1058569"/>
                  <a:pt x="4042792" y="1227784"/>
                </a:cubicBezTo>
                <a:cubicBezTo>
                  <a:pt x="4094137" y="1396999"/>
                  <a:pt x="4029889" y="1542225"/>
                  <a:pt x="4042792" y="1823796"/>
                </a:cubicBezTo>
                <a:cubicBezTo>
                  <a:pt x="4055695" y="2105367"/>
                  <a:pt x="3974677" y="2194031"/>
                  <a:pt x="4042792" y="2419808"/>
                </a:cubicBezTo>
                <a:cubicBezTo>
                  <a:pt x="4110907" y="2645585"/>
                  <a:pt x="4003683" y="2670905"/>
                  <a:pt x="4042792" y="2908538"/>
                </a:cubicBezTo>
                <a:cubicBezTo>
                  <a:pt x="4081901" y="3146171"/>
                  <a:pt x="3996154" y="3289174"/>
                  <a:pt x="4042792" y="3576071"/>
                </a:cubicBezTo>
                <a:cubicBezTo>
                  <a:pt x="3717362" y="3617482"/>
                  <a:pt x="3654284" y="3519521"/>
                  <a:pt x="3384394" y="3576071"/>
                </a:cubicBezTo>
                <a:cubicBezTo>
                  <a:pt x="3114504" y="3632621"/>
                  <a:pt x="3053835" y="3572144"/>
                  <a:pt x="2887709" y="3576071"/>
                </a:cubicBezTo>
                <a:cubicBezTo>
                  <a:pt x="2721583" y="3579998"/>
                  <a:pt x="2385169" y="3545750"/>
                  <a:pt x="2229311" y="3576071"/>
                </a:cubicBezTo>
                <a:cubicBezTo>
                  <a:pt x="2073453" y="3606392"/>
                  <a:pt x="1869914" y="3569495"/>
                  <a:pt x="1692197" y="3576071"/>
                </a:cubicBezTo>
                <a:cubicBezTo>
                  <a:pt x="1514480" y="3582647"/>
                  <a:pt x="1272954" y="3557790"/>
                  <a:pt x="1155083" y="3576071"/>
                </a:cubicBezTo>
                <a:cubicBezTo>
                  <a:pt x="1037212" y="3594352"/>
                  <a:pt x="823479" y="3540661"/>
                  <a:pt x="537114" y="3576071"/>
                </a:cubicBezTo>
                <a:cubicBezTo>
                  <a:pt x="250749" y="3611481"/>
                  <a:pt x="256471" y="3524488"/>
                  <a:pt x="0" y="3576071"/>
                </a:cubicBezTo>
                <a:cubicBezTo>
                  <a:pt x="-62067" y="3407694"/>
                  <a:pt x="37441" y="3233665"/>
                  <a:pt x="0" y="3051581"/>
                </a:cubicBezTo>
                <a:cubicBezTo>
                  <a:pt x="-37441" y="2869497"/>
                  <a:pt x="17455" y="2782957"/>
                  <a:pt x="0" y="2527090"/>
                </a:cubicBezTo>
                <a:cubicBezTo>
                  <a:pt x="-17455" y="2271223"/>
                  <a:pt x="75217" y="2201113"/>
                  <a:pt x="0" y="1895318"/>
                </a:cubicBezTo>
                <a:cubicBezTo>
                  <a:pt x="-75217" y="1589523"/>
                  <a:pt x="53095" y="1556205"/>
                  <a:pt x="0" y="1335067"/>
                </a:cubicBezTo>
                <a:cubicBezTo>
                  <a:pt x="-53095" y="1113929"/>
                  <a:pt x="53741" y="987817"/>
                  <a:pt x="0" y="846337"/>
                </a:cubicBezTo>
                <a:cubicBezTo>
                  <a:pt x="-53741" y="704857"/>
                  <a:pt x="11300" y="240519"/>
                  <a:pt x="0" y="0"/>
                </a:cubicBezTo>
                <a:close/>
              </a:path>
              <a:path w="4042792" h="3576071" stroke="0" extrusionOk="0">
                <a:moveTo>
                  <a:pt x="0" y="0"/>
                </a:moveTo>
                <a:cubicBezTo>
                  <a:pt x="322616" y="-55001"/>
                  <a:pt x="480366" y="23891"/>
                  <a:pt x="658398" y="0"/>
                </a:cubicBezTo>
                <a:cubicBezTo>
                  <a:pt x="836430" y="-23891"/>
                  <a:pt x="1050451" y="42613"/>
                  <a:pt x="1155083" y="0"/>
                </a:cubicBezTo>
                <a:cubicBezTo>
                  <a:pt x="1259716" y="-42613"/>
                  <a:pt x="1560856" y="6979"/>
                  <a:pt x="1692197" y="0"/>
                </a:cubicBezTo>
                <a:cubicBezTo>
                  <a:pt x="1823538" y="-6979"/>
                  <a:pt x="2008465" y="65284"/>
                  <a:pt x="2310167" y="0"/>
                </a:cubicBezTo>
                <a:cubicBezTo>
                  <a:pt x="2611869" y="-65284"/>
                  <a:pt x="2612879" y="5139"/>
                  <a:pt x="2887709" y="0"/>
                </a:cubicBezTo>
                <a:cubicBezTo>
                  <a:pt x="3162539" y="-5139"/>
                  <a:pt x="3212515" y="14778"/>
                  <a:pt x="3465250" y="0"/>
                </a:cubicBezTo>
                <a:cubicBezTo>
                  <a:pt x="3717985" y="-14778"/>
                  <a:pt x="3879429" y="25212"/>
                  <a:pt x="4042792" y="0"/>
                </a:cubicBezTo>
                <a:cubicBezTo>
                  <a:pt x="4051768" y="177494"/>
                  <a:pt x="3981441" y="391497"/>
                  <a:pt x="4042792" y="560251"/>
                </a:cubicBezTo>
                <a:cubicBezTo>
                  <a:pt x="4104143" y="729005"/>
                  <a:pt x="4040941" y="932124"/>
                  <a:pt x="4042792" y="1192024"/>
                </a:cubicBezTo>
                <a:cubicBezTo>
                  <a:pt x="4044643" y="1451924"/>
                  <a:pt x="4034849" y="1471881"/>
                  <a:pt x="4042792" y="1680753"/>
                </a:cubicBezTo>
                <a:cubicBezTo>
                  <a:pt x="4050735" y="1889625"/>
                  <a:pt x="4033046" y="1960946"/>
                  <a:pt x="4042792" y="2169483"/>
                </a:cubicBezTo>
                <a:cubicBezTo>
                  <a:pt x="4052538" y="2378020"/>
                  <a:pt x="4011486" y="2606819"/>
                  <a:pt x="4042792" y="2729734"/>
                </a:cubicBezTo>
                <a:cubicBezTo>
                  <a:pt x="4074098" y="2852649"/>
                  <a:pt x="3951252" y="3258599"/>
                  <a:pt x="4042792" y="3576071"/>
                </a:cubicBezTo>
                <a:cubicBezTo>
                  <a:pt x="3872043" y="3599848"/>
                  <a:pt x="3711907" y="3574532"/>
                  <a:pt x="3546106" y="3576071"/>
                </a:cubicBezTo>
                <a:cubicBezTo>
                  <a:pt x="3380305" y="3577610"/>
                  <a:pt x="3205920" y="3501090"/>
                  <a:pt x="2887709" y="3576071"/>
                </a:cubicBezTo>
                <a:cubicBezTo>
                  <a:pt x="2569498" y="3651052"/>
                  <a:pt x="2481854" y="3548448"/>
                  <a:pt x="2310167" y="3576071"/>
                </a:cubicBezTo>
                <a:cubicBezTo>
                  <a:pt x="2138480" y="3603694"/>
                  <a:pt x="1901782" y="3559988"/>
                  <a:pt x="1732625" y="3576071"/>
                </a:cubicBezTo>
                <a:cubicBezTo>
                  <a:pt x="1563468" y="3592154"/>
                  <a:pt x="1385497" y="3541472"/>
                  <a:pt x="1195511" y="3576071"/>
                </a:cubicBezTo>
                <a:cubicBezTo>
                  <a:pt x="1005525" y="3610670"/>
                  <a:pt x="827656" y="3560116"/>
                  <a:pt x="537114" y="3576071"/>
                </a:cubicBezTo>
                <a:cubicBezTo>
                  <a:pt x="246572" y="3592026"/>
                  <a:pt x="193903" y="3571878"/>
                  <a:pt x="0" y="3576071"/>
                </a:cubicBezTo>
                <a:cubicBezTo>
                  <a:pt x="-38534" y="3412186"/>
                  <a:pt x="39168" y="3318962"/>
                  <a:pt x="0" y="3087341"/>
                </a:cubicBezTo>
                <a:cubicBezTo>
                  <a:pt x="-39168" y="2855720"/>
                  <a:pt x="3494" y="2808783"/>
                  <a:pt x="0" y="2562851"/>
                </a:cubicBezTo>
                <a:cubicBezTo>
                  <a:pt x="-3494" y="2316919"/>
                  <a:pt x="35687" y="2129185"/>
                  <a:pt x="0" y="1931078"/>
                </a:cubicBezTo>
                <a:cubicBezTo>
                  <a:pt x="-35687" y="1732971"/>
                  <a:pt x="43641" y="1638684"/>
                  <a:pt x="0" y="1406588"/>
                </a:cubicBezTo>
                <a:cubicBezTo>
                  <a:pt x="-43641" y="1174492"/>
                  <a:pt x="29074" y="1077947"/>
                  <a:pt x="0" y="882098"/>
                </a:cubicBezTo>
                <a:cubicBezTo>
                  <a:pt x="-29074" y="686249"/>
                  <a:pt x="98517" y="43970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L’istituto di provenienza anglosassone (“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plea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barganing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”), in cui il giudice cui prende atto della volontà dell’inquisito di riconoscere la propria responsabilità, è stato introdotto in Italia nel 1989 con l'obiettivo di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ridurre il numero dei processi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pendenti. </a:t>
            </a:r>
          </a:p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Pertanto,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pur trattandosi di riconoscimento di responsabilità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con la riforma è stato previsto che la sentenza di patteggiamento “</a:t>
            </a:r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non ha efficacia e non può essere utilizzata ai fini di prova nei giudizi civili, disciplinari, tributari o amministrativi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compreso il giudizio per l’accertamento della responsabilità contabile”.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5E7CF69-E636-33F0-80DD-D36D954F5251}"/>
              </a:ext>
            </a:extLst>
          </p:cNvPr>
          <p:cNvSpPr txBox="1">
            <a:spLocks/>
          </p:cNvSpPr>
          <p:nvPr/>
        </p:nvSpPr>
        <p:spPr>
          <a:xfrm>
            <a:off x="961255" y="3835337"/>
            <a:ext cx="3610745" cy="857250"/>
          </a:xfrm>
          <a:custGeom>
            <a:avLst/>
            <a:gdLst>
              <a:gd name="connsiteX0" fmla="*/ 0 w 3610745"/>
              <a:gd name="connsiteY0" fmla="*/ 0 h 857250"/>
              <a:gd name="connsiteX1" fmla="*/ 565683 w 3610745"/>
              <a:gd name="connsiteY1" fmla="*/ 0 h 857250"/>
              <a:gd name="connsiteX2" fmla="*/ 1203582 w 3610745"/>
              <a:gd name="connsiteY2" fmla="*/ 0 h 857250"/>
              <a:gd name="connsiteX3" fmla="*/ 1805373 w 3610745"/>
              <a:gd name="connsiteY3" fmla="*/ 0 h 857250"/>
              <a:gd name="connsiteX4" fmla="*/ 2334948 w 3610745"/>
              <a:gd name="connsiteY4" fmla="*/ 0 h 857250"/>
              <a:gd name="connsiteX5" fmla="*/ 3008954 w 3610745"/>
              <a:gd name="connsiteY5" fmla="*/ 0 h 857250"/>
              <a:gd name="connsiteX6" fmla="*/ 3610745 w 3610745"/>
              <a:gd name="connsiteY6" fmla="*/ 0 h 857250"/>
              <a:gd name="connsiteX7" fmla="*/ 3610745 w 3610745"/>
              <a:gd name="connsiteY7" fmla="*/ 402908 h 857250"/>
              <a:gd name="connsiteX8" fmla="*/ 3610745 w 3610745"/>
              <a:gd name="connsiteY8" fmla="*/ 857250 h 857250"/>
              <a:gd name="connsiteX9" fmla="*/ 3081169 w 3610745"/>
              <a:gd name="connsiteY9" fmla="*/ 857250 h 857250"/>
              <a:gd name="connsiteX10" fmla="*/ 2515486 w 3610745"/>
              <a:gd name="connsiteY10" fmla="*/ 857250 h 857250"/>
              <a:gd name="connsiteX11" fmla="*/ 1841480 w 3610745"/>
              <a:gd name="connsiteY11" fmla="*/ 857250 h 857250"/>
              <a:gd name="connsiteX12" fmla="*/ 1348011 w 3610745"/>
              <a:gd name="connsiteY12" fmla="*/ 857250 h 857250"/>
              <a:gd name="connsiteX13" fmla="*/ 782328 w 3610745"/>
              <a:gd name="connsiteY13" fmla="*/ 857250 h 857250"/>
              <a:gd name="connsiteX14" fmla="*/ 0 w 3610745"/>
              <a:gd name="connsiteY14" fmla="*/ 857250 h 857250"/>
              <a:gd name="connsiteX15" fmla="*/ 0 w 3610745"/>
              <a:gd name="connsiteY15" fmla="*/ 445770 h 857250"/>
              <a:gd name="connsiteX16" fmla="*/ 0 w 3610745"/>
              <a:gd name="connsiteY16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10745" h="857250" fill="none" extrusionOk="0">
                <a:moveTo>
                  <a:pt x="0" y="0"/>
                </a:moveTo>
                <a:cubicBezTo>
                  <a:pt x="264925" y="27826"/>
                  <a:pt x="361023" y="-23484"/>
                  <a:pt x="565683" y="0"/>
                </a:cubicBezTo>
                <a:cubicBezTo>
                  <a:pt x="770343" y="23484"/>
                  <a:pt x="898490" y="-23441"/>
                  <a:pt x="1203582" y="0"/>
                </a:cubicBezTo>
                <a:cubicBezTo>
                  <a:pt x="1508674" y="23441"/>
                  <a:pt x="1658548" y="-14628"/>
                  <a:pt x="1805373" y="0"/>
                </a:cubicBezTo>
                <a:cubicBezTo>
                  <a:pt x="1952198" y="14628"/>
                  <a:pt x="2222307" y="26451"/>
                  <a:pt x="2334948" y="0"/>
                </a:cubicBezTo>
                <a:cubicBezTo>
                  <a:pt x="2447589" y="-26451"/>
                  <a:pt x="2744732" y="-6158"/>
                  <a:pt x="3008954" y="0"/>
                </a:cubicBezTo>
                <a:cubicBezTo>
                  <a:pt x="3273176" y="6158"/>
                  <a:pt x="3364775" y="19550"/>
                  <a:pt x="3610745" y="0"/>
                </a:cubicBezTo>
                <a:cubicBezTo>
                  <a:pt x="3623184" y="90350"/>
                  <a:pt x="3609380" y="226455"/>
                  <a:pt x="3610745" y="402908"/>
                </a:cubicBezTo>
                <a:cubicBezTo>
                  <a:pt x="3612110" y="579361"/>
                  <a:pt x="3626708" y="725688"/>
                  <a:pt x="3610745" y="857250"/>
                </a:cubicBezTo>
                <a:cubicBezTo>
                  <a:pt x="3411898" y="848538"/>
                  <a:pt x="3330192" y="838941"/>
                  <a:pt x="3081169" y="857250"/>
                </a:cubicBezTo>
                <a:cubicBezTo>
                  <a:pt x="2832146" y="875559"/>
                  <a:pt x="2656122" y="864453"/>
                  <a:pt x="2515486" y="857250"/>
                </a:cubicBezTo>
                <a:cubicBezTo>
                  <a:pt x="2374850" y="850047"/>
                  <a:pt x="2157616" y="882274"/>
                  <a:pt x="1841480" y="857250"/>
                </a:cubicBezTo>
                <a:cubicBezTo>
                  <a:pt x="1525344" y="832226"/>
                  <a:pt x="1513029" y="866827"/>
                  <a:pt x="1348011" y="857250"/>
                </a:cubicBezTo>
                <a:cubicBezTo>
                  <a:pt x="1182993" y="847673"/>
                  <a:pt x="944905" y="875840"/>
                  <a:pt x="782328" y="857250"/>
                </a:cubicBezTo>
                <a:cubicBezTo>
                  <a:pt x="619751" y="838660"/>
                  <a:pt x="176635" y="838930"/>
                  <a:pt x="0" y="857250"/>
                </a:cubicBezTo>
                <a:cubicBezTo>
                  <a:pt x="-11620" y="668742"/>
                  <a:pt x="4684" y="621564"/>
                  <a:pt x="0" y="445770"/>
                </a:cubicBezTo>
                <a:cubicBezTo>
                  <a:pt x="-4684" y="269976"/>
                  <a:pt x="20007" y="217145"/>
                  <a:pt x="0" y="0"/>
                </a:cubicBezTo>
                <a:close/>
              </a:path>
              <a:path w="3610745" h="857250" stroke="0" extrusionOk="0">
                <a:moveTo>
                  <a:pt x="0" y="0"/>
                </a:moveTo>
                <a:cubicBezTo>
                  <a:pt x="237407" y="12448"/>
                  <a:pt x="536907" y="-26354"/>
                  <a:pt x="674006" y="0"/>
                </a:cubicBezTo>
                <a:cubicBezTo>
                  <a:pt x="811105" y="26354"/>
                  <a:pt x="1209656" y="8813"/>
                  <a:pt x="1348011" y="0"/>
                </a:cubicBezTo>
                <a:cubicBezTo>
                  <a:pt x="1486367" y="-8813"/>
                  <a:pt x="1762183" y="30127"/>
                  <a:pt x="1985910" y="0"/>
                </a:cubicBezTo>
                <a:cubicBezTo>
                  <a:pt x="2209637" y="-30127"/>
                  <a:pt x="2393996" y="-23971"/>
                  <a:pt x="2551593" y="0"/>
                </a:cubicBezTo>
                <a:cubicBezTo>
                  <a:pt x="2709190" y="23971"/>
                  <a:pt x="3305485" y="-14686"/>
                  <a:pt x="3610745" y="0"/>
                </a:cubicBezTo>
                <a:cubicBezTo>
                  <a:pt x="3618347" y="97450"/>
                  <a:pt x="3614883" y="315404"/>
                  <a:pt x="3610745" y="445770"/>
                </a:cubicBezTo>
                <a:cubicBezTo>
                  <a:pt x="3606608" y="576136"/>
                  <a:pt x="3616655" y="743905"/>
                  <a:pt x="3610745" y="857250"/>
                </a:cubicBezTo>
                <a:cubicBezTo>
                  <a:pt x="3364842" y="849220"/>
                  <a:pt x="3202010" y="872310"/>
                  <a:pt x="3008954" y="857250"/>
                </a:cubicBezTo>
                <a:cubicBezTo>
                  <a:pt x="2815898" y="842190"/>
                  <a:pt x="2635775" y="867021"/>
                  <a:pt x="2407163" y="857250"/>
                </a:cubicBezTo>
                <a:cubicBezTo>
                  <a:pt x="2178551" y="847479"/>
                  <a:pt x="1962678" y="830246"/>
                  <a:pt x="1805373" y="857250"/>
                </a:cubicBezTo>
                <a:cubicBezTo>
                  <a:pt x="1648068" y="884255"/>
                  <a:pt x="1349867" y="834654"/>
                  <a:pt x="1203582" y="857250"/>
                </a:cubicBezTo>
                <a:cubicBezTo>
                  <a:pt x="1057297" y="879846"/>
                  <a:pt x="758863" y="866290"/>
                  <a:pt x="565683" y="857250"/>
                </a:cubicBezTo>
                <a:cubicBezTo>
                  <a:pt x="372503" y="848210"/>
                  <a:pt x="157176" y="856554"/>
                  <a:pt x="0" y="857250"/>
                </a:cubicBezTo>
                <a:cubicBezTo>
                  <a:pt x="10141" y="700538"/>
                  <a:pt x="-1920" y="623393"/>
                  <a:pt x="0" y="445770"/>
                </a:cubicBezTo>
                <a:cubicBezTo>
                  <a:pt x="1920" y="268147"/>
                  <a:pt x="-2245" y="171603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6761600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/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algn="just"/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Solo nella causa di esclusione non automatica del grave illecito professionale e per i reati più gravi</a:t>
            </a:r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B4E87A21-5DBD-7B3A-4D81-472057718D8E}"/>
              </a:ext>
            </a:extLst>
          </p:cNvPr>
          <p:cNvSpPr/>
          <p:nvPr/>
        </p:nvSpPr>
        <p:spPr>
          <a:xfrm>
            <a:off x="2195736" y="3727325"/>
            <a:ext cx="1152128" cy="216024"/>
          </a:xfrm>
          <a:custGeom>
            <a:avLst/>
            <a:gdLst>
              <a:gd name="connsiteX0" fmla="*/ 0 w 1152128"/>
              <a:gd name="connsiteY0" fmla="*/ 108012 h 216024"/>
              <a:gd name="connsiteX1" fmla="*/ 288032 w 1152128"/>
              <a:gd name="connsiteY1" fmla="*/ 108012 h 216024"/>
              <a:gd name="connsiteX2" fmla="*/ 288032 w 1152128"/>
              <a:gd name="connsiteY2" fmla="*/ 0 h 216024"/>
              <a:gd name="connsiteX3" fmla="*/ 864096 w 1152128"/>
              <a:gd name="connsiteY3" fmla="*/ 0 h 216024"/>
              <a:gd name="connsiteX4" fmla="*/ 864096 w 1152128"/>
              <a:gd name="connsiteY4" fmla="*/ 108012 h 216024"/>
              <a:gd name="connsiteX5" fmla="*/ 1152128 w 1152128"/>
              <a:gd name="connsiteY5" fmla="*/ 108012 h 216024"/>
              <a:gd name="connsiteX6" fmla="*/ 576064 w 1152128"/>
              <a:gd name="connsiteY6" fmla="*/ 216024 h 216024"/>
              <a:gd name="connsiteX7" fmla="*/ 0 w 1152128"/>
              <a:gd name="connsiteY7" fmla="*/ 108012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128" h="216024" fill="none" extrusionOk="0">
                <a:moveTo>
                  <a:pt x="0" y="108012"/>
                </a:moveTo>
                <a:cubicBezTo>
                  <a:pt x="127742" y="115243"/>
                  <a:pt x="221945" y="110531"/>
                  <a:pt x="288032" y="108012"/>
                </a:cubicBezTo>
                <a:cubicBezTo>
                  <a:pt x="289253" y="75543"/>
                  <a:pt x="282906" y="38457"/>
                  <a:pt x="288032" y="0"/>
                </a:cubicBezTo>
                <a:cubicBezTo>
                  <a:pt x="530737" y="26555"/>
                  <a:pt x="600953" y="11431"/>
                  <a:pt x="864096" y="0"/>
                </a:cubicBezTo>
                <a:cubicBezTo>
                  <a:pt x="867608" y="27079"/>
                  <a:pt x="865199" y="81323"/>
                  <a:pt x="864096" y="108012"/>
                </a:cubicBezTo>
                <a:cubicBezTo>
                  <a:pt x="968178" y="122352"/>
                  <a:pt x="1044729" y="117410"/>
                  <a:pt x="1152128" y="108012"/>
                </a:cubicBezTo>
                <a:cubicBezTo>
                  <a:pt x="1029982" y="156963"/>
                  <a:pt x="803972" y="178234"/>
                  <a:pt x="576064" y="216024"/>
                </a:cubicBezTo>
                <a:cubicBezTo>
                  <a:pt x="395178" y="200647"/>
                  <a:pt x="208474" y="153947"/>
                  <a:pt x="0" y="108012"/>
                </a:cubicBezTo>
                <a:close/>
              </a:path>
              <a:path w="1152128" h="216024" stroke="0" extrusionOk="0">
                <a:moveTo>
                  <a:pt x="0" y="108012"/>
                </a:moveTo>
                <a:cubicBezTo>
                  <a:pt x="84047" y="118881"/>
                  <a:pt x="202091" y="115052"/>
                  <a:pt x="288032" y="108012"/>
                </a:cubicBezTo>
                <a:cubicBezTo>
                  <a:pt x="292436" y="57453"/>
                  <a:pt x="290049" y="29929"/>
                  <a:pt x="288032" y="0"/>
                </a:cubicBezTo>
                <a:cubicBezTo>
                  <a:pt x="524254" y="28800"/>
                  <a:pt x="715612" y="-7907"/>
                  <a:pt x="864096" y="0"/>
                </a:cubicBezTo>
                <a:cubicBezTo>
                  <a:pt x="865072" y="38654"/>
                  <a:pt x="861794" y="85031"/>
                  <a:pt x="864096" y="108012"/>
                </a:cubicBezTo>
                <a:cubicBezTo>
                  <a:pt x="993643" y="110314"/>
                  <a:pt x="1020682" y="114856"/>
                  <a:pt x="1152128" y="108012"/>
                </a:cubicBezTo>
                <a:cubicBezTo>
                  <a:pt x="1007295" y="123804"/>
                  <a:pt x="829637" y="163268"/>
                  <a:pt x="576064" y="216024"/>
                </a:cubicBezTo>
                <a:cubicBezTo>
                  <a:pt x="408877" y="175754"/>
                  <a:pt x="276930" y="144660"/>
                  <a:pt x="0" y="10801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4768705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85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2EBB4DE-8B6F-5740-039D-CD53F228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Cause di esclusione automatiche</a:t>
            </a:r>
            <a:r>
              <a:rPr lang="it-IT" sz="2400" b="1" i="1" dirty="0"/>
              <a:t> (94.1)</a:t>
            </a:r>
            <a:r>
              <a:rPr lang="it-IT" b="1" dirty="0"/>
              <a:t> </a:t>
            </a:r>
            <a:endParaRPr lang="it-IT" b="1" i="1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7AE0698-65FF-EEA0-3FAB-2B26DE6BC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62" y="1702195"/>
            <a:ext cx="4069838" cy="2892427"/>
          </a:xfrm>
          <a:custGeom>
            <a:avLst/>
            <a:gdLst>
              <a:gd name="connsiteX0" fmla="*/ 0 w 4069838"/>
              <a:gd name="connsiteY0" fmla="*/ 0 h 2892427"/>
              <a:gd name="connsiteX1" fmla="*/ 759703 w 4069838"/>
              <a:gd name="connsiteY1" fmla="*/ 0 h 2892427"/>
              <a:gd name="connsiteX2" fmla="*/ 1397311 w 4069838"/>
              <a:gd name="connsiteY2" fmla="*/ 0 h 2892427"/>
              <a:gd name="connsiteX3" fmla="*/ 2034919 w 4069838"/>
              <a:gd name="connsiteY3" fmla="*/ 0 h 2892427"/>
              <a:gd name="connsiteX4" fmla="*/ 2713225 w 4069838"/>
              <a:gd name="connsiteY4" fmla="*/ 0 h 2892427"/>
              <a:gd name="connsiteX5" fmla="*/ 3472928 w 4069838"/>
              <a:gd name="connsiteY5" fmla="*/ 0 h 2892427"/>
              <a:gd name="connsiteX6" fmla="*/ 4069838 w 4069838"/>
              <a:gd name="connsiteY6" fmla="*/ 0 h 2892427"/>
              <a:gd name="connsiteX7" fmla="*/ 4069838 w 4069838"/>
              <a:gd name="connsiteY7" fmla="*/ 636334 h 2892427"/>
              <a:gd name="connsiteX8" fmla="*/ 4069838 w 4069838"/>
              <a:gd name="connsiteY8" fmla="*/ 1214819 h 2892427"/>
              <a:gd name="connsiteX9" fmla="*/ 4069838 w 4069838"/>
              <a:gd name="connsiteY9" fmla="*/ 1764380 h 2892427"/>
              <a:gd name="connsiteX10" fmla="*/ 4069838 w 4069838"/>
              <a:gd name="connsiteY10" fmla="*/ 2342866 h 2892427"/>
              <a:gd name="connsiteX11" fmla="*/ 4069838 w 4069838"/>
              <a:gd name="connsiteY11" fmla="*/ 2892427 h 2892427"/>
              <a:gd name="connsiteX12" fmla="*/ 3391532 w 4069838"/>
              <a:gd name="connsiteY12" fmla="*/ 2892427 h 2892427"/>
              <a:gd name="connsiteX13" fmla="*/ 2713225 w 4069838"/>
              <a:gd name="connsiteY13" fmla="*/ 2892427 h 2892427"/>
              <a:gd name="connsiteX14" fmla="*/ 2116316 w 4069838"/>
              <a:gd name="connsiteY14" fmla="*/ 2892427 h 2892427"/>
              <a:gd name="connsiteX15" fmla="*/ 1478708 w 4069838"/>
              <a:gd name="connsiteY15" fmla="*/ 2892427 h 2892427"/>
              <a:gd name="connsiteX16" fmla="*/ 841100 w 4069838"/>
              <a:gd name="connsiteY16" fmla="*/ 2892427 h 2892427"/>
              <a:gd name="connsiteX17" fmla="*/ 0 w 4069838"/>
              <a:gd name="connsiteY17" fmla="*/ 2892427 h 2892427"/>
              <a:gd name="connsiteX18" fmla="*/ 0 w 4069838"/>
              <a:gd name="connsiteY18" fmla="*/ 2313942 h 2892427"/>
              <a:gd name="connsiteX19" fmla="*/ 0 w 4069838"/>
              <a:gd name="connsiteY19" fmla="*/ 1793305 h 2892427"/>
              <a:gd name="connsiteX20" fmla="*/ 0 w 4069838"/>
              <a:gd name="connsiteY20" fmla="*/ 1185895 h 2892427"/>
              <a:gd name="connsiteX21" fmla="*/ 0 w 4069838"/>
              <a:gd name="connsiteY21" fmla="*/ 578485 h 2892427"/>
              <a:gd name="connsiteX22" fmla="*/ 0 w 4069838"/>
              <a:gd name="connsiteY22" fmla="*/ 0 h 289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69838" h="2892427" fill="none" extrusionOk="0">
                <a:moveTo>
                  <a:pt x="0" y="0"/>
                </a:moveTo>
                <a:cubicBezTo>
                  <a:pt x="291786" y="23698"/>
                  <a:pt x="567640" y="6998"/>
                  <a:pt x="759703" y="0"/>
                </a:cubicBezTo>
                <a:cubicBezTo>
                  <a:pt x="951766" y="-6998"/>
                  <a:pt x="1131239" y="1206"/>
                  <a:pt x="1397311" y="0"/>
                </a:cubicBezTo>
                <a:cubicBezTo>
                  <a:pt x="1663383" y="-1206"/>
                  <a:pt x="1741389" y="18431"/>
                  <a:pt x="2034919" y="0"/>
                </a:cubicBezTo>
                <a:cubicBezTo>
                  <a:pt x="2328449" y="-18431"/>
                  <a:pt x="2570778" y="-8645"/>
                  <a:pt x="2713225" y="0"/>
                </a:cubicBezTo>
                <a:cubicBezTo>
                  <a:pt x="2855672" y="8645"/>
                  <a:pt x="3261388" y="-6634"/>
                  <a:pt x="3472928" y="0"/>
                </a:cubicBezTo>
                <a:cubicBezTo>
                  <a:pt x="3684468" y="6634"/>
                  <a:pt x="3942273" y="-21501"/>
                  <a:pt x="4069838" y="0"/>
                </a:cubicBezTo>
                <a:cubicBezTo>
                  <a:pt x="4047752" y="300861"/>
                  <a:pt x="4042354" y="446383"/>
                  <a:pt x="4069838" y="636334"/>
                </a:cubicBezTo>
                <a:cubicBezTo>
                  <a:pt x="4097322" y="826285"/>
                  <a:pt x="4078966" y="962667"/>
                  <a:pt x="4069838" y="1214819"/>
                </a:cubicBezTo>
                <a:cubicBezTo>
                  <a:pt x="4060710" y="1466972"/>
                  <a:pt x="4089581" y="1531072"/>
                  <a:pt x="4069838" y="1764380"/>
                </a:cubicBezTo>
                <a:cubicBezTo>
                  <a:pt x="4050095" y="1997688"/>
                  <a:pt x="4048510" y="2060493"/>
                  <a:pt x="4069838" y="2342866"/>
                </a:cubicBezTo>
                <a:cubicBezTo>
                  <a:pt x="4091166" y="2625239"/>
                  <a:pt x="4046657" y="2733105"/>
                  <a:pt x="4069838" y="2892427"/>
                </a:cubicBezTo>
                <a:cubicBezTo>
                  <a:pt x="3908977" y="2908265"/>
                  <a:pt x="3632178" y="2891990"/>
                  <a:pt x="3391532" y="2892427"/>
                </a:cubicBezTo>
                <a:cubicBezTo>
                  <a:pt x="3150886" y="2892864"/>
                  <a:pt x="2908835" y="2905439"/>
                  <a:pt x="2713225" y="2892427"/>
                </a:cubicBezTo>
                <a:cubicBezTo>
                  <a:pt x="2517615" y="2879415"/>
                  <a:pt x="2244026" y="2873232"/>
                  <a:pt x="2116316" y="2892427"/>
                </a:cubicBezTo>
                <a:cubicBezTo>
                  <a:pt x="1988606" y="2911622"/>
                  <a:pt x="1608575" y="2910188"/>
                  <a:pt x="1478708" y="2892427"/>
                </a:cubicBezTo>
                <a:cubicBezTo>
                  <a:pt x="1348841" y="2874666"/>
                  <a:pt x="1004526" y="2893405"/>
                  <a:pt x="841100" y="2892427"/>
                </a:cubicBezTo>
                <a:cubicBezTo>
                  <a:pt x="677674" y="2891449"/>
                  <a:pt x="184884" y="2897343"/>
                  <a:pt x="0" y="2892427"/>
                </a:cubicBezTo>
                <a:cubicBezTo>
                  <a:pt x="-26222" y="2635729"/>
                  <a:pt x="-10535" y="2538251"/>
                  <a:pt x="0" y="2313942"/>
                </a:cubicBezTo>
                <a:cubicBezTo>
                  <a:pt x="10535" y="2089634"/>
                  <a:pt x="24675" y="1989102"/>
                  <a:pt x="0" y="1793305"/>
                </a:cubicBezTo>
                <a:cubicBezTo>
                  <a:pt x="-24675" y="1597508"/>
                  <a:pt x="7683" y="1404312"/>
                  <a:pt x="0" y="1185895"/>
                </a:cubicBezTo>
                <a:cubicBezTo>
                  <a:pt x="-7683" y="967478"/>
                  <a:pt x="-4945" y="846297"/>
                  <a:pt x="0" y="578485"/>
                </a:cubicBezTo>
                <a:cubicBezTo>
                  <a:pt x="4945" y="310673"/>
                  <a:pt x="7822" y="163333"/>
                  <a:pt x="0" y="0"/>
                </a:cubicBezTo>
                <a:close/>
              </a:path>
              <a:path w="4069838" h="2892427" stroke="0" extrusionOk="0">
                <a:moveTo>
                  <a:pt x="0" y="0"/>
                </a:moveTo>
                <a:cubicBezTo>
                  <a:pt x="143576" y="-935"/>
                  <a:pt x="324923" y="-19185"/>
                  <a:pt x="637608" y="0"/>
                </a:cubicBezTo>
                <a:cubicBezTo>
                  <a:pt x="950293" y="19185"/>
                  <a:pt x="1103755" y="-6710"/>
                  <a:pt x="1315914" y="0"/>
                </a:cubicBezTo>
                <a:cubicBezTo>
                  <a:pt x="1528073" y="6710"/>
                  <a:pt x="1790500" y="-2264"/>
                  <a:pt x="1912824" y="0"/>
                </a:cubicBezTo>
                <a:cubicBezTo>
                  <a:pt x="2035148" y="2264"/>
                  <a:pt x="2456543" y="-23162"/>
                  <a:pt x="2631829" y="0"/>
                </a:cubicBezTo>
                <a:cubicBezTo>
                  <a:pt x="2807115" y="23162"/>
                  <a:pt x="3128356" y="-15246"/>
                  <a:pt x="3269437" y="0"/>
                </a:cubicBezTo>
                <a:cubicBezTo>
                  <a:pt x="3410518" y="15246"/>
                  <a:pt x="3725615" y="39359"/>
                  <a:pt x="4069838" y="0"/>
                </a:cubicBezTo>
                <a:cubicBezTo>
                  <a:pt x="4048113" y="249778"/>
                  <a:pt x="4083420" y="357309"/>
                  <a:pt x="4069838" y="520637"/>
                </a:cubicBezTo>
                <a:cubicBezTo>
                  <a:pt x="4056256" y="683965"/>
                  <a:pt x="4076077" y="1001990"/>
                  <a:pt x="4069838" y="1156971"/>
                </a:cubicBezTo>
                <a:cubicBezTo>
                  <a:pt x="4063599" y="1311952"/>
                  <a:pt x="4044426" y="1455266"/>
                  <a:pt x="4069838" y="1677608"/>
                </a:cubicBezTo>
                <a:cubicBezTo>
                  <a:pt x="4095250" y="1899950"/>
                  <a:pt x="4076090" y="1957440"/>
                  <a:pt x="4069838" y="2169320"/>
                </a:cubicBezTo>
                <a:cubicBezTo>
                  <a:pt x="4063586" y="2381200"/>
                  <a:pt x="4045010" y="2602086"/>
                  <a:pt x="4069838" y="2892427"/>
                </a:cubicBezTo>
                <a:cubicBezTo>
                  <a:pt x="3861750" y="2884378"/>
                  <a:pt x="3623774" y="2891987"/>
                  <a:pt x="3472928" y="2892427"/>
                </a:cubicBezTo>
                <a:cubicBezTo>
                  <a:pt x="3322082" y="2892868"/>
                  <a:pt x="3025491" y="2909436"/>
                  <a:pt x="2753924" y="2892427"/>
                </a:cubicBezTo>
                <a:cubicBezTo>
                  <a:pt x="2482357" y="2875418"/>
                  <a:pt x="2334557" y="2867519"/>
                  <a:pt x="2075617" y="2892427"/>
                </a:cubicBezTo>
                <a:cubicBezTo>
                  <a:pt x="1816677" y="2917335"/>
                  <a:pt x="1720013" y="2889824"/>
                  <a:pt x="1438009" y="2892427"/>
                </a:cubicBezTo>
                <a:cubicBezTo>
                  <a:pt x="1156005" y="2895030"/>
                  <a:pt x="1049446" y="2913355"/>
                  <a:pt x="800401" y="2892427"/>
                </a:cubicBezTo>
                <a:cubicBezTo>
                  <a:pt x="551356" y="2871499"/>
                  <a:pt x="189011" y="2882833"/>
                  <a:pt x="0" y="2892427"/>
                </a:cubicBezTo>
                <a:cubicBezTo>
                  <a:pt x="-20886" y="2672321"/>
                  <a:pt x="21929" y="2595005"/>
                  <a:pt x="0" y="2400714"/>
                </a:cubicBezTo>
                <a:cubicBezTo>
                  <a:pt x="-21929" y="2206423"/>
                  <a:pt x="-8838" y="1975735"/>
                  <a:pt x="0" y="1764380"/>
                </a:cubicBezTo>
                <a:cubicBezTo>
                  <a:pt x="8838" y="1553025"/>
                  <a:pt x="20935" y="1281352"/>
                  <a:pt x="0" y="1128047"/>
                </a:cubicBezTo>
                <a:cubicBezTo>
                  <a:pt x="-20935" y="974742"/>
                  <a:pt x="22695" y="734025"/>
                  <a:pt x="0" y="578485"/>
                </a:cubicBezTo>
                <a:cubicBezTo>
                  <a:pt x="-22695" y="422945"/>
                  <a:pt x="13271" y="217577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191388773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Associazione per delinquere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 di tipo mafioso o finalizzata al traffico illecito di sostanze stupefacenti o psicotrope o al contrabbando o al traffico illecito di rifiuti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Delitti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contro la PA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;</a:t>
            </a:r>
          </a:p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Commessi con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finalità di terrorismo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anche internazionale, e di eversione dell'ordine costituzionale reati terroristici o reati connessi alle attività terroristiche;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85FD25-A928-FF14-F104-51CB0A27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z="1600">
                <a:latin typeface="Leelawadee" panose="020B0502040204020203" pitchFamily="34" charset="-34"/>
                <a:cs typeface="Leelawadee" panose="020B0502040204020203" pitchFamily="34" charset="-34"/>
              </a:rPr>
              <a:t>12</a:t>
            </a:fld>
            <a:endParaRPr lang="it-IT" sz="16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B4219EA-D4A0-3560-D4CC-247132EF7D5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2162" y="1131093"/>
            <a:ext cx="4041775" cy="504825"/>
          </a:xfrm>
          <a:custGeom>
            <a:avLst/>
            <a:gdLst>
              <a:gd name="connsiteX0" fmla="*/ 0 w 4041775"/>
              <a:gd name="connsiteY0" fmla="*/ 0 h 504825"/>
              <a:gd name="connsiteX1" fmla="*/ 673629 w 4041775"/>
              <a:gd name="connsiteY1" fmla="*/ 0 h 504825"/>
              <a:gd name="connsiteX2" fmla="*/ 1387676 w 4041775"/>
              <a:gd name="connsiteY2" fmla="*/ 0 h 504825"/>
              <a:gd name="connsiteX3" fmla="*/ 2101723 w 4041775"/>
              <a:gd name="connsiteY3" fmla="*/ 0 h 504825"/>
              <a:gd name="connsiteX4" fmla="*/ 2694517 w 4041775"/>
              <a:gd name="connsiteY4" fmla="*/ 0 h 504825"/>
              <a:gd name="connsiteX5" fmla="*/ 3368146 w 4041775"/>
              <a:gd name="connsiteY5" fmla="*/ 0 h 504825"/>
              <a:gd name="connsiteX6" fmla="*/ 4041775 w 4041775"/>
              <a:gd name="connsiteY6" fmla="*/ 0 h 504825"/>
              <a:gd name="connsiteX7" fmla="*/ 4041775 w 4041775"/>
              <a:gd name="connsiteY7" fmla="*/ 504825 h 504825"/>
              <a:gd name="connsiteX8" fmla="*/ 3287310 w 4041775"/>
              <a:gd name="connsiteY8" fmla="*/ 504825 h 504825"/>
              <a:gd name="connsiteX9" fmla="*/ 2532846 w 4041775"/>
              <a:gd name="connsiteY9" fmla="*/ 504825 h 504825"/>
              <a:gd name="connsiteX10" fmla="*/ 1940052 w 4041775"/>
              <a:gd name="connsiteY10" fmla="*/ 504825 h 504825"/>
              <a:gd name="connsiteX11" fmla="*/ 1226005 w 4041775"/>
              <a:gd name="connsiteY11" fmla="*/ 504825 h 504825"/>
              <a:gd name="connsiteX12" fmla="*/ 0 w 4041775"/>
              <a:gd name="connsiteY12" fmla="*/ 504825 h 504825"/>
              <a:gd name="connsiteX13" fmla="*/ 0 w 4041775"/>
              <a:gd name="connsiteY13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1775" h="504825" fill="none" extrusionOk="0">
                <a:moveTo>
                  <a:pt x="0" y="0"/>
                </a:moveTo>
                <a:cubicBezTo>
                  <a:pt x="141966" y="-16357"/>
                  <a:pt x="388437" y="9411"/>
                  <a:pt x="673629" y="0"/>
                </a:cubicBezTo>
                <a:cubicBezTo>
                  <a:pt x="958821" y="-9411"/>
                  <a:pt x="1055127" y="-1737"/>
                  <a:pt x="1387676" y="0"/>
                </a:cubicBezTo>
                <a:cubicBezTo>
                  <a:pt x="1720225" y="1737"/>
                  <a:pt x="1875229" y="15157"/>
                  <a:pt x="2101723" y="0"/>
                </a:cubicBezTo>
                <a:cubicBezTo>
                  <a:pt x="2328217" y="-15157"/>
                  <a:pt x="2441955" y="7642"/>
                  <a:pt x="2694517" y="0"/>
                </a:cubicBezTo>
                <a:cubicBezTo>
                  <a:pt x="2947079" y="-7642"/>
                  <a:pt x="3119358" y="20477"/>
                  <a:pt x="3368146" y="0"/>
                </a:cubicBezTo>
                <a:cubicBezTo>
                  <a:pt x="3616934" y="-20477"/>
                  <a:pt x="3812395" y="-10468"/>
                  <a:pt x="4041775" y="0"/>
                </a:cubicBezTo>
                <a:cubicBezTo>
                  <a:pt x="4016833" y="246151"/>
                  <a:pt x="4053936" y="320531"/>
                  <a:pt x="4041775" y="504825"/>
                </a:cubicBezTo>
                <a:cubicBezTo>
                  <a:pt x="3877894" y="495372"/>
                  <a:pt x="3553235" y="534382"/>
                  <a:pt x="3287310" y="504825"/>
                </a:cubicBezTo>
                <a:cubicBezTo>
                  <a:pt x="3021385" y="475268"/>
                  <a:pt x="2783848" y="494975"/>
                  <a:pt x="2532846" y="504825"/>
                </a:cubicBezTo>
                <a:cubicBezTo>
                  <a:pt x="2281844" y="514675"/>
                  <a:pt x="2228219" y="498120"/>
                  <a:pt x="1940052" y="504825"/>
                </a:cubicBezTo>
                <a:cubicBezTo>
                  <a:pt x="1651885" y="511530"/>
                  <a:pt x="1376628" y="472201"/>
                  <a:pt x="1226005" y="504825"/>
                </a:cubicBezTo>
                <a:cubicBezTo>
                  <a:pt x="1075382" y="537449"/>
                  <a:pt x="340966" y="464900"/>
                  <a:pt x="0" y="504825"/>
                </a:cubicBezTo>
                <a:cubicBezTo>
                  <a:pt x="11997" y="339796"/>
                  <a:pt x="-19627" y="198519"/>
                  <a:pt x="0" y="0"/>
                </a:cubicBezTo>
                <a:close/>
              </a:path>
              <a:path w="4041775" h="504825" stroke="0" extrusionOk="0">
                <a:moveTo>
                  <a:pt x="0" y="0"/>
                </a:moveTo>
                <a:cubicBezTo>
                  <a:pt x="241185" y="16424"/>
                  <a:pt x="361400" y="-1731"/>
                  <a:pt x="552376" y="0"/>
                </a:cubicBezTo>
                <a:cubicBezTo>
                  <a:pt x="743352" y="1731"/>
                  <a:pt x="963515" y="26078"/>
                  <a:pt x="1185587" y="0"/>
                </a:cubicBezTo>
                <a:cubicBezTo>
                  <a:pt x="1407659" y="-26078"/>
                  <a:pt x="1619227" y="17144"/>
                  <a:pt x="1818799" y="0"/>
                </a:cubicBezTo>
                <a:cubicBezTo>
                  <a:pt x="2018371" y="-17144"/>
                  <a:pt x="2386813" y="-20814"/>
                  <a:pt x="2532846" y="0"/>
                </a:cubicBezTo>
                <a:cubicBezTo>
                  <a:pt x="2678879" y="20814"/>
                  <a:pt x="3051577" y="-7733"/>
                  <a:pt x="3246893" y="0"/>
                </a:cubicBezTo>
                <a:cubicBezTo>
                  <a:pt x="3442209" y="7733"/>
                  <a:pt x="3802099" y="-19156"/>
                  <a:pt x="4041775" y="0"/>
                </a:cubicBezTo>
                <a:cubicBezTo>
                  <a:pt x="4053529" y="103170"/>
                  <a:pt x="4039168" y="376110"/>
                  <a:pt x="4041775" y="504825"/>
                </a:cubicBezTo>
                <a:cubicBezTo>
                  <a:pt x="3791650" y="495501"/>
                  <a:pt x="3696178" y="479433"/>
                  <a:pt x="3408564" y="504825"/>
                </a:cubicBezTo>
                <a:cubicBezTo>
                  <a:pt x="3120950" y="530217"/>
                  <a:pt x="2975887" y="502776"/>
                  <a:pt x="2856188" y="504825"/>
                </a:cubicBezTo>
                <a:cubicBezTo>
                  <a:pt x="2736489" y="506874"/>
                  <a:pt x="2372181" y="489077"/>
                  <a:pt x="2182559" y="504825"/>
                </a:cubicBezTo>
                <a:cubicBezTo>
                  <a:pt x="1992937" y="520573"/>
                  <a:pt x="1794605" y="499884"/>
                  <a:pt x="1589765" y="504825"/>
                </a:cubicBezTo>
                <a:cubicBezTo>
                  <a:pt x="1384925" y="509766"/>
                  <a:pt x="1096753" y="511163"/>
                  <a:pt x="835300" y="504825"/>
                </a:cubicBezTo>
                <a:cubicBezTo>
                  <a:pt x="573848" y="498487"/>
                  <a:pt x="273829" y="482135"/>
                  <a:pt x="0" y="504825"/>
                </a:cubicBezTo>
                <a:cubicBezTo>
                  <a:pt x="-2248" y="386070"/>
                  <a:pt x="-22523" y="199959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451731663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Delitti, consumati o tentati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D4A23BA-D80C-C01D-8435-606D1E8109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16016" y="1131886"/>
            <a:ext cx="4041775" cy="503237"/>
          </a:xfrm>
          <a:custGeom>
            <a:avLst/>
            <a:gdLst>
              <a:gd name="connsiteX0" fmla="*/ 0 w 4041775"/>
              <a:gd name="connsiteY0" fmla="*/ 0 h 503237"/>
              <a:gd name="connsiteX1" fmla="*/ 754465 w 4041775"/>
              <a:gd name="connsiteY1" fmla="*/ 0 h 503237"/>
              <a:gd name="connsiteX2" fmla="*/ 1428094 w 4041775"/>
              <a:gd name="connsiteY2" fmla="*/ 0 h 503237"/>
              <a:gd name="connsiteX3" fmla="*/ 2142141 w 4041775"/>
              <a:gd name="connsiteY3" fmla="*/ 0 h 503237"/>
              <a:gd name="connsiteX4" fmla="*/ 2896605 w 4041775"/>
              <a:gd name="connsiteY4" fmla="*/ 0 h 503237"/>
              <a:gd name="connsiteX5" fmla="*/ 4041775 w 4041775"/>
              <a:gd name="connsiteY5" fmla="*/ 0 h 503237"/>
              <a:gd name="connsiteX6" fmla="*/ 4041775 w 4041775"/>
              <a:gd name="connsiteY6" fmla="*/ 503237 h 503237"/>
              <a:gd name="connsiteX7" fmla="*/ 3489399 w 4041775"/>
              <a:gd name="connsiteY7" fmla="*/ 503237 h 503237"/>
              <a:gd name="connsiteX8" fmla="*/ 2937023 w 4041775"/>
              <a:gd name="connsiteY8" fmla="*/ 503237 h 503237"/>
              <a:gd name="connsiteX9" fmla="*/ 2344230 w 4041775"/>
              <a:gd name="connsiteY9" fmla="*/ 503237 h 503237"/>
              <a:gd name="connsiteX10" fmla="*/ 1751436 w 4041775"/>
              <a:gd name="connsiteY10" fmla="*/ 503237 h 503237"/>
              <a:gd name="connsiteX11" fmla="*/ 1118224 w 4041775"/>
              <a:gd name="connsiteY11" fmla="*/ 503237 h 503237"/>
              <a:gd name="connsiteX12" fmla="*/ 0 w 4041775"/>
              <a:gd name="connsiteY12" fmla="*/ 503237 h 503237"/>
              <a:gd name="connsiteX13" fmla="*/ 0 w 4041775"/>
              <a:gd name="connsiteY13" fmla="*/ 0 h 50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1775" h="503237" fill="none" extrusionOk="0">
                <a:moveTo>
                  <a:pt x="0" y="0"/>
                </a:moveTo>
                <a:cubicBezTo>
                  <a:pt x="353444" y="-23180"/>
                  <a:pt x="581770" y="-22852"/>
                  <a:pt x="754465" y="0"/>
                </a:cubicBezTo>
                <a:cubicBezTo>
                  <a:pt x="927160" y="22852"/>
                  <a:pt x="1128120" y="8494"/>
                  <a:pt x="1428094" y="0"/>
                </a:cubicBezTo>
                <a:cubicBezTo>
                  <a:pt x="1728068" y="-8494"/>
                  <a:pt x="1792639" y="-27289"/>
                  <a:pt x="2142141" y="0"/>
                </a:cubicBezTo>
                <a:cubicBezTo>
                  <a:pt x="2491643" y="27289"/>
                  <a:pt x="2522355" y="-17175"/>
                  <a:pt x="2896605" y="0"/>
                </a:cubicBezTo>
                <a:cubicBezTo>
                  <a:pt x="3270855" y="17175"/>
                  <a:pt x="3544635" y="31181"/>
                  <a:pt x="4041775" y="0"/>
                </a:cubicBezTo>
                <a:cubicBezTo>
                  <a:pt x="4066931" y="155724"/>
                  <a:pt x="4062978" y="387196"/>
                  <a:pt x="4041775" y="503237"/>
                </a:cubicBezTo>
                <a:cubicBezTo>
                  <a:pt x="3862670" y="504739"/>
                  <a:pt x="3629279" y="520995"/>
                  <a:pt x="3489399" y="503237"/>
                </a:cubicBezTo>
                <a:cubicBezTo>
                  <a:pt x="3349519" y="485479"/>
                  <a:pt x="3066450" y="498118"/>
                  <a:pt x="2937023" y="503237"/>
                </a:cubicBezTo>
                <a:cubicBezTo>
                  <a:pt x="2807596" y="508356"/>
                  <a:pt x="2579223" y="498839"/>
                  <a:pt x="2344230" y="503237"/>
                </a:cubicBezTo>
                <a:cubicBezTo>
                  <a:pt x="2109237" y="507635"/>
                  <a:pt x="1953121" y="508316"/>
                  <a:pt x="1751436" y="503237"/>
                </a:cubicBezTo>
                <a:cubicBezTo>
                  <a:pt x="1549751" y="498158"/>
                  <a:pt x="1319195" y="508799"/>
                  <a:pt x="1118224" y="503237"/>
                </a:cubicBezTo>
                <a:cubicBezTo>
                  <a:pt x="917253" y="497675"/>
                  <a:pt x="293709" y="531016"/>
                  <a:pt x="0" y="503237"/>
                </a:cubicBezTo>
                <a:cubicBezTo>
                  <a:pt x="22263" y="346144"/>
                  <a:pt x="-23351" y="135000"/>
                  <a:pt x="0" y="0"/>
                </a:cubicBezTo>
                <a:close/>
              </a:path>
              <a:path w="4041775" h="503237" stroke="0" extrusionOk="0">
                <a:moveTo>
                  <a:pt x="0" y="0"/>
                </a:moveTo>
                <a:cubicBezTo>
                  <a:pt x="220029" y="-1178"/>
                  <a:pt x="478197" y="1339"/>
                  <a:pt x="754465" y="0"/>
                </a:cubicBezTo>
                <a:cubicBezTo>
                  <a:pt x="1030734" y="-1339"/>
                  <a:pt x="1075064" y="-18942"/>
                  <a:pt x="1387676" y="0"/>
                </a:cubicBezTo>
                <a:cubicBezTo>
                  <a:pt x="1700288" y="18942"/>
                  <a:pt x="1877723" y="-4522"/>
                  <a:pt x="2061305" y="0"/>
                </a:cubicBezTo>
                <a:cubicBezTo>
                  <a:pt x="2244887" y="4522"/>
                  <a:pt x="2442020" y="6396"/>
                  <a:pt x="2815770" y="0"/>
                </a:cubicBezTo>
                <a:cubicBezTo>
                  <a:pt x="3189520" y="-6396"/>
                  <a:pt x="3580784" y="-48599"/>
                  <a:pt x="4041775" y="0"/>
                </a:cubicBezTo>
                <a:cubicBezTo>
                  <a:pt x="4057673" y="241180"/>
                  <a:pt x="4032013" y="277037"/>
                  <a:pt x="4041775" y="503237"/>
                </a:cubicBezTo>
                <a:cubicBezTo>
                  <a:pt x="3768388" y="511265"/>
                  <a:pt x="3625801" y="486043"/>
                  <a:pt x="3368146" y="503237"/>
                </a:cubicBezTo>
                <a:cubicBezTo>
                  <a:pt x="3110491" y="520431"/>
                  <a:pt x="2943359" y="526444"/>
                  <a:pt x="2694517" y="503237"/>
                </a:cubicBezTo>
                <a:cubicBezTo>
                  <a:pt x="2445675" y="480030"/>
                  <a:pt x="2299085" y="479084"/>
                  <a:pt x="2142141" y="503237"/>
                </a:cubicBezTo>
                <a:cubicBezTo>
                  <a:pt x="1985197" y="527390"/>
                  <a:pt x="1772482" y="507523"/>
                  <a:pt x="1549347" y="503237"/>
                </a:cubicBezTo>
                <a:cubicBezTo>
                  <a:pt x="1326212" y="498951"/>
                  <a:pt x="974542" y="471435"/>
                  <a:pt x="794882" y="503237"/>
                </a:cubicBezTo>
                <a:cubicBezTo>
                  <a:pt x="615222" y="535039"/>
                  <a:pt x="338574" y="538847"/>
                  <a:pt x="0" y="503237"/>
                </a:cubicBezTo>
                <a:cubicBezTo>
                  <a:pt x="12869" y="348838"/>
                  <a:pt x="17394" y="100804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92821944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Condanne 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518D3255-CBFE-D0A2-CFB4-CD1BBD5F04C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16017" y="1703388"/>
            <a:ext cx="4041775" cy="2020887"/>
          </a:xfrm>
          <a:custGeom>
            <a:avLst/>
            <a:gdLst>
              <a:gd name="connsiteX0" fmla="*/ 0 w 4041775"/>
              <a:gd name="connsiteY0" fmla="*/ 0 h 2020887"/>
              <a:gd name="connsiteX1" fmla="*/ 754465 w 4041775"/>
              <a:gd name="connsiteY1" fmla="*/ 0 h 2020887"/>
              <a:gd name="connsiteX2" fmla="*/ 1306841 w 4041775"/>
              <a:gd name="connsiteY2" fmla="*/ 0 h 2020887"/>
              <a:gd name="connsiteX3" fmla="*/ 1899634 w 4041775"/>
              <a:gd name="connsiteY3" fmla="*/ 0 h 2020887"/>
              <a:gd name="connsiteX4" fmla="*/ 2452010 w 4041775"/>
              <a:gd name="connsiteY4" fmla="*/ 0 h 2020887"/>
              <a:gd name="connsiteX5" fmla="*/ 3085222 w 4041775"/>
              <a:gd name="connsiteY5" fmla="*/ 0 h 2020887"/>
              <a:gd name="connsiteX6" fmla="*/ 4041775 w 4041775"/>
              <a:gd name="connsiteY6" fmla="*/ 0 h 2020887"/>
              <a:gd name="connsiteX7" fmla="*/ 4041775 w 4041775"/>
              <a:gd name="connsiteY7" fmla="*/ 653420 h 2020887"/>
              <a:gd name="connsiteX8" fmla="*/ 4041775 w 4041775"/>
              <a:gd name="connsiteY8" fmla="*/ 1286631 h 2020887"/>
              <a:gd name="connsiteX9" fmla="*/ 4041775 w 4041775"/>
              <a:gd name="connsiteY9" fmla="*/ 2020887 h 2020887"/>
              <a:gd name="connsiteX10" fmla="*/ 3408564 w 4041775"/>
              <a:gd name="connsiteY10" fmla="*/ 2020887 h 2020887"/>
              <a:gd name="connsiteX11" fmla="*/ 2654099 w 4041775"/>
              <a:gd name="connsiteY11" fmla="*/ 2020887 h 2020887"/>
              <a:gd name="connsiteX12" fmla="*/ 1899634 w 4041775"/>
              <a:gd name="connsiteY12" fmla="*/ 2020887 h 2020887"/>
              <a:gd name="connsiteX13" fmla="*/ 1306841 w 4041775"/>
              <a:gd name="connsiteY13" fmla="*/ 2020887 h 2020887"/>
              <a:gd name="connsiteX14" fmla="*/ 714047 w 4041775"/>
              <a:gd name="connsiteY14" fmla="*/ 2020887 h 2020887"/>
              <a:gd name="connsiteX15" fmla="*/ 0 w 4041775"/>
              <a:gd name="connsiteY15" fmla="*/ 2020887 h 2020887"/>
              <a:gd name="connsiteX16" fmla="*/ 0 w 4041775"/>
              <a:gd name="connsiteY16" fmla="*/ 1367467 h 2020887"/>
              <a:gd name="connsiteX17" fmla="*/ 0 w 4041775"/>
              <a:gd name="connsiteY17" fmla="*/ 693838 h 2020887"/>
              <a:gd name="connsiteX18" fmla="*/ 0 w 4041775"/>
              <a:gd name="connsiteY18" fmla="*/ 0 h 202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41775" h="2020887" fill="none" extrusionOk="0">
                <a:moveTo>
                  <a:pt x="0" y="0"/>
                </a:moveTo>
                <a:cubicBezTo>
                  <a:pt x="362569" y="21629"/>
                  <a:pt x="394914" y="20939"/>
                  <a:pt x="754465" y="0"/>
                </a:cubicBezTo>
                <a:cubicBezTo>
                  <a:pt x="1114017" y="-20939"/>
                  <a:pt x="1165320" y="-8290"/>
                  <a:pt x="1306841" y="0"/>
                </a:cubicBezTo>
                <a:cubicBezTo>
                  <a:pt x="1448362" y="8290"/>
                  <a:pt x="1771141" y="-28296"/>
                  <a:pt x="1899634" y="0"/>
                </a:cubicBezTo>
                <a:cubicBezTo>
                  <a:pt x="2028127" y="28296"/>
                  <a:pt x="2335501" y="802"/>
                  <a:pt x="2452010" y="0"/>
                </a:cubicBezTo>
                <a:cubicBezTo>
                  <a:pt x="2568519" y="-802"/>
                  <a:pt x="2782360" y="8814"/>
                  <a:pt x="3085222" y="0"/>
                </a:cubicBezTo>
                <a:cubicBezTo>
                  <a:pt x="3388084" y="-8814"/>
                  <a:pt x="3673653" y="-40985"/>
                  <a:pt x="4041775" y="0"/>
                </a:cubicBezTo>
                <a:cubicBezTo>
                  <a:pt x="4012165" y="170242"/>
                  <a:pt x="4036997" y="327215"/>
                  <a:pt x="4041775" y="653420"/>
                </a:cubicBezTo>
                <a:cubicBezTo>
                  <a:pt x="4046553" y="979625"/>
                  <a:pt x="4020006" y="1032204"/>
                  <a:pt x="4041775" y="1286631"/>
                </a:cubicBezTo>
                <a:cubicBezTo>
                  <a:pt x="4063544" y="1541058"/>
                  <a:pt x="4065758" y="1704346"/>
                  <a:pt x="4041775" y="2020887"/>
                </a:cubicBezTo>
                <a:cubicBezTo>
                  <a:pt x="3762060" y="2039254"/>
                  <a:pt x="3611699" y="2008962"/>
                  <a:pt x="3408564" y="2020887"/>
                </a:cubicBezTo>
                <a:cubicBezTo>
                  <a:pt x="3205429" y="2032812"/>
                  <a:pt x="2972340" y="2041638"/>
                  <a:pt x="2654099" y="2020887"/>
                </a:cubicBezTo>
                <a:cubicBezTo>
                  <a:pt x="2335858" y="2000136"/>
                  <a:pt x="2078571" y="2015525"/>
                  <a:pt x="1899634" y="2020887"/>
                </a:cubicBezTo>
                <a:cubicBezTo>
                  <a:pt x="1720698" y="2026249"/>
                  <a:pt x="1445467" y="1998667"/>
                  <a:pt x="1306841" y="2020887"/>
                </a:cubicBezTo>
                <a:cubicBezTo>
                  <a:pt x="1168215" y="2043107"/>
                  <a:pt x="971583" y="2030296"/>
                  <a:pt x="714047" y="2020887"/>
                </a:cubicBezTo>
                <a:cubicBezTo>
                  <a:pt x="456511" y="2011478"/>
                  <a:pt x="207803" y="2039051"/>
                  <a:pt x="0" y="2020887"/>
                </a:cubicBezTo>
                <a:cubicBezTo>
                  <a:pt x="-24970" y="1879036"/>
                  <a:pt x="-31908" y="1597446"/>
                  <a:pt x="0" y="1367467"/>
                </a:cubicBezTo>
                <a:cubicBezTo>
                  <a:pt x="31908" y="1137488"/>
                  <a:pt x="30717" y="896185"/>
                  <a:pt x="0" y="693838"/>
                </a:cubicBezTo>
                <a:cubicBezTo>
                  <a:pt x="-30717" y="491491"/>
                  <a:pt x="4861" y="332097"/>
                  <a:pt x="0" y="0"/>
                </a:cubicBezTo>
                <a:close/>
              </a:path>
              <a:path w="4041775" h="2020887" stroke="0" extrusionOk="0">
                <a:moveTo>
                  <a:pt x="0" y="0"/>
                </a:moveTo>
                <a:cubicBezTo>
                  <a:pt x="235958" y="19892"/>
                  <a:pt x="442699" y="-2572"/>
                  <a:pt x="714047" y="0"/>
                </a:cubicBezTo>
                <a:cubicBezTo>
                  <a:pt x="985395" y="2572"/>
                  <a:pt x="1128013" y="-22514"/>
                  <a:pt x="1468512" y="0"/>
                </a:cubicBezTo>
                <a:cubicBezTo>
                  <a:pt x="1809012" y="22514"/>
                  <a:pt x="1939663" y="-26388"/>
                  <a:pt x="2061305" y="0"/>
                </a:cubicBezTo>
                <a:cubicBezTo>
                  <a:pt x="2182947" y="26388"/>
                  <a:pt x="2546928" y="-2196"/>
                  <a:pt x="2734934" y="0"/>
                </a:cubicBezTo>
                <a:cubicBezTo>
                  <a:pt x="2922940" y="2196"/>
                  <a:pt x="3169334" y="20842"/>
                  <a:pt x="3368146" y="0"/>
                </a:cubicBezTo>
                <a:cubicBezTo>
                  <a:pt x="3566958" y="-20842"/>
                  <a:pt x="3771552" y="9509"/>
                  <a:pt x="4041775" y="0"/>
                </a:cubicBezTo>
                <a:cubicBezTo>
                  <a:pt x="4060273" y="281602"/>
                  <a:pt x="4020067" y="506246"/>
                  <a:pt x="4041775" y="673629"/>
                </a:cubicBezTo>
                <a:cubicBezTo>
                  <a:pt x="4063483" y="841012"/>
                  <a:pt x="4008940" y="1199824"/>
                  <a:pt x="4041775" y="1387676"/>
                </a:cubicBezTo>
                <a:cubicBezTo>
                  <a:pt x="4074610" y="1575528"/>
                  <a:pt x="4041087" y="1793937"/>
                  <a:pt x="4041775" y="2020887"/>
                </a:cubicBezTo>
                <a:cubicBezTo>
                  <a:pt x="3867720" y="2024439"/>
                  <a:pt x="3552504" y="2026030"/>
                  <a:pt x="3327728" y="2020887"/>
                </a:cubicBezTo>
                <a:cubicBezTo>
                  <a:pt x="3102952" y="2015744"/>
                  <a:pt x="2982517" y="2033458"/>
                  <a:pt x="2775352" y="2020887"/>
                </a:cubicBezTo>
                <a:cubicBezTo>
                  <a:pt x="2568187" y="2008316"/>
                  <a:pt x="2345362" y="2020360"/>
                  <a:pt x="2222976" y="2020887"/>
                </a:cubicBezTo>
                <a:cubicBezTo>
                  <a:pt x="2100590" y="2021414"/>
                  <a:pt x="1716339" y="2034700"/>
                  <a:pt x="1508929" y="2020887"/>
                </a:cubicBezTo>
                <a:cubicBezTo>
                  <a:pt x="1301519" y="2007074"/>
                  <a:pt x="1096844" y="2052070"/>
                  <a:pt x="794882" y="2020887"/>
                </a:cubicBezTo>
                <a:cubicBezTo>
                  <a:pt x="492920" y="1989704"/>
                  <a:pt x="248908" y="1995308"/>
                  <a:pt x="0" y="2020887"/>
                </a:cubicBezTo>
                <a:cubicBezTo>
                  <a:pt x="-22220" y="1869940"/>
                  <a:pt x="-10189" y="1663833"/>
                  <a:pt x="0" y="1347258"/>
                </a:cubicBezTo>
                <a:cubicBezTo>
                  <a:pt x="10189" y="1030683"/>
                  <a:pt x="15575" y="905740"/>
                  <a:pt x="0" y="714047"/>
                </a:cubicBezTo>
                <a:cubicBezTo>
                  <a:pt x="-15575" y="522354"/>
                  <a:pt x="21656" y="322273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881742945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False comunicazioni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sociali;</a:t>
            </a:r>
          </a:p>
          <a:p>
            <a:pPr algn="just">
              <a:lnSpc>
                <a:spcPct val="90000"/>
              </a:lnSpc>
            </a:pP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Frode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ai danni delle Comunità europee</a:t>
            </a:r>
          </a:p>
          <a:p>
            <a:pPr algn="just">
              <a:lnSpc>
                <a:spcPct val="90000"/>
              </a:lnSpc>
            </a:pP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Riciclaggio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impiego di denaro, beni o utilità di provenienza illecita e autoriciclaggio</a:t>
            </a:r>
          </a:p>
          <a:p>
            <a:pPr algn="just">
              <a:lnSpc>
                <a:spcPct val="90000"/>
              </a:lnSpc>
            </a:pP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Sfruttamento del lavoro minorile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altre forme di tratta di esseri umani</a:t>
            </a:r>
          </a:p>
        </p:txBody>
      </p:sp>
      <p:sp>
        <p:nvSpPr>
          <p:cNvPr id="13" name="Segnaposto contenuto 10">
            <a:extLst>
              <a:ext uri="{FF2B5EF4-FFF2-40B4-BE49-F238E27FC236}">
                <a16:creationId xmlns:a16="http://schemas.microsoft.com/office/drawing/2014/main" id="{F661EF20-9041-9D23-E5D6-C69168B5E772}"/>
              </a:ext>
            </a:extLst>
          </p:cNvPr>
          <p:cNvSpPr txBox="1">
            <a:spLocks/>
          </p:cNvSpPr>
          <p:nvPr/>
        </p:nvSpPr>
        <p:spPr>
          <a:xfrm>
            <a:off x="4716017" y="3795888"/>
            <a:ext cx="4041775" cy="720078"/>
          </a:xfrm>
          <a:custGeom>
            <a:avLst/>
            <a:gdLst>
              <a:gd name="connsiteX0" fmla="*/ 0 w 4041775"/>
              <a:gd name="connsiteY0" fmla="*/ 0 h 720078"/>
              <a:gd name="connsiteX1" fmla="*/ 592794 w 4041775"/>
              <a:gd name="connsiteY1" fmla="*/ 0 h 720078"/>
              <a:gd name="connsiteX2" fmla="*/ 1266423 w 4041775"/>
              <a:gd name="connsiteY2" fmla="*/ 0 h 720078"/>
              <a:gd name="connsiteX3" fmla="*/ 1980470 w 4041775"/>
              <a:gd name="connsiteY3" fmla="*/ 0 h 720078"/>
              <a:gd name="connsiteX4" fmla="*/ 2532846 w 4041775"/>
              <a:gd name="connsiteY4" fmla="*/ 0 h 720078"/>
              <a:gd name="connsiteX5" fmla="*/ 3085222 w 4041775"/>
              <a:gd name="connsiteY5" fmla="*/ 0 h 720078"/>
              <a:gd name="connsiteX6" fmla="*/ 4041775 w 4041775"/>
              <a:gd name="connsiteY6" fmla="*/ 0 h 720078"/>
              <a:gd name="connsiteX7" fmla="*/ 4041775 w 4041775"/>
              <a:gd name="connsiteY7" fmla="*/ 360039 h 720078"/>
              <a:gd name="connsiteX8" fmla="*/ 4041775 w 4041775"/>
              <a:gd name="connsiteY8" fmla="*/ 720078 h 720078"/>
              <a:gd name="connsiteX9" fmla="*/ 3287310 w 4041775"/>
              <a:gd name="connsiteY9" fmla="*/ 720078 h 720078"/>
              <a:gd name="connsiteX10" fmla="*/ 2694517 w 4041775"/>
              <a:gd name="connsiteY10" fmla="*/ 720078 h 720078"/>
              <a:gd name="connsiteX11" fmla="*/ 2061305 w 4041775"/>
              <a:gd name="connsiteY11" fmla="*/ 720078 h 720078"/>
              <a:gd name="connsiteX12" fmla="*/ 1468512 w 4041775"/>
              <a:gd name="connsiteY12" fmla="*/ 720078 h 720078"/>
              <a:gd name="connsiteX13" fmla="*/ 916136 w 4041775"/>
              <a:gd name="connsiteY13" fmla="*/ 720078 h 720078"/>
              <a:gd name="connsiteX14" fmla="*/ 0 w 4041775"/>
              <a:gd name="connsiteY14" fmla="*/ 720078 h 720078"/>
              <a:gd name="connsiteX15" fmla="*/ 0 w 4041775"/>
              <a:gd name="connsiteY15" fmla="*/ 367240 h 720078"/>
              <a:gd name="connsiteX16" fmla="*/ 0 w 4041775"/>
              <a:gd name="connsiteY16" fmla="*/ 0 h 72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1775" h="720078" fill="none" extrusionOk="0">
                <a:moveTo>
                  <a:pt x="0" y="0"/>
                </a:moveTo>
                <a:cubicBezTo>
                  <a:pt x="186438" y="-3985"/>
                  <a:pt x="459784" y="-17808"/>
                  <a:pt x="592794" y="0"/>
                </a:cubicBezTo>
                <a:cubicBezTo>
                  <a:pt x="725804" y="17808"/>
                  <a:pt x="1062721" y="-14516"/>
                  <a:pt x="1266423" y="0"/>
                </a:cubicBezTo>
                <a:cubicBezTo>
                  <a:pt x="1470125" y="14516"/>
                  <a:pt x="1674801" y="-7259"/>
                  <a:pt x="1980470" y="0"/>
                </a:cubicBezTo>
                <a:cubicBezTo>
                  <a:pt x="2286139" y="7259"/>
                  <a:pt x="2260091" y="-1695"/>
                  <a:pt x="2532846" y="0"/>
                </a:cubicBezTo>
                <a:cubicBezTo>
                  <a:pt x="2805601" y="1695"/>
                  <a:pt x="2894636" y="5585"/>
                  <a:pt x="3085222" y="0"/>
                </a:cubicBezTo>
                <a:cubicBezTo>
                  <a:pt x="3275808" y="-5585"/>
                  <a:pt x="3727300" y="-887"/>
                  <a:pt x="4041775" y="0"/>
                </a:cubicBezTo>
                <a:cubicBezTo>
                  <a:pt x="4050377" y="116660"/>
                  <a:pt x="4030261" y="262089"/>
                  <a:pt x="4041775" y="360039"/>
                </a:cubicBezTo>
                <a:cubicBezTo>
                  <a:pt x="4053289" y="457989"/>
                  <a:pt x="4054533" y="584256"/>
                  <a:pt x="4041775" y="720078"/>
                </a:cubicBezTo>
                <a:cubicBezTo>
                  <a:pt x="3856379" y="749840"/>
                  <a:pt x="3516858" y="685260"/>
                  <a:pt x="3287310" y="720078"/>
                </a:cubicBezTo>
                <a:cubicBezTo>
                  <a:pt x="3057762" y="754896"/>
                  <a:pt x="2948842" y="741452"/>
                  <a:pt x="2694517" y="720078"/>
                </a:cubicBezTo>
                <a:cubicBezTo>
                  <a:pt x="2440192" y="698704"/>
                  <a:pt x="2247052" y="736167"/>
                  <a:pt x="2061305" y="720078"/>
                </a:cubicBezTo>
                <a:cubicBezTo>
                  <a:pt x="1875558" y="703989"/>
                  <a:pt x="1604339" y="715470"/>
                  <a:pt x="1468512" y="720078"/>
                </a:cubicBezTo>
                <a:cubicBezTo>
                  <a:pt x="1332685" y="724686"/>
                  <a:pt x="1085253" y="732907"/>
                  <a:pt x="916136" y="720078"/>
                </a:cubicBezTo>
                <a:cubicBezTo>
                  <a:pt x="747019" y="707249"/>
                  <a:pt x="251421" y="698547"/>
                  <a:pt x="0" y="720078"/>
                </a:cubicBezTo>
                <a:cubicBezTo>
                  <a:pt x="8754" y="606482"/>
                  <a:pt x="-7814" y="448939"/>
                  <a:pt x="0" y="367240"/>
                </a:cubicBezTo>
                <a:cubicBezTo>
                  <a:pt x="7814" y="285541"/>
                  <a:pt x="-14431" y="164947"/>
                  <a:pt x="0" y="0"/>
                </a:cubicBezTo>
                <a:close/>
              </a:path>
              <a:path w="4041775" h="720078" stroke="0" extrusionOk="0">
                <a:moveTo>
                  <a:pt x="0" y="0"/>
                </a:moveTo>
                <a:cubicBezTo>
                  <a:pt x="334973" y="-31208"/>
                  <a:pt x="431739" y="10480"/>
                  <a:pt x="673629" y="0"/>
                </a:cubicBezTo>
                <a:cubicBezTo>
                  <a:pt x="915519" y="-10480"/>
                  <a:pt x="1125388" y="17050"/>
                  <a:pt x="1306841" y="0"/>
                </a:cubicBezTo>
                <a:cubicBezTo>
                  <a:pt x="1488294" y="-17050"/>
                  <a:pt x="1763381" y="-4213"/>
                  <a:pt x="1940052" y="0"/>
                </a:cubicBezTo>
                <a:cubicBezTo>
                  <a:pt x="2116723" y="4213"/>
                  <a:pt x="2380220" y="25398"/>
                  <a:pt x="2654099" y="0"/>
                </a:cubicBezTo>
                <a:cubicBezTo>
                  <a:pt x="2927978" y="-25398"/>
                  <a:pt x="3017989" y="-10848"/>
                  <a:pt x="3368146" y="0"/>
                </a:cubicBezTo>
                <a:cubicBezTo>
                  <a:pt x="3718303" y="10848"/>
                  <a:pt x="3828257" y="-14768"/>
                  <a:pt x="4041775" y="0"/>
                </a:cubicBezTo>
                <a:cubicBezTo>
                  <a:pt x="4024608" y="175910"/>
                  <a:pt x="4029692" y="280284"/>
                  <a:pt x="4041775" y="367240"/>
                </a:cubicBezTo>
                <a:cubicBezTo>
                  <a:pt x="4053858" y="454196"/>
                  <a:pt x="4055213" y="575367"/>
                  <a:pt x="4041775" y="720078"/>
                </a:cubicBezTo>
                <a:cubicBezTo>
                  <a:pt x="3879186" y="733847"/>
                  <a:pt x="3570800" y="746341"/>
                  <a:pt x="3448981" y="720078"/>
                </a:cubicBezTo>
                <a:cubicBezTo>
                  <a:pt x="3327162" y="693815"/>
                  <a:pt x="2919195" y="713872"/>
                  <a:pt x="2694517" y="720078"/>
                </a:cubicBezTo>
                <a:cubicBezTo>
                  <a:pt x="2469839" y="726284"/>
                  <a:pt x="2344290" y="724671"/>
                  <a:pt x="2061305" y="720078"/>
                </a:cubicBezTo>
                <a:cubicBezTo>
                  <a:pt x="1778320" y="715485"/>
                  <a:pt x="1689406" y="727330"/>
                  <a:pt x="1508929" y="720078"/>
                </a:cubicBezTo>
                <a:cubicBezTo>
                  <a:pt x="1328452" y="712826"/>
                  <a:pt x="1163773" y="711586"/>
                  <a:pt x="875718" y="720078"/>
                </a:cubicBezTo>
                <a:cubicBezTo>
                  <a:pt x="587663" y="728570"/>
                  <a:pt x="382553" y="721839"/>
                  <a:pt x="0" y="720078"/>
                </a:cubicBezTo>
                <a:cubicBezTo>
                  <a:pt x="-13596" y="616085"/>
                  <a:pt x="14785" y="534163"/>
                  <a:pt x="0" y="374441"/>
                </a:cubicBezTo>
                <a:cubicBezTo>
                  <a:pt x="-14785" y="214719"/>
                  <a:pt x="-18056" y="164010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93272302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just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9pPr>
          </a:lstStyle>
          <a:p>
            <a:r>
              <a:rPr lang="it-IT" i="0" dirty="0"/>
              <a:t>Ogni altro delitto </a:t>
            </a:r>
            <a:r>
              <a:rPr lang="it-IT" b="0" i="0" dirty="0">
                <a:effectLst/>
              </a:rPr>
              <a:t>da cui derivi, quale pena accessoria, l'</a:t>
            </a:r>
            <a:r>
              <a:rPr lang="it-IT" dirty="0"/>
              <a:t>incapacità </a:t>
            </a:r>
            <a:r>
              <a:rPr lang="it-IT" dirty="0">
                <a:solidFill>
                  <a:srgbClr val="FF0000"/>
                </a:solidFill>
              </a:rPr>
              <a:t>di contrattare con la PA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uiExpand="1" build="p" animBg="1"/>
      <p:bldP spid="11" grpId="0" build="p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2EBB4DE-8B6F-5740-039D-CD53F228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Differenze soggetti </a:t>
            </a:r>
            <a:r>
              <a:rPr lang="it-IT" sz="2400" b="1" i="1" dirty="0"/>
              <a:t>(94.3)</a:t>
            </a:r>
            <a:endParaRPr lang="it-IT" b="1" i="1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B4219EA-D4A0-3560-D4CC-247132EF7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060" y="1059582"/>
            <a:ext cx="4041775" cy="504788"/>
          </a:xfr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Nuovo codice 36/23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D4A23BA-D80C-C01D-8435-606D1E810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5749" y="1059582"/>
            <a:ext cx="4113192" cy="503015"/>
          </a:xfrm>
          <a:custGeom>
            <a:avLst/>
            <a:gdLst>
              <a:gd name="connsiteX0" fmla="*/ 0 w 4113192"/>
              <a:gd name="connsiteY0" fmla="*/ 0 h 503015"/>
              <a:gd name="connsiteX1" fmla="*/ 562136 w 4113192"/>
              <a:gd name="connsiteY1" fmla="*/ 0 h 503015"/>
              <a:gd name="connsiteX2" fmla="*/ 1288800 w 4113192"/>
              <a:gd name="connsiteY2" fmla="*/ 0 h 503015"/>
              <a:gd name="connsiteX3" fmla="*/ 1974332 w 4113192"/>
              <a:gd name="connsiteY3" fmla="*/ 0 h 503015"/>
              <a:gd name="connsiteX4" fmla="*/ 2618732 w 4113192"/>
              <a:gd name="connsiteY4" fmla="*/ 0 h 503015"/>
              <a:gd name="connsiteX5" fmla="*/ 3263132 w 4113192"/>
              <a:gd name="connsiteY5" fmla="*/ 0 h 503015"/>
              <a:gd name="connsiteX6" fmla="*/ 4113192 w 4113192"/>
              <a:gd name="connsiteY6" fmla="*/ 0 h 503015"/>
              <a:gd name="connsiteX7" fmla="*/ 4113192 w 4113192"/>
              <a:gd name="connsiteY7" fmla="*/ 503015 h 503015"/>
              <a:gd name="connsiteX8" fmla="*/ 3386528 w 4113192"/>
              <a:gd name="connsiteY8" fmla="*/ 503015 h 503015"/>
              <a:gd name="connsiteX9" fmla="*/ 2618732 w 4113192"/>
              <a:gd name="connsiteY9" fmla="*/ 503015 h 503015"/>
              <a:gd name="connsiteX10" fmla="*/ 2015464 w 4113192"/>
              <a:gd name="connsiteY10" fmla="*/ 503015 h 503015"/>
              <a:gd name="connsiteX11" fmla="*/ 1247668 w 4113192"/>
              <a:gd name="connsiteY11" fmla="*/ 503015 h 503015"/>
              <a:gd name="connsiteX12" fmla="*/ 0 w 4113192"/>
              <a:gd name="connsiteY12" fmla="*/ 503015 h 503015"/>
              <a:gd name="connsiteX13" fmla="*/ 0 w 4113192"/>
              <a:gd name="connsiteY13" fmla="*/ 0 h 50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13192" h="503015" fill="none" extrusionOk="0">
                <a:moveTo>
                  <a:pt x="0" y="0"/>
                </a:moveTo>
                <a:cubicBezTo>
                  <a:pt x="207316" y="7912"/>
                  <a:pt x="350747" y="22673"/>
                  <a:pt x="562136" y="0"/>
                </a:cubicBezTo>
                <a:cubicBezTo>
                  <a:pt x="773525" y="-22673"/>
                  <a:pt x="1115846" y="-1007"/>
                  <a:pt x="1288800" y="0"/>
                </a:cubicBezTo>
                <a:cubicBezTo>
                  <a:pt x="1461754" y="1007"/>
                  <a:pt x="1785197" y="-21416"/>
                  <a:pt x="1974332" y="0"/>
                </a:cubicBezTo>
                <a:cubicBezTo>
                  <a:pt x="2163467" y="21416"/>
                  <a:pt x="2389107" y="27256"/>
                  <a:pt x="2618732" y="0"/>
                </a:cubicBezTo>
                <a:cubicBezTo>
                  <a:pt x="2848357" y="-27256"/>
                  <a:pt x="3041447" y="-23357"/>
                  <a:pt x="3263132" y="0"/>
                </a:cubicBezTo>
                <a:cubicBezTo>
                  <a:pt x="3484817" y="23357"/>
                  <a:pt x="3855379" y="-3823"/>
                  <a:pt x="4113192" y="0"/>
                </a:cubicBezTo>
                <a:cubicBezTo>
                  <a:pt x="4111092" y="125339"/>
                  <a:pt x="4105065" y="299648"/>
                  <a:pt x="4113192" y="503015"/>
                </a:cubicBezTo>
                <a:cubicBezTo>
                  <a:pt x="3873056" y="515319"/>
                  <a:pt x="3558146" y="484107"/>
                  <a:pt x="3386528" y="503015"/>
                </a:cubicBezTo>
                <a:cubicBezTo>
                  <a:pt x="3214910" y="521923"/>
                  <a:pt x="2857371" y="488210"/>
                  <a:pt x="2618732" y="503015"/>
                </a:cubicBezTo>
                <a:cubicBezTo>
                  <a:pt x="2380093" y="517820"/>
                  <a:pt x="2230266" y="497128"/>
                  <a:pt x="2015464" y="503015"/>
                </a:cubicBezTo>
                <a:cubicBezTo>
                  <a:pt x="1800662" y="508902"/>
                  <a:pt x="1591145" y="492649"/>
                  <a:pt x="1247668" y="503015"/>
                </a:cubicBezTo>
                <a:cubicBezTo>
                  <a:pt x="904191" y="513381"/>
                  <a:pt x="506879" y="559260"/>
                  <a:pt x="0" y="503015"/>
                </a:cubicBezTo>
                <a:cubicBezTo>
                  <a:pt x="-2900" y="254899"/>
                  <a:pt x="778" y="171331"/>
                  <a:pt x="0" y="0"/>
                </a:cubicBezTo>
                <a:close/>
              </a:path>
              <a:path w="4113192" h="503015" stroke="0" extrusionOk="0">
                <a:moveTo>
                  <a:pt x="0" y="0"/>
                </a:moveTo>
                <a:cubicBezTo>
                  <a:pt x="216345" y="-13689"/>
                  <a:pt x="454870" y="-19343"/>
                  <a:pt x="603268" y="0"/>
                </a:cubicBezTo>
                <a:cubicBezTo>
                  <a:pt x="751666" y="19343"/>
                  <a:pt x="955013" y="6249"/>
                  <a:pt x="1206536" y="0"/>
                </a:cubicBezTo>
                <a:cubicBezTo>
                  <a:pt x="1458059" y="-6249"/>
                  <a:pt x="1613643" y="19098"/>
                  <a:pt x="1974332" y="0"/>
                </a:cubicBezTo>
                <a:cubicBezTo>
                  <a:pt x="2335021" y="-19098"/>
                  <a:pt x="2428916" y="-19564"/>
                  <a:pt x="2742128" y="0"/>
                </a:cubicBezTo>
                <a:cubicBezTo>
                  <a:pt x="3055340" y="19564"/>
                  <a:pt x="3219495" y="-10466"/>
                  <a:pt x="3386528" y="0"/>
                </a:cubicBezTo>
                <a:cubicBezTo>
                  <a:pt x="3553561" y="10466"/>
                  <a:pt x="3765177" y="10477"/>
                  <a:pt x="4113192" y="0"/>
                </a:cubicBezTo>
                <a:cubicBezTo>
                  <a:pt x="4104623" y="226910"/>
                  <a:pt x="4089862" y="299404"/>
                  <a:pt x="4113192" y="503015"/>
                </a:cubicBezTo>
                <a:cubicBezTo>
                  <a:pt x="3877008" y="504465"/>
                  <a:pt x="3678684" y="485817"/>
                  <a:pt x="3551056" y="503015"/>
                </a:cubicBezTo>
                <a:cubicBezTo>
                  <a:pt x="3423428" y="520213"/>
                  <a:pt x="3006294" y="494855"/>
                  <a:pt x="2783260" y="503015"/>
                </a:cubicBezTo>
                <a:cubicBezTo>
                  <a:pt x="2560226" y="511175"/>
                  <a:pt x="2226440" y="476554"/>
                  <a:pt x="2015464" y="503015"/>
                </a:cubicBezTo>
                <a:cubicBezTo>
                  <a:pt x="1804488" y="529476"/>
                  <a:pt x="1555294" y="525327"/>
                  <a:pt x="1412196" y="503015"/>
                </a:cubicBezTo>
                <a:cubicBezTo>
                  <a:pt x="1269098" y="480703"/>
                  <a:pt x="951804" y="508796"/>
                  <a:pt x="808928" y="503015"/>
                </a:cubicBezTo>
                <a:cubicBezTo>
                  <a:pt x="666052" y="497234"/>
                  <a:pt x="219704" y="490790"/>
                  <a:pt x="0" y="503015"/>
                </a:cubicBezTo>
                <a:cubicBezTo>
                  <a:pt x="-22665" y="303127"/>
                  <a:pt x="-24700" y="207503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65765560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Vecchio codice 50/16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A3B7A32-360D-356B-6A97-6060619B3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1508" y="4016316"/>
            <a:ext cx="4125880" cy="758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400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85FD25-A928-FF14-F104-51CB0A27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z="1600">
                <a:latin typeface="Leelawadee" panose="020B0502040204020203" pitchFamily="34" charset="-34"/>
                <a:cs typeface="Leelawadee" panose="020B0502040204020203" pitchFamily="34" charset="-34"/>
              </a:rPr>
              <a:t>13</a:t>
            </a:fld>
            <a:endParaRPr lang="it-IT" sz="16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E99BDBF9-7CBC-DC96-374F-260D529B8817}"/>
              </a:ext>
            </a:extLst>
          </p:cNvPr>
          <p:cNvSpPr txBox="1">
            <a:spLocks/>
          </p:cNvSpPr>
          <p:nvPr/>
        </p:nvSpPr>
        <p:spPr>
          <a:xfrm>
            <a:off x="4675060" y="2194016"/>
            <a:ext cx="4041775" cy="504788"/>
          </a:xfr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indent="0" algn="ctr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b="0" i="1">
                <a:solidFill>
                  <a:schemeClr val="tx1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7" name="Segnaposto testo 6">
            <a:extLst>
              <a:ext uri="{FF2B5EF4-FFF2-40B4-BE49-F238E27FC236}">
                <a16:creationId xmlns:a16="http://schemas.microsoft.com/office/drawing/2014/main" id="{1F7CD5AE-18CE-722A-56C4-59A4724B6629}"/>
              </a:ext>
            </a:extLst>
          </p:cNvPr>
          <p:cNvSpPr txBox="1">
            <a:spLocks/>
          </p:cNvSpPr>
          <p:nvPr/>
        </p:nvSpPr>
        <p:spPr>
          <a:xfrm>
            <a:off x="4675060" y="2760135"/>
            <a:ext cx="4041775" cy="325183"/>
          </a:xfrm>
          <a:custGeom>
            <a:avLst/>
            <a:gdLst>
              <a:gd name="connsiteX0" fmla="*/ 0 w 4041775"/>
              <a:gd name="connsiteY0" fmla="*/ 0 h 325183"/>
              <a:gd name="connsiteX1" fmla="*/ 714047 w 4041775"/>
              <a:gd name="connsiteY1" fmla="*/ 0 h 325183"/>
              <a:gd name="connsiteX2" fmla="*/ 1387676 w 4041775"/>
              <a:gd name="connsiteY2" fmla="*/ 0 h 325183"/>
              <a:gd name="connsiteX3" fmla="*/ 1940052 w 4041775"/>
              <a:gd name="connsiteY3" fmla="*/ 0 h 325183"/>
              <a:gd name="connsiteX4" fmla="*/ 2613681 w 4041775"/>
              <a:gd name="connsiteY4" fmla="*/ 0 h 325183"/>
              <a:gd name="connsiteX5" fmla="*/ 3287310 w 4041775"/>
              <a:gd name="connsiteY5" fmla="*/ 0 h 325183"/>
              <a:gd name="connsiteX6" fmla="*/ 4041775 w 4041775"/>
              <a:gd name="connsiteY6" fmla="*/ 0 h 325183"/>
              <a:gd name="connsiteX7" fmla="*/ 4041775 w 4041775"/>
              <a:gd name="connsiteY7" fmla="*/ 325183 h 325183"/>
              <a:gd name="connsiteX8" fmla="*/ 3287310 w 4041775"/>
              <a:gd name="connsiteY8" fmla="*/ 325183 h 325183"/>
              <a:gd name="connsiteX9" fmla="*/ 2734934 w 4041775"/>
              <a:gd name="connsiteY9" fmla="*/ 325183 h 325183"/>
              <a:gd name="connsiteX10" fmla="*/ 2142141 w 4041775"/>
              <a:gd name="connsiteY10" fmla="*/ 325183 h 325183"/>
              <a:gd name="connsiteX11" fmla="*/ 1549347 w 4041775"/>
              <a:gd name="connsiteY11" fmla="*/ 325183 h 325183"/>
              <a:gd name="connsiteX12" fmla="*/ 875718 w 4041775"/>
              <a:gd name="connsiteY12" fmla="*/ 325183 h 325183"/>
              <a:gd name="connsiteX13" fmla="*/ 0 w 4041775"/>
              <a:gd name="connsiteY13" fmla="*/ 325183 h 325183"/>
              <a:gd name="connsiteX14" fmla="*/ 0 w 4041775"/>
              <a:gd name="connsiteY14" fmla="*/ 0 h 3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1775" h="325183" fill="none" extrusionOk="0">
                <a:moveTo>
                  <a:pt x="0" y="0"/>
                </a:moveTo>
                <a:cubicBezTo>
                  <a:pt x="202636" y="-24431"/>
                  <a:pt x="496220" y="34805"/>
                  <a:pt x="714047" y="0"/>
                </a:cubicBezTo>
                <a:cubicBezTo>
                  <a:pt x="931874" y="-34805"/>
                  <a:pt x="1120969" y="10453"/>
                  <a:pt x="1387676" y="0"/>
                </a:cubicBezTo>
                <a:cubicBezTo>
                  <a:pt x="1654383" y="-10453"/>
                  <a:pt x="1685284" y="21582"/>
                  <a:pt x="1940052" y="0"/>
                </a:cubicBezTo>
                <a:cubicBezTo>
                  <a:pt x="2194820" y="-21582"/>
                  <a:pt x="2454093" y="-15184"/>
                  <a:pt x="2613681" y="0"/>
                </a:cubicBezTo>
                <a:cubicBezTo>
                  <a:pt x="2773269" y="15184"/>
                  <a:pt x="3125599" y="10305"/>
                  <a:pt x="3287310" y="0"/>
                </a:cubicBezTo>
                <a:cubicBezTo>
                  <a:pt x="3449021" y="-10305"/>
                  <a:pt x="3677583" y="-8179"/>
                  <a:pt x="4041775" y="0"/>
                </a:cubicBezTo>
                <a:cubicBezTo>
                  <a:pt x="4056198" y="121753"/>
                  <a:pt x="4034088" y="211320"/>
                  <a:pt x="4041775" y="325183"/>
                </a:cubicBezTo>
                <a:cubicBezTo>
                  <a:pt x="3873479" y="337161"/>
                  <a:pt x="3475896" y="315752"/>
                  <a:pt x="3287310" y="325183"/>
                </a:cubicBezTo>
                <a:cubicBezTo>
                  <a:pt x="3098725" y="334614"/>
                  <a:pt x="2975552" y="347659"/>
                  <a:pt x="2734934" y="325183"/>
                </a:cubicBezTo>
                <a:cubicBezTo>
                  <a:pt x="2494316" y="302707"/>
                  <a:pt x="2408010" y="340835"/>
                  <a:pt x="2142141" y="325183"/>
                </a:cubicBezTo>
                <a:cubicBezTo>
                  <a:pt x="1876272" y="309531"/>
                  <a:pt x="1670727" y="297167"/>
                  <a:pt x="1549347" y="325183"/>
                </a:cubicBezTo>
                <a:cubicBezTo>
                  <a:pt x="1427967" y="353199"/>
                  <a:pt x="1157758" y="331079"/>
                  <a:pt x="875718" y="325183"/>
                </a:cubicBezTo>
                <a:cubicBezTo>
                  <a:pt x="593678" y="319287"/>
                  <a:pt x="227177" y="285965"/>
                  <a:pt x="0" y="325183"/>
                </a:cubicBezTo>
                <a:cubicBezTo>
                  <a:pt x="-1670" y="223905"/>
                  <a:pt x="-8276" y="112230"/>
                  <a:pt x="0" y="0"/>
                </a:cubicBezTo>
                <a:close/>
              </a:path>
              <a:path w="4041775" h="325183" stroke="0" extrusionOk="0">
                <a:moveTo>
                  <a:pt x="0" y="0"/>
                </a:moveTo>
                <a:cubicBezTo>
                  <a:pt x="270080" y="16604"/>
                  <a:pt x="449109" y="-507"/>
                  <a:pt x="673629" y="0"/>
                </a:cubicBezTo>
                <a:cubicBezTo>
                  <a:pt x="898149" y="507"/>
                  <a:pt x="1196086" y="-12805"/>
                  <a:pt x="1387676" y="0"/>
                </a:cubicBezTo>
                <a:cubicBezTo>
                  <a:pt x="1579266" y="12805"/>
                  <a:pt x="1724921" y="30113"/>
                  <a:pt x="2020888" y="0"/>
                </a:cubicBezTo>
                <a:cubicBezTo>
                  <a:pt x="2316855" y="-30113"/>
                  <a:pt x="2396759" y="26971"/>
                  <a:pt x="2654099" y="0"/>
                </a:cubicBezTo>
                <a:cubicBezTo>
                  <a:pt x="2911439" y="-26971"/>
                  <a:pt x="3089768" y="17520"/>
                  <a:pt x="3246893" y="0"/>
                </a:cubicBezTo>
                <a:cubicBezTo>
                  <a:pt x="3404018" y="-17520"/>
                  <a:pt x="3696194" y="36756"/>
                  <a:pt x="4041775" y="0"/>
                </a:cubicBezTo>
                <a:cubicBezTo>
                  <a:pt x="4046524" y="150859"/>
                  <a:pt x="4057957" y="188675"/>
                  <a:pt x="4041775" y="325183"/>
                </a:cubicBezTo>
                <a:cubicBezTo>
                  <a:pt x="3876066" y="301296"/>
                  <a:pt x="3579957" y="322227"/>
                  <a:pt x="3327728" y="325183"/>
                </a:cubicBezTo>
                <a:cubicBezTo>
                  <a:pt x="3075499" y="328139"/>
                  <a:pt x="2879494" y="304456"/>
                  <a:pt x="2734934" y="325183"/>
                </a:cubicBezTo>
                <a:cubicBezTo>
                  <a:pt x="2590374" y="345910"/>
                  <a:pt x="2306847" y="325280"/>
                  <a:pt x="2020888" y="325183"/>
                </a:cubicBezTo>
                <a:cubicBezTo>
                  <a:pt x="1734929" y="325086"/>
                  <a:pt x="1620231" y="298549"/>
                  <a:pt x="1428094" y="325183"/>
                </a:cubicBezTo>
                <a:cubicBezTo>
                  <a:pt x="1235957" y="351817"/>
                  <a:pt x="1013838" y="310014"/>
                  <a:pt x="673629" y="325183"/>
                </a:cubicBezTo>
                <a:cubicBezTo>
                  <a:pt x="333421" y="340352"/>
                  <a:pt x="311399" y="343237"/>
                  <a:pt x="0" y="325183"/>
                </a:cubicBezTo>
                <a:cubicBezTo>
                  <a:pt x="-7231" y="178622"/>
                  <a:pt x="-6365" y="15382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7873009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it-IT"/>
            </a:defPPr>
            <a:lvl1pPr indent="0" algn="ctr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b="0" i="1">
                <a:solidFill>
                  <a:schemeClr val="tx1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Amministratore di fatto (AF)</a:t>
            </a:r>
          </a:p>
        </p:txBody>
      </p:sp>
      <p:sp>
        <p:nvSpPr>
          <p:cNvPr id="18" name="Segnaposto testo 6">
            <a:extLst>
              <a:ext uri="{FF2B5EF4-FFF2-40B4-BE49-F238E27FC236}">
                <a16:creationId xmlns:a16="http://schemas.microsoft.com/office/drawing/2014/main" id="{DECA077F-5C4B-DDDC-3265-7F1D44505ED3}"/>
              </a:ext>
            </a:extLst>
          </p:cNvPr>
          <p:cNvSpPr txBox="1">
            <a:spLocks/>
          </p:cNvSpPr>
          <p:nvPr/>
        </p:nvSpPr>
        <p:spPr>
          <a:xfrm>
            <a:off x="384483" y="4075352"/>
            <a:ext cx="4080826" cy="669045"/>
          </a:xfrm>
          <a:custGeom>
            <a:avLst/>
            <a:gdLst>
              <a:gd name="connsiteX0" fmla="*/ 0 w 4080826"/>
              <a:gd name="connsiteY0" fmla="*/ 0 h 669045"/>
              <a:gd name="connsiteX1" fmla="*/ 557713 w 4080826"/>
              <a:gd name="connsiteY1" fmla="*/ 0 h 669045"/>
              <a:gd name="connsiteX2" fmla="*/ 1278659 w 4080826"/>
              <a:gd name="connsiteY2" fmla="*/ 0 h 669045"/>
              <a:gd name="connsiteX3" fmla="*/ 1958796 w 4080826"/>
              <a:gd name="connsiteY3" fmla="*/ 0 h 669045"/>
              <a:gd name="connsiteX4" fmla="*/ 2598126 w 4080826"/>
              <a:gd name="connsiteY4" fmla="*/ 0 h 669045"/>
              <a:gd name="connsiteX5" fmla="*/ 3237455 w 4080826"/>
              <a:gd name="connsiteY5" fmla="*/ 0 h 669045"/>
              <a:gd name="connsiteX6" fmla="*/ 4080826 w 4080826"/>
              <a:gd name="connsiteY6" fmla="*/ 0 h 669045"/>
              <a:gd name="connsiteX7" fmla="*/ 4080826 w 4080826"/>
              <a:gd name="connsiteY7" fmla="*/ 669045 h 669045"/>
              <a:gd name="connsiteX8" fmla="*/ 3359880 w 4080826"/>
              <a:gd name="connsiteY8" fmla="*/ 669045 h 669045"/>
              <a:gd name="connsiteX9" fmla="*/ 2598126 w 4080826"/>
              <a:gd name="connsiteY9" fmla="*/ 669045 h 669045"/>
              <a:gd name="connsiteX10" fmla="*/ 1999605 w 4080826"/>
              <a:gd name="connsiteY10" fmla="*/ 669045 h 669045"/>
              <a:gd name="connsiteX11" fmla="*/ 1237851 w 4080826"/>
              <a:gd name="connsiteY11" fmla="*/ 669045 h 669045"/>
              <a:gd name="connsiteX12" fmla="*/ 0 w 4080826"/>
              <a:gd name="connsiteY12" fmla="*/ 669045 h 669045"/>
              <a:gd name="connsiteX13" fmla="*/ 0 w 4080826"/>
              <a:gd name="connsiteY13" fmla="*/ 0 h 66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0826" h="669045" fill="none" extrusionOk="0">
                <a:moveTo>
                  <a:pt x="0" y="0"/>
                </a:moveTo>
                <a:cubicBezTo>
                  <a:pt x="244323" y="-27658"/>
                  <a:pt x="413126" y="2696"/>
                  <a:pt x="557713" y="0"/>
                </a:cubicBezTo>
                <a:cubicBezTo>
                  <a:pt x="702300" y="-2696"/>
                  <a:pt x="1117631" y="5651"/>
                  <a:pt x="1278659" y="0"/>
                </a:cubicBezTo>
                <a:cubicBezTo>
                  <a:pt x="1439687" y="-5651"/>
                  <a:pt x="1650860" y="-5390"/>
                  <a:pt x="1958796" y="0"/>
                </a:cubicBezTo>
                <a:cubicBezTo>
                  <a:pt x="2266732" y="5390"/>
                  <a:pt x="2370614" y="-16039"/>
                  <a:pt x="2598126" y="0"/>
                </a:cubicBezTo>
                <a:cubicBezTo>
                  <a:pt x="2825638" y="16039"/>
                  <a:pt x="3069234" y="-30083"/>
                  <a:pt x="3237455" y="0"/>
                </a:cubicBezTo>
                <a:cubicBezTo>
                  <a:pt x="3405676" y="30083"/>
                  <a:pt x="3898746" y="-8551"/>
                  <a:pt x="4080826" y="0"/>
                </a:cubicBezTo>
                <a:cubicBezTo>
                  <a:pt x="4062792" y="137849"/>
                  <a:pt x="4082566" y="394856"/>
                  <a:pt x="4080826" y="669045"/>
                </a:cubicBezTo>
                <a:cubicBezTo>
                  <a:pt x="3785693" y="667211"/>
                  <a:pt x="3708953" y="665106"/>
                  <a:pt x="3359880" y="669045"/>
                </a:cubicBezTo>
                <a:cubicBezTo>
                  <a:pt x="3010807" y="672984"/>
                  <a:pt x="2922583" y="690687"/>
                  <a:pt x="2598126" y="669045"/>
                </a:cubicBezTo>
                <a:cubicBezTo>
                  <a:pt x="2273669" y="647403"/>
                  <a:pt x="2240301" y="695325"/>
                  <a:pt x="1999605" y="669045"/>
                </a:cubicBezTo>
                <a:cubicBezTo>
                  <a:pt x="1758909" y="642765"/>
                  <a:pt x="1464273" y="681268"/>
                  <a:pt x="1237851" y="669045"/>
                </a:cubicBezTo>
                <a:cubicBezTo>
                  <a:pt x="1011429" y="656822"/>
                  <a:pt x="437375" y="636737"/>
                  <a:pt x="0" y="669045"/>
                </a:cubicBezTo>
                <a:cubicBezTo>
                  <a:pt x="-32427" y="457635"/>
                  <a:pt x="-19630" y="224280"/>
                  <a:pt x="0" y="0"/>
                </a:cubicBezTo>
                <a:close/>
              </a:path>
              <a:path w="4080826" h="669045" stroke="0" extrusionOk="0">
                <a:moveTo>
                  <a:pt x="0" y="0"/>
                </a:moveTo>
                <a:cubicBezTo>
                  <a:pt x="209553" y="14693"/>
                  <a:pt x="367436" y="-22548"/>
                  <a:pt x="598521" y="0"/>
                </a:cubicBezTo>
                <a:cubicBezTo>
                  <a:pt x="829606" y="22548"/>
                  <a:pt x="1027664" y="-29777"/>
                  <a:pt x="1197042" y="0"/>
                </a:cubicBezTo>
                <a:cubicBezTo>
                  <a:pt x="1366420" y="29777"/>
                  <a:pt x="1669435" y="8862"/>
                  <a:pt x="1958796" y="0"/>
                </a:cubicBezTo>
                <a:cubicBezTo>
                  <a:pt x="2248157" y="-8862"/>
                  <a:pt x="2513444" y="27435"/>
                  <a:pt x="2720551" y="0"/>
                </a:cubicBezTo>
                <a:cubicBezTo>
                  <a:pt x="2927658" y="-27435"/>
                  <a:pt x="3089413" y="7558"/>
                  <a:pt x="3359880" y="0"/>
                </a:cubicBezTo>
                <a:cubicBezTo>
                  <a:pt x="3630347" y="-7558"/>
                  <a:pt x="3867651" y="-9704"/>
                  <a:pt x="4080826" y="0"/>
                </a:cubicBezTo>
                <a:cubicBezTo>
                  <a:pt x="4069798" y="137369"/>
                  <a:pt x="4050964" y="351177"/>
                  <a:pt x="4080826" y="669045"/>
                </a:cubicBezTo>
                <a:cubicBezTo>
                  <a:pt x="3815940" y="672472"/>
                  <a:pt x="3794217" y="672851"/>
                  <a:pt x="3523113" y="669045"/>
                </a:cubicBezTo>
                <a:cubicBezTo>
                  <a:pt x="3252009" y="665239"/>
                  <a:pt x="2915853" y="658642"/>
                  <a:pt x="2761359" y="669045"/>
                </a:cubicBezTo>
                <a:cubicBezTo>
                  <a:pt x="2606865" y="679448"/>
                  <a:pt x="2257069" y="678423"/>
                  <a:pt x="1999605" y="669045"/>
                </a:cubicBezTo>
                <a:cubicBezTo>
                  <a:pt x="1742141" y="659667"/>
                  <a:pt x="1589336" y="683507"/>
                  <a:pt x="1401084" y="669045"/>
                </a:cubicBezTo>
                <a:cubicBezTo>
                  <a:pt x="1212832" y="654583"/>
                  <a:pt x="992941" y="656488"/>
                  <a:pt x="802562" y="669045"/>
                </a:cubicBezTo>
                <a:cubicBezTo>
                  <a:pt x="612183" y="681602"/>
                  <a:pt x="237618" y="687038"/>
                  <a:pt x="0" y="669045"/>
                </a:cubicBezTo>
                <a:cubicBezTo>
                  <a:pt x="9822" y="364258"/>
                  <a:pt x="20553" y="286017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657655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b="1" i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Cessati dalla carica </a:t>
            </a:r>
            <a:r>
              <a:rPr lang="it-IT" b="0" dirty="0"/>
              <a:t>nell'anno antecedente la data di pubblicazione del bando di gara</a:t>
            </a:r>
          </a:p>
        </p:txBody>
      </p:sp>
      <p:sp>
        <p:nvSpPr>
          <p:cNvPr id="19" name="Segnaposto testo 6">
            <a:extLst>
              <a:ext uri="{FF2B5EF4-FFF2-40B4-BE49-F238E27FC236}">
                <a16:creationId xmlns:a16="http://schemas.microsoft.com/office/drawing/2014/main" id="{15A6C700-E498-6438-0911-792CD19337AE}"/>
              </a:ext>
            </a:extLst>
          </p:cNvPr>
          <p:cNvSpPr txBox="1">
            <a:spLocks/>
          </p:cNvSpPr>
          <p:nvPr/>
        </p:nvSpPr>
        <p:spPr>
          <a:xfrm>
            <a:off x="358759" y="1619259"/>
            <a:ext cx="4098961" cy="504788"/>
          </a:xfrm>
          <a:custGeom>
            <a:avLst/>
            <a:gdLst>
              <a:gd name="connsiteX0" fmla="*/ 0 w 4098961"/>
              <a:gd name="connsiteY0" fmla="*/ 0 h 504788"/>
              <a:gd name="connsiteX1" fmla="*/ 765139 w 4098961"/>
              <a:gd name="connsiteY1" fmla="*/ 0 h 504788"/>
              <a:gd name="connsiteX2" fmla="*/ 1448300 w 4098961"/>
              <a:gd name="connsiteY2" fmla="*/ 0 h 504788"/>
              <a:gd name="connsiteX3" fmla="*/ 2090470 w 4098961"/>
              <a:gd name="connsiteY3" fmla="*/ 0 h 504788"/>
              <a:gd name="connsiteX4" fmla="*/ 2855609 w 4098961"/>
              <a:gd name="connsiteY4" fmla="*/ 0 h 504788"/>
              <a:gd name="connsiteX5" fmla="*/ 4098961 w 4098961"/>
              <a:gd name="connsiteY5" fmla="*/ 0 h 504788"/>
              <a:gd name="connsiteX6" fmla="*/ 4098961 w 4098961"/>
              <a:gd name="connsiteY6" fmla="*/ 504788 h 504788"/>
              <a:gd name="connsiteX7" fmla="*/ 3415801 w 4098961"/>
              <a:gd name="connsiteY7" fmla="*/ 504788 h 504788"/>
              <a:gd name="connsiteX8" fmla="*/ 2814620 w 4098961"/>
              <a:gd name="connsiteY8" fmla="*/ 504788 h 504788"/>
              <a:gd name="connsiteX9" fmla="*/ 2090470 w 4098961"/>
              <a:gd name="connsiteY9" fmla="*/ 504788 h 504788"/>
              <a:gd name="connsiteX10" fmla="*/ 1366320 w 4098961"/>
              <a:gd name="connsiteY10" fmla="*/ 504788 h 504788"/>
              <a:gd name="connsiteX11" fmla="*/ 765139 w 4098961"/>
              <a:gd name="connsiteY11" fmla="*/ 504788 h 504788"/>
              <a:gd name="connsiteX12" fmla="*/ 0 w 4098961"/>
              <a:gd name="connsiteY12" fmla="*/ 504788 h 504788"/>
              <a:gd name="connsiteX13" fmla="*/ 0 w 4098961"/>
              <a:gd name="connsiteY13" fmla="*/ 0 h 5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98961" h="504788" fill="none" extrusionOk="0">
                <a:moveTo>
                  <a:pt x="0" y="0"/>
                </a:moveTo>
                <a:cubicBezTo>
                  <a:pt x="216310" y="-33964"/>
                  <a:pt x="516054" y="-12234"/>
                  <a:pt x="765139" y="0"/>
                </a:cubicBezTo>
                <a:cubicBezTo>
                  <a:pt x="1014224" y="12234"/>
                  <a:pt x="1225052" y="-24467"/>
                  <a:pt x="1448300" y="0"/>
                </a:cubicBezTo>
                <a:cubicBezTo>
                  <a:pt x="1671548" y="24467"/>
                  <a:pt x="1898286" y="279"/>
                  <a:pt x="2090470" y="0"/>
                </a:cubicBezTo>
                <a:cubicBezTo>
                  <a:pt x="2282654" y="-279"/>
                  <a:pt x="2616960" y="25368"/>
                  <a:pt x="2855609" y="0"/>
                </a:cubicBezTo>
                <a:cubicBezTo>
                  <a:pt x="3094258" y="-25368"/>
                  <a:pt x="3593640" y="-45485"/>
                  <a:pt x="4098961" y="0"/>
                </a:cubicBezTo>
                <a:cubicBezTo>
                  <a:pt x="4089282" y="242326"/>
                  <a:pt x="4097539" y="348130"/>
                  <a:pt x="4098961" y="504788"/>
                </a:cubicBezTo>
                <a:cubicBezTo>
                  <a:pt x="3840414" y="507448"/>
                  <a:pt x="3571784" y="514526"/>
                  <a:pt x="3415801" y="504788"/>
                </a:cubicBezTo>
                <a:cubicBezTo>
                  <a:pt x="3259818" y="495050"/>
                  <a:pt x="2940181" y="481889"/>
                  <a:pt x="2814620" y="504788"/>
                </a:cubicBezTo>
                <a:cubicBezTo>
                  <a:pt x="2689059" y="527687"/>
                  <a:pt x="2408731" y="502256"/>
                  <a:pt x="2090470" y="504788"/>
                </a:cubicBezTo>
                <a:cubicBezTo>
                  <a:pt x="1772209" y="507321"/>
                  <a:pt x="1657578" y="484842"/>
                  <a:pt x="1366320" y="504788"/>
                </a:cubicBezTo>
                <a:cubicBezTo>
                  <a:pt x="1075062" y="524735"/>
                  <a:pt x="974990" y="480169"/>
                  <a:pt x="765139" y="504788"/>
                </a:cubicBezTo>
                <a:cubicBezTo>
                  <a:pt x="555288" y="529407"/>
                  <a:pt x="165260" y="478329"/>
                  <a:pt x="0" y="504788"/>
                </a:cubicBezTo>
                <a:cubicBezTo>
                  <a:pt x="15454" y="312661"/>
                  <a:pt x="13180" y="160602"/>
                  <a:pt x="0" y="0"/>
                </a:cubicBezTo>
                <a:close/>
              </a:path>
              <a:path w="4098961" h="504788" stroke="0" extrusionOk="0">
                <a:moveTo>
                  <a:pt x="0" y="0"/>
                </a:moveTo>
                <a:cubicBezTo>
                  <a:pt x="157828" y="13202"/>
                  <a:pt x="526735" y="20770"/>
                  <a:pt x="765139" y="0"/>
                </a:cubicBezTo>
                <a:cubicBezTo>
                  <a:pt x="1003543" y="-20770"/>
                  <a:pt x="1129683" y="14400"/>
                  <a:pt x="1448300" y="0"/>
                </a:cubicBezTo>
                <a:cubicBezTo>
                  <a:pt x="1766917" y="-14400"/>
                  <a:pt x="2008740" y="-24782"/>
                  <a:pt x="2172449" y="0"/>
                </a:cubicBezTo>
                <a:cubicBezTo>
                  <a:pt x="2336158" y="24782"/>
                  <a:pt x="2743824" y="5426"/>
                  <a:pt x="2937589" y="0"/>
                </a:cubicBezTo>
                <a:cubicBezTo>
                  <a:pt x="3131354" y="-5426"/>
                  <a:pt x="3318119" y="13131"/>
                  <a:pt x="3497780" y="0"/>
                </a:cubicBezTo>
                <a:cubicBezTo>
                  <a:pt x="3677441" y="-13131"/>
                  <a:pt x="3816711" y="-27334"/>
                  <a:pt x="4098961" y="0"/>
                </a:cubicBezTo>
                <a:cubicBezTo>
                  <a:pt x="4119012" y="168287"/>
                  <a:pt x="4092533" y="256621"/>
                  <a:pt x="4098961" y="504788"/>
                </a:cubicBezTo>
                <a:cubicBezTo>
                  <a:pt x="3788924" y="536605"/>
                  <a:pt x="3663320" y="483022"/>
                  <a:pt x="3374811" y="504788"/>
                </a:cubicBezTo>
                <a:cubicBezTo>
                  <a:pt x="3086302" y="526555"/>
                  <a:pt x="2878893" y="531595"/>
                  <a:pt x="2732641" y="504788"/>
                </a:cubicBezTo>
                <a:cubicBezTo>
                  <a:pt x="2586389" y="477982"/>
                  <a:pt x="2263832" y="534052"/>
                  <a:pt x="2131460" y="504788"/>
                </a:cubicBezTo>
                <a:cubicBezTo>
                  <a:pt x="1999088" y="475524"/>
                  <a:pt x="1633536" y="532818"/>
                  <a:pt x="1489289" y="504788"/>
                </a:cubicBezTo>
                <a:cubicBezTo>
                  <a:pt x="1345042" y="476758"/>
                  <a:pt x="1075087" y="484605"/>
                  <a:pt x="847119" y="504788"/>
                </a:cubicBezTo>
                <a:cubicBezTo>
                  <a:pt x="619151" y="524972"/>
                  <a:pt x="301206" y="506884"/>
                  <a:pt x="0" y="504788"/>
                </a:cubicBezTo>
                <a:cubicBezTo>
                  <a:pt x="-12155" y="285009"/>
                  <a:pt x="4633" y="14764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136181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b="1" i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/>
              <a:t>Socio o DT, se si tratta di società in nome collettivo</a:t>
            </a:r>
          </a:p>
        </p:txBody>
      </p:sp>
      <p:sp>
        <p:nvSpPr>
          <p:cNvPr id="20" name="Segnaposto testo 6">
            <a:extLst>
              <a:ext uri="{FF2B5EF4-FFF2-40B4-BE49-F238E27FC236}">
                <a16:creationId xmlns:a16="http://schemas.microsoft.com/office/drawing/2014/main" id="{2E106E2F-BC2C-C2B4-4133-95F47B74FA99}"/>
              </a:ext>
            </a:extLst>
          </p:cNvPr>
          <p:cNvSpPr txBox="1">
            <a:spLocks/>
          </p:cNvSpPr>
          <p:nvPr/>
        </p:nvSpPr>
        <p:spPr>
          <a:xfrm>
            <a:off x="355749" y="2183448"/>
            <a:ext cx="4095566" cy="504788"/>
          </a:xfrm>
          <a:custGeom>
            <a:avLst/>
            <a:gdLst>
              <a:gd name="connsiteX0" fmla="*/ 0 w 4095566"/>
              <a:gd name="connsiteY0" fmla="*/ 0 h 504788"/>
              <a:gd name="connsiteX1" fmla="*/ 723550 w 4095566"/>
              <a:gd name="connsiteY1" fmla="*/ 0 h 504788"/>
              <a:gd name="connsiteX2" fmla="*/ 1488056 w 4095566"/>
              <a:gd name="connsiteY2" fmla="*/ 0 h 504788"/>
              <a:gd name="connsiteX3" fmla="*/ 2129694 w 4095566"/>
              <a:gd name="connsiteY3" fmla="*/ 0 h 504788"/>
              <a:gd name="connsiteX4" fmla="*/ 2812289 w 4095566"/>
              <a:gd name="connsiteY4" fmla="*/ 0 h 504788"/>
              <a:gd name="connsiteX5" fmla="*/ 3453927 w 4095566"/>
              <a:gd name="connsiteY5" fmla="*/ 0 h 504788"/>
              <a:gd name="connsiteX6" fmla="*/ 4095566 w 4095566"/>
              <a:gd name="connsiteY6" fmla="*/ 0 h 504788"/>
              <a:gd name="connsiteX7" fmla="*/ 4095566 w 4095566"/>
              <a:gd name="connsiteY7" fmla="*/ 504788 h 504788"/>
              <a:gd name="connsiteX8" fmla="*/ 3372016 w 4095566"/>
              <a:gd name="connsiteY8" fmla="*/ 504788 h 504788"/>
              <a:gd name="connsiteX9" fmla="*/ 2648466 w 4095566"/>
              <a:gd name="connsiteY9" fmla="*/ 504788 h 504788"/>
              <a:gd name="connsiteX10" fmla="*/ 1883960 w 4095566"/>
              <a:gd name="connsiteY10" fmla="*/ 504788 h 504788"/>
              <a:gd name="connsiteX11" fmla="*/ 1201366 w 4095566"/>
              <a:gd name="connsiteY11" fmla="*/ 504788 h 504788"/>
              <a:gd name="connsiteX12" fmla="*/ 0 w 4095566"/>
              <a:gd name="connsiteY12" fmla="*/ 504788 h 504788"/>
              <a:gd name="connsiteX13" fmla="*/ 0 w 4095566"/>
              <a:gd name="connsiteY13" fmla="*/ 0 h 5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95566" h="504788" fill="none" extrusionOk="0">
                <a:moveTo>
                  <a:pt x="0" y="0"/>
                </a:moveTo>
                <a:cubicBezTo>
                  <a:pt x="304753" y="-12597"/>
                  <a:pt x="535144" y="21836"/>
                  <a:pt x="723550" y="0"/>
                </a:cubicBezTo>
                <a:cubicBezTo>
                  <a:pt x="911956" y="-21836"/>
                  <a:pt x="1143976" y="-14146"/>
                  <a:pt x="1488056" y="0"/>
                </a:cubicBezTo>
                <a:cubicBezTo>
                  <a:pt x="1832136" y="14146"/>
                  <a:pt x="1834046" y="4782"/>
                  <a:pt x="2129694" y="0"/>
                </a:cubicBezTo>
                <a:cubicBezTo>
                  <a:pt x="2425342" y="-4782"/>
                  <a:pt x="2536425" y="19517"/>
                  <a:pt x="2812289" y="0"/>
                </a:cubicBezTo>
                <a:cubicBezTo>
                  <a:pt x="3088153" y="-19517"/>
                  <a:pt x="3246521" y="4525"/>
                  <a:pt x="3453927" y="0"/>
                </a:cubicBezTo>
                <a:cubicBezTo>
                  <a:pt x="3661333" y="-4525"/>
                  <a:pt x="3888000" y="-21655"/>
                  <a:pt x="4095566" y="0"/>
                </a:cubicBezTo>
                <a:cubicBezTo>
                  <a:pt x="4083552" y="134490"/>
                  <a:pt x="4093044" y="340414"/>
                  <a:pt x="4095566" y="504788"/>
                </a:cubicBezTo>
                <a:cubicBezTo>
                  <a:pt x="3885799" y="514784"/>
                  <a:pt x="3671299" y="498916"/>
                  <a:pt x="3372016" y="504788"/>
                </a:cubicBezTo>
                <a:cubicBezTo>
                  <a:pt x="3072733" y="510661"/>
                  <a:pt x="2798529" y="523062"/>
                  <a:pt x="2648466" y="504788"/>
                </a:cubicBezTo>
                <a:cubicBezTo>
                  <a:pt x="2498403" y="486515"/>
                  <a:pt x="2107144" y="494138"/>
                  <a:pt x="1883960" y="504788"/>
                </a:cubicBezTo>
                <a:cubicBezTo>
                  <a:pt x="1660776" y="515438"/>
                  <a:pt x="1360749" y="482809"/>
                  <a:pt x="1201366" y="504788"/>
                </a:cubicBezTo>
                <a:cubicBezTo>
                  <a:pt x="1041983" y="526767"/>
                  <a:pt x="365404" y="453548"/>
                  <a:pt x="0" y="504788"/>
                </a:cubicBezTo>
                <a:cubicBezTo>
                  <a:pt x="-14059" y="337941"/>
                  <a:pt x="15050" y="196128"/>
                  <a:pt x="0" y="0"/>
                </a:cubicBezTo>
                <a:close/>
              </a:path>
              <a:path w="4095566" h="504788" stroke="0" extrusionOk="0">
                <a:moveTo>
                  <a:pt x="0" y="0"/>
                </a:moveTo>
                <a:cubicBezTo>
                  <a:pt x="210691" y="9803"/>
                  <a:pt x="452910" y="-24896"/>
                  <a:pt x="764506" y="0"/>
                </a:cubicBezTo>
                <a:cubicBezTo>
                  <a:pt x="1076102" y="24896"/>
                  <a:pt x="1157392" y="-9128"/>
                  <a:pt x="1365189" y="0"/>
                </a:cubicBezTo>
                <a:cubicBezTo>
                  <a:pt x="1572986" y="9128"/>
                  <a:pt x="1729096" y="966"/>
                  <a:pt x="2047783" y="0"/>
                </a:cubicBezTo>
                <a:cubicBezTo>
                  <a:pt x="2366470" y="-966"/>
                  <a:pt x="2357487" y="-27018"/>
                  <a:pt x="2607510" y="0"/>
                </a:cubicBezTo>
                <a:cubicBezTo>
                  <a:pt x="2857533" y="27018"/>
                  <a:pt x="2976441" y="-17703"/>
                  <a:pt x="3331060" y="0"/>
                </a:cubicBezTo>
                <a:cubicBezTo>
                  <a:pt x="3685679" y="17703"/>
                  <a:pt x="3742166" y="251"/>
                  <a:pt x="4095566" y="0"/>
                </a:cubicBezTo>
                <a:cubicBezTo>
                  <a:pt x="4099753" y="176808"/>
                  <a:pt x="4120731" y="316538"/>
                  <a:pt x="4095566" y="504788"/>
                </a:cubicBezTo>
                <a:cubicBezTo>
                  <a:pt x="3735319" y="539437"/>
                  <a:pt x="3665081" y="472004"/>
                  <a:pt x="3372016" y="504788"/>
                </a:cubicBezTo>
                <a:cubicBezTo>
                  <a:pt x="3078951" y="537573"/>
                  <a:pt x="2937868" y="481410"/>
                  <a:pt x="2730377" y="504788"/>
                </a:cubicBezTo>
                <a:cubicBezTo>
                  <a:pt x="2522886" y="528166"/>
                  <a:pt x="2303215" y="500281"/>
                  <a:pt x="2047783" y="504788"/>
                </a:cubicBezTo>
                <a:cubicBezTo>
                  <a:pt x="1792351" y="509295"/>
                  <a:pt x="1651036" y="482459"/>
                  <a:pt x="1283277" y="504788"/>
                </a:cubicBezTo>
                <a:cubicBezTo>
                  <a:pt x="915518" y="527117"/>
                  <a:pt x="903661" y="536571"/>
                  <a:pt x="600683" y="504788"/>
                </a:cubicBezTo>
                <a:cubicBezTo>
                  <a:pt x="297705" y="473005"/>
                  <a:pt x="259534" y="500330"/>
                  <a:pt x="0" y="504788"/>
                </a:cubicBezTo>
                <a:cubicBezTo>
                  <a:pt x="-5152" y="255850"/>
                  <a:pt x="21462" y="225220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5771023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b="1" i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b="0" dirty="0"/>
              <a:t>DT 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 unico persona fisica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22FDDE61-399B-6431-BFDD-DF6F6674A8F2}"/>
              </a:ext>
            </a:extLst>
          </p:cNvPr>
          <p:cNvSpPr txBox="1">
            <a:spLocks/>
          </p:cNvSpPr>
          <p:nvPr/>
        </p:nvSpPr>
        <p:spPr>
          <a:xfrm>
            <a:off x="349344" y="2751374"/>
            <a:ext cx="4101971" cy="1239987"/>
          </a:xfrm>
          <a:custGeom>
            <a:avLst/>
            <a:gdLst>
              <a:gd name="connsiteX0" fmla="*/ 0 w 4101971"/>
              <a:gd name="connsiteY0" fmla="*/ 0 h 1239987"/>
              <a:gd name="connsiteX1" fmla="*/ 601622 w 4101971"/>
              <a:gd name="connsiteY1" fmla="*/ 0 h 1239987"/>
              <a:gd name="connsiteX2" fmla="*/ 1203245 w 4101971"/>
              <a:gd name="connsiteY2" fmla="*/ 0 h 1239987"/>
              <a:gd name="connsiteX3" fmla="*/ 1845887 w 4101971"/>
              <a:gd name="connsiteY3" fmla="*/ 0 h 1239987"/>
              <a:gd name="connsiteX4" fmla="*/ 2406490 w 4101971"/>
              <a:gd name="connsiteY4" fmla="*/ 0 h 1239987"/>
              <a:gd name="connsiteX5" fmla="*/ 3131171 w 4101971"/>
              <a:gd name="connsiteY5" fmla="*/ 0 h 1239987"/>
              <a:gd name="connsiteX6" fmla="*/ 4101971 w 4101971"/>
              <a:gd name="connsiteY6" fmla="*/ 0 h 1239987"/>
              <a:gd name="connsiteX7" fmla="*/ 4101971 w 4101971"/>
              <a:gd name="connsiteY7" fmla="*/ 619994 h 1239987"/>
              <a:gd name="connsiteX8" fmla="*/ 4101971 w 4101971"/>
              <a:gd name="connsiteY8" fmla="*/ 1239987 h 1239987"/>
              <a:gd name="connsiteX9" fmla="*/ 3336270 w 4101971"/>
              <a:gd name="connsiteY9" fmla="*/ 1239987 h 1239987"/>
              <a:gd name="connsiteX10" fmla="*/ 2775667 w 4101971"/>
              <a:gd name="connsiteY10" fmla="*/ 1239987 h 1239987"/>
              <a:gd name="connsiteX11" fmla="*/ 2133025 w 4101971"/>
              <a:gd name="connsiteY11" fmla="*/ 1239987 h 1239987"/>
              <a:gd name="connsiteX12" fmla="*/ 1531403 w 4101971"/>
              <a:gd name="connsiteY12" fmla="*/ 1239987 h 1239987"/>
              <a:gd name="connsiteX13" fmla="*/ 929780 w 4101971"/>
              <a:gd name="connsiteY13" fmla="*/ 1239987 h 1239987"/>
              <a:gd name="connsiteX14" fmla="*/ 0 w 4101971"/>
              <a:gd name="connsiteY14" fmla="*/ 1239987 h 1239987"/>
              <a:gd name="connsiteX15" fmla="*/ 0 w 4101971"/>
              <a:gd name="connsiteY15" fmla="*/ 595194 h 1239987"/>
              <a:gd name="connsiteX16" fmla="*/ 0 w 4101971"/>
              <a:gd name="connsiteY16" fmla="*/ 0 h 123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01971" h="1239987" fill="none" extrusionOk="0">
                <a:moveTo>
                  <a:pt x="0" y="0"/>
                </a:moveTo>
                <a:cubicBezTo>
                  <a:pt x="256852" y="11112"/>
                  <a:pt x="423980" y="3183"/>
                  <a:pt x="601622" y="0"/>
                </a:cubicBezTo>
                <a:cubicBezTo>
                  <a:pt x="779264" y="-3183"/>
                  <a:pt x="1020723" y="3923"/>
                  <a:pt x="1203245" y="0"/>
                </a:cubicBezTo>
                <a:cubicBezTo>
                  <a:pt x="1385767" y="-3923"/>
                  <a:pt x="1693692" y="-31465"/>
                  <a:pt x="1845887" y="0"/>
                </a:cubicBezTo>
                <a:cubicBezTo>
                  <a:pt x="1998082" y="31465"/>
                  <a:pt x="2244345" y="-4734"/>
                  <a:pt x="2406490" y="0"/>
                </a:cubicBezTo>
                <a:cubicBezTo>
                  <a:pt x="2568635" y="4734"/>
                  <a:pt x="2831674" y="-17738"/>
                  <a:pt x="3131171" y="0"/>
                </a:cubicBezTo>
                <a:cubicBezTo>
                  <a:pt x="3430668" y="17738"/>
                  <a:pt x="3783605" y="-28730"/>
                  <a:pt x="4101971" y="0"/>
                </a:cubicBezTo>
                <a:cubicBezTo>
                  <a:pt x="4082138" y="250459"/>
                  <a:pt x="4130956" y="468113"/>
                  <a:pt x="4101971" y="619994"/>
                </a:cubicBezTo>
                <a:cubicBezTo>
                  <a:pt x="4072986" y="771875"/>
                  <a:pt x="4083690" y="1017023"/>
                  <a:pt x="4101971" y="1239987"/>
                </a:cubicBezTo>
                <a:cubicBezTo>
                  <a:pt x="3811831" y="1257644"/>
                  <a:pt x="3656973" y="1231891"/>
                  <a:pt x="3336270" y="1239987"/>
                </a:cubicBezTo>
                <a:cubicBezTo>
                  <a:pt x="3015567" y="1248083"/>
                  <a:pt x="2920108" y="1232229"/>
                  <a:pt x="2775667" y="1239987"/>
                </a:cubicBezTo>
                <a:cubicBezTo>
                  <a:pt x="2631226" y="1247745"/>
                  <a:pt x="2389084" y="1222844"/>
                  <a:pt x="2133025" y="1239987"/>
                </a:cubicBezTo>
                <a:cubicBezTo>
                  <a:pt x="1876966" y="1257130"/>
                  <a:pt x="1737498" y="1261662"/>
                  <a:pt x="1531403" y="1239987"/>
                </a:cubicBezTo>
                <a:cubicBezTo>
                  <a:pt x="1325308" y="1218312"/>
                  <a:pt x="1171671" y="1232346"/>
                  <a:pt x="929780" y="1239987"/>
                </a:cubicBezTo>
                <a:cubicBezTo>
                  <a:pt x="687889" y="1247628"/>
                  <a:pt x="406952" y="1281226"/>
                  <a:pt x="0" y="1239987"/>
                </a:cubicBezTo>
                <a:cubicBezTo>
                  <a:pt x="582" y="1061335"/>
                  <a:pt x="24431" y="867293"/>
                  <a:pt x="0" y="595194"/>
                </a:cubicBezTo>
                <a:cubicBezTo>
                  <a:pt x="-24431" y="323095"/>
                  <a:pt x="1998" y="279205"/>
                  <a:pt x="0" y="0"/>
                </a:cubicBezTo>
                <a:close/>
              </a:path>
              <a:path w="4101971" h="1239987" stroke="0" extrusionOk="0">
                <a:moveTo>
                  <a:pt x="0" y="0"/>
                </a:moveTo>
                <a:cubicBezTo>
                  <a:pt x="336261" y="20486"/>
                  <a:pt x="400598" y="12013"/>
                  <a:pt x="683662" y="0"/>
                </a:cubicBezTo>
                <a:cubicBezTo>
                  <a:pt x="966726" y="-12013"/>
                  <a:pt x="1125723" y="-30159"/>
                  <a:pt x="1449363" y="0"/>
                </a:cubicBezTo>
                <a:cubicBezTo>
                  <a:pt x="1773003" y="30159"/>
                  <a:pt x="1857856" y="-17185"/>
                  <a:pt x="2092005" y="0"/>
                </a:cubicBezTo>
                <a:cubicBezTo>
                  <a:pt x="2326154" y="17185"/>
                  <a:pt x="2432129" y="-25760"/>
                  <a:pt x="2693628" y="0"/>
                </a:cubicBezTo>
                <a:cubicBezTo>
                  <a:pt x="2955127" y="25760"/>
                  <a:pt x="3218653" y="23406"/>
                  <a:pt x="3377289" y="0"/>
                </a:cubicBezTo>
                <a:cubicBezTo>
                  <a:pt x="3535925" y="-23406"/>
                  <a:pt x="3847953" y="10985"/>
                  <a:pt x="4101971" y="0"/>
                </a:cubicBezTo>
                <a:cubicBezTo>
                  <a:pt x="4111031" y="306732"/>
                  <a:pt x="4077742" y="447943"/>
                  <a:pt x="4101971" y="619994"/>
                </a:cubicBezTo>
                <a:cubicBezTo>
                  <a:pt x="4126200" y="792045"/>
                  <a:pt x="4098373" y="972082"/>
                  <a:pt x="4101971" y="1239987"/>
                </a:cubicBezTo>
                <a:cubicBezTo>
                  <a:pt x="3834006" y="1208356"/>
                  <a:pt x="3766330" y="1253665"/>
                  <a:pt x="3459329" y="1239987"/>
                </a:cubicBezTo>
                <a:cubicBezTo>
                  <a:pt x="3152328" y="1226309"/>
                  <a:pt x="3039574" y="1268826"/>
                  <a:pt x="2816687" y="1239987"/>
                </a:cubicBezTo>
                <a:cubicBezTo>
                  <a:pt x="2593800" y="1211148"/>
                  <a:pt x="2422009" y="1273781"/>
                  <a:pt x="2050986" y="1239987"/>
                </a:cubicBezTo>
                <a:cubicBezTo>
                  <a:pt x="1679963" y="1206193"/>
                  <a:pt x="1720832" y="1235276"/>
                  <a:pt x="1449363" y="1239987"/>
                </a:cubicBezTo>
                <a:cubicBezTo>
                  <a:pt x="1177894" y="1244698"/>
                  <a:pt x="1058018" y="1231333"/>
                  <a:pt x="724682" y="1239987"/>
                </a:cubicBezTo>
                <a:cubicBezTo>
                  <a:pt x="391346" y="1248641"/>
                  <a:pt x="180699" y="1272453"/>
                  <a:pt x="0" y="1239987"/>
                </a:cubicBezTo>
                <a:cubicBezTo>
                  <a:pt x="-17879" y="948438"/>
                  <a:pt x="4699" y="729281"/>
                  <a:pt x="0" y="595194"/>
                </a:cubicBezTo>
                <a:cubicBezTo>
                  <a:pt x="-4699" y="461107"/>
                  <a:pt x="13939" y="226998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5364522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b="1" i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 di maggioranza</a:t>
            </a:r>
            <a:r>
              <a:rPr lang="it-IT" b="0" dirty="0"/>
              <a:t>, in società con ≤4 soci* (nella relazione viene evidenziata l’inutilità di tale ipotesi in presenza della figura dell’amministratore di fatto)</a:t>
            </a: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AF987322-F62B-0FDB-0FD8-7AC26C752700}"/>
              </a:ext>
            </a:extLst>
          </p:cNvPr>
          <p:cNvSpPr txBox="1">
            <a:spLocks/>
          </p:cNvSpPr>
          <p:nvPr/>
        </p:nvSpPr>
        <p:spPr>
          <a:xfrm>
            <a:off x="5909828" y="3201339"/>
            <a:ext cx="1512169" cy="1187169"/>
          </a:xfrm>
          <a:custGeom>
            <a:avLst/>
            <a:gdLst>
              <a:gd name="connsiteX0" fmla="*/ 0 w 1512169"/>
              <a:gd name="connsiteY0" fmla="*/ 0 h 1187169"/>
              <a:gd name="connsiteX1" fmla="*/ 458691 w 1512169"/>
              <a:gd name="connsiteY1" fmla="*/ 0 h 1187169"/>
              <a:gd name="connsiteX2" fmla="*/ 962748 w 1512169"/>
              <a:gd name="connsiteY2" fmla="*/ 0 h 1187169"/>
              <a:gd name="connsiteX3" fmla="*/ 1512169 w 1512169"/>
              <a:gd name="connsiteY3" fmla="*/ 0 h 1187169"/>
              <a:gd name="connsiteX4" fmla="*/ 1512169 w 1512169"/>
              <a:gd name="connsiteY4" fmla="*/ 593585 h 1187169"/>
              <a:gd name="connsiteX5" fmla="*/ 1512169 w 1512169"/>
              <a:gd name="connsiteY5" fmla="*/ 1187169 h 1187169"/>
              <a:gd name="connsiteX6" fmla="*/ 977869 w 1512169"/>
              <a:gd name="connsiteY6" fmla="*/ 1187169 h 1187169"/>
              <a:gd name="connsiteX7" fmla="*/ 458691 w 1512169"/>
              <a:gd name="connsiteY7" fmla="*/ 1187169 h 1187169"/>
              <a:gd name="connsiteX8" fmla="*/ 0 w 1512169"/>
              <a:gd name="connsiteY8" fmla="*/ 1187169 h 1187169"/>
              <a:gd name="connsiteX9" fmla="*/ 0 w 1512169"/>
              <a:gd name="connsiteY9" fmla="*/ 593585 h 1187169"/>
              <a:gd name="connsiteX10" fmla="*/ 0 w 1512169"/>
              <a:gd name="connsiteY10" fmla="*/ 0 h 118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2169" h="1187169" fill="none" extrusionOk="0">
                <a:moveTo>
                  <a:pt x="0" y="0"/>
                </a:moveTo>
                <a:cubicBezTo>
                  <a:pt x="196830" y="-18532"/>
                  <a:pt x="357553" y="3233"/>
                  <a:pt x="458691" y="0"/>
                </a:cubicBezTo>
                <a:cubicBezTo>
                  <a:pt x="559829" y="-3233"/>
                  <a:pt x="767220" y="-24209"/>
                  <a:pt x="962748" y="0"/>
                </a:cubicBezTo>
                <a:cubicBezTo>
                  <a:pt x="1158276" y="24209"/>
                  <a:pt x="1384290" y="4783"/>
                  <a:pt x="1512169" y="0"/>
                </a:cubicBezTo>
                <a:cubicBezTo>
                  <a:pt x="1531384" y="248010"/>
                  <a:pt x="1513334" y="397800"/>
                  <a:pt x="1512169" y="593585"/>
                </a:cubicBezTo>
                <a:cubicBezTo>
                  <a:pt x="1511004" y="789370"/>
                  <a:pt x="1506585" y="913385"/>
                  <a:pt x="1512169" y="1187169"/>
                </a:cubicBezTo>
                <a:cubicBezTo>
                  <a:pt x="1334891" y="1170967"/>
                  <a:pt x="1123434" y="1167682"/>
                  <a:pt x="977869" y="1187169"/>
                </a:cubicBezTo>
                <a:cubicBezTo>
                  <a:pt x="832304" y="1206656"/>
                  <a:pt x="665288" y="1178772"/>
                  <a:pt x="458691" y="1187169"/>
                </a:cubicBezTo>
                <a:cubicBezTo>
                  <a:pt x="252094" y="1195566"/>
                  <a:pt x="172631" y="1184414"/>
                  <a:pt x="0" y="1187169"/>
                </a:cubicBezTo>
                <a:cubicBezTo>
                  <a:pt x="-25722" y="893039"/>
                  <a:pt x="-20076" y="722164"/>
                  <a:pt x="0" y="593585"/>
                </a:cubicBezTo>
                <a:cubicBezTo>
                  <a:pt x="20076" y="465006"/>
                  <a:pt x="2753" y="252449"/>
                  <a:pt x="0" y="0"/>
                </a:cubicBezTo>
                <a:close/>
              </a:path>
              <a:path w="1512169" h="1187169" stroke="0" extrusionOk="0">
                <a:moveTo>
                  <a:pt x="0" y="0"/>
                </a:moveTo>
                <a:cubicBezTo>
                  <a:pt x="171944" y="23716"/>
                  <a:pt x="263019" y="-8987"/>
                  <a:pt x="488935" y="0"/>
                </a:cubicBezTo>
                <a:cubicBezTo>
                  <a:pt x="714852" y="8987"/>
                  <a:pt x="849347" y="-1029"/>
                  <a:pt x="992991" y="0"/>
                </a:cubicBezTo>
                <a:cubicBezTo>
                  <a:pt x="1136635" y="1029"/>
                  <a:pt x="1395478" y="9197"/>
                  <a:pt x="1512169" y="0"/>
                </a:cubicBezTo>
                <a:cubicBezTo>
                  <a:pt x="1509720" y="199330"/>
                  <a:pt x="1529990" y="300857"/>
                  <a:pt x="1512169" y="593585"/>
                </a:cubicBezTo>
                <a:cubicBezTo>
                  <a:pt x="1494348" y="886313"/>
                  <a:pt x="1498287" y="987538"/>
                  <a:pt x="1512169" y="1187169"/>
                </a:cubicBezTo>
                <a:cubicBezTo>
                  <a:pt x="1405834" y="1197395"/>
                  <a:pt x="1192471" y="1175305"/>
                  <a:pt x="1038356" y="1187169"/>
                </a:cubicBezTo>
                <a:cubicBezTo>
                  <a:pt x="884241" y="1199033"/>
                  <a:pt x="735510" y="1195159"/>
                  <a:pt x="519178" y="1187169"/>
                </a:cubicBezTo>
                <a:cubicBezTo>
                  <a:pt x="302846" y="1179179"/>
                  <a:pt x="198549" y="1203812"/>
                  <a:pt x="0" y="1187169"/>
                </a:cubicBezTo>
                <a:cubicBezTo>
                  <a:pt x="-11852" y="967945"/>
                  <a:pt x="21301" y="784157"/>
                  <a:pt x="0" y="629200"/>
                </a:cubicBezTo>
                <a:cubicBezTo>
                  <a:pt x="-21301" y="474243"/>
                  <a:pt x="6515" y="222529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0948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indent="0" algn="ctr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it-IT" sz="3200" dirty="0"/>
              <a:t>?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EAD5AD89-231B-CA84-BCFE-007A99F0C12E}"/>
              </a:ext>
            </a:extLst>
          </p:cNvPr>
          <p:cNvSpPr/>
          <p:nvPr/>
        </p:nvSpPr>
        <p:spPr>
          <a:xfrm>
            <a:off x="6114921" y="3038637"/>
            <a:ext cx="1152128" cy="216024"/>
          </a:xfrm>
          <a:custGeom>
            <a:avLst/>
            <a:gdLst>
              <a:gd name="connsiteX0" fmla="*/ 0 w 1152128"/>
              <a:gd name="connsiteY0" fmla="*/ 108012 h 216024"/>
              <a:gd name="connsiteX1" fmla="*/ 288032 w 1152128"/>
              <a:gd name="connsiteY1" fmla="*/ 108012 h 216024"/>
              <a:gd name="connsiteX2" fmla="*/ 288032 w 1152128"/>
              <a:gd name="connsiteY2" fmla="*/ 0 h 216024"/>
              <a:gd name="connsiteX3" fmla="*/ 864096 w 1152128"/>
              <a:gd name="connsiteY3" fmla="*/ 0 h 216024"/>
              <a:gd name="connsiteX4" fmla="*/ 864096 w 1152128"/>
              <a:gd name="connsiteY4" fmla="*/ 108012 h 216024"/>
              <a:gd name="connsiteX5" fmla="*/ 1152128 w 1152128"/>
              <a:gd name="connsiteY5" fmla="*/ 108012 h 216024"/>
              <a:gd name="connsiteX6" fmla="*/ 576064 w 1152128"/>
              <a:gd name="connsiteY6" fmla="*/ 216024 h 216024"/>
              <a:gd name="connsiteX7" fmla="*/ 0 w 1152128"/>
              <a:gd name="connsiteY7" fmla="*/ 108012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128" h="216024" fill="none" extrusionOk="0">
                <a:moveTo>
                  <a:pt x="0" y="108012"/>
                </a:moveTo>
                <a:cubicBezTo>
                  <a:pt x="127742" y="115243"/>
                  <a:pt x="221945" y="110531"/>
                  <a:pt x="288032" y="108012"/>
                </a:cubicBezTo>
                <a:cubicBezTo>
                  <a:pt x="289253" y="75543"/>
                  <a:pt x="282906" y="38457"/>
                  <a:pt x="288032" y="0"/>
                </a:cubicBezTo>
                <a:cubicBezTo>
                  <a:pt x="530737" y="26555"/>
                  <a:pt x="600953" y="11431"/>
                  <a:pt x="864096" y="0"/>
                </a:cubicBezTo>
                <a:cubicBezTo>
                  <a:pt x="867608" y="27079"/>
                  <a:pt x="865199" y="81323"/>
                  <a:pt x="864096" y="108012"/>
                </a:cubicBezTo>
                <a:cubicBezTo>
                  <a:pt x="968178" y="122352"/>
                  <a:pt x="1044729" y="117410"/>
                  <a:pt x="1152128" y="108012"/>
                </a:cubicBezTo>
                <a:cubicBezTo>
                  <a:pt x="1029982" y="156963"/>
                  <a:pt x="803972" y="178234"/>
                  <a:pt x="576064" y="216024"/>
                </a:cubicBezTo>
                <a:cubicBezTo>
                  <a:pt x="395178" y="200647"/>
                  <a:pt x="208474" y="153947"/>
                  <a:pt x="0" y="108012"/>
                </a:cubicBezTo>
                <a:close/>
              </a:path>
              <a:path w="1152128" h="216024" stroke="0" extrusionOk="0">
                <a:moveTo>
                  <a:pt x="0" y="108012"/>
                </a:moveTo>
                <a:cubicBezTo>
                  <a:pt x="84047" y="118881"/>
                  <a:pt x="202091" y="115052"/>
                  <a:pt x="288032" y="108012"/>
                </a:cubicBezTo>
                <a:cubicBezTo>
                  <a:pt x="292436" y="57453"/>
                  <a:pt x="290049" y="29929"/>
                  <a:pt x="288032" y="0"/>
                </a:cubicBezTo>
                <a:cubicBezTo>
                  <a:pt x="524254" y="28800"/>
                  <a:pt x="715612" y="-7907"/>
                  <a:pt x="864096" y="0"/>
                </a:cubicBezTo>
                <a:cubicBezTo>
                  <a:pt x="865072" y="38654"/>
                  <a:pt x="861794" y="85031"/>
                  <a:pt x="864096" y="108012"/>
                </a:cubicBezTo>
                <a:cubicBezTo>
                  <a:pt x="993643" y="110314"/>
                  <a:pt x="1020682" y="114856"/>
                  <a:pt x="1152128" y="108012"/>
                </a:cubicBezTo>
                <a:cubicBezTo>
                  <a:pt x="1007295" y="123804"/>
                  <a:pt x="829637" y="163268"/>
                  <a:pt x="576064" y="216024"/>
                </a:cubicBezTo>
                <a:cubicBezTo>
                  <a:pt x="408877" y="175754"/>
                  <a:pt x="276930" y="144660"/>
                  <a:pt x="0" y="10801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4768705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egno di moltiplicazione 26">
            <a:extLst>
              <a:ext uri="{FF2B5EF4-FFF2-40B4-BE49-F238E27FC236}">
                <a16:creationId xmlns:a16="http://schemas.microsoft.com/office/drawing/2014/main" id="{5A31B010-931E-5BED-299B-8A13B9C650D9}"/>
              </a:ext>
            </a:extLst>
          </p:cNvPr>
          <p:cNvSpPr/>
          <p:nvPr/>
        </p:nvSpPr>
        <p:spPr>
          <a:xfrm>
            <a:off x="2699793" y="2189850"/>
            <a:ext cx="707981" cy="504788"/>
          </a:xfrm>
          <a:custGeom>
            <a:avLst/>
            <a:gdLst>
              <a:gd name="connsiteX0" fmla="*/ 151060 w 707981"/>
              <a:gd name="connsiteY0" fmla="*/ 147857 h 504788"/>
              <a:gd name="connsiteX1" fmla="*/ 189019 w 707981"/>
              <a:gd name="connsiteY1" fmla="*/ 94618 h 504788"/>
              <a:gd name="connsiteX2" fmla="*/ 353991 w 707981"/>
              <a:gd name="connsiteY2" fmla="*/ 212242 h 504788"/>
              <a:gd name="connsiteX3" fmla="*/ 518962 w 707981"/>
              <a:gd name="connsiteY3" fmla="*/ 94618 h 504788"/>
              <a:gd name="connsiteX4" fmla="*/ 556921 w 707981"/>
              <a:gd name="connsiteY4" fmla="*/ 147857 h 504788"/>
              <a:gd name="connsiteX5" fmla="*/ 410304 w 707981"/>
              <a:gd name="connsiteY5" fmla="*/ 252394 h 504788"/>
              <a:gd name="connsiteX6" fmla="*/ 556921 w 707981"/>
              <a:gd name="connsiteY6" fmla="*/ 356931 h 504788"/>
              <a:gd name="connsiteX7" fmla="*/ 518962 w 707981"/>
              <a:gd name="connsiteY7" fmla="*/ 410170 h 504788"/>
              <a:gd name="connsiteX8" fmla="*/ 353991 w 707981"/>
              <a:gd name="connsiteY8" fmla="*/ 292546 h 504788"/>
              <a:gd name="connsiteX9" fmla="*/ 189019 w 707981"/>
              <a:gd name="connsiteY9" fmla="*/ 410170 h 504788"/>
              <a:gd name="connsiteX10" fmla="*/ 151060 w 707981"/>
              <a:gd name="connsiteY10" fmla="*/ 356931 h 504788"/>
              <a:gd name="connsiteX11" fmla="*/ 297677 w 707981"/>
              <a:gd name="connsiteY11" fmla="*/ 252394 h 504788"/>
              <a:gd name="connsiteX12" fmla="*/ 151060 w 707981"/>
              <a:gd name="connsiteY12" fmla="*/ 147857 h 5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981" h="504788" fill="none" extrusionOk="0">
                <a:moveTo>
                  <a:pt x="151060" y="147857"/>
                </a:moveTo>
                <a:cubicBezTo>
                  <a:pt x="163231" y="129528"/>
                  <a:pt x="174979" y="116996"/>
                  <a:pt x="189019" y="94618"/>
                </a:cubicBezTo>
                <a:cubicBezTo>
                  <a:pt x="267458" y="158621"/>
                  <a:pt x="310897" y="188301"/>
                  <a:pt x="353991" y="212242"/>
                </a:cubicBezTo>
                <a:cubicBezTo>
                  <a:pt x="408451" y="177098"/>
                  <a:pt x="442885" y="145548"/>
                  <a:pt x="518962" y="94618"/>
                </a:cubicBezTo>
                <a:cubicBezTo>
                  <a:pt x="536969" y="115781"/>
                  <a:pt x="545743" y="129207"/>
                  <a:pt x="556921" y="147857"/>
                </a:cubicBezTo>
                <a:cubicBezTo>
                  <a:pt x="484429" y="192017"/>
                  <a:pt x="480018" y="196359"/>
                  <a:pt x="410304" y="252394"/>
                </a:cubicBezTo>
                <a:cubicBezTo>
                  <a:pt x="468843" y="303903"/>
                  <a:pt x="517482" y="339184"/>
                  <a:pt x="556921" y="356931"/>
                </a:cubicBezTo>
                <a:cubicBezTo>
                  <a:pt x="537652" y="381996"/>
                  <a:pt x="528662" y="398468"/>
                  <a:pt x="518962" y="410170"/>
                </a:cubicBezTo>
                <a:cubicBezTo>
                  <a:pt x="449683" y="357936"/>
                  <a:pt x="408162" y="327711"/>
                  <a:pt x="353991" y="292546"/>
                </a:cubicBezTo>
                <a:cubicBezTo>
                  <a:pt x="297778" y="324480"/>
                  <a:pt x="220778" y="383179"/>
                  <a:pt x="189019" y="410170"/>
                </a:cubicBezTo>
                <a:cubicBezTo>
                  <a:pt x="176302" y="389489"/>
                  <a:pt x="163241" y="375991"/>
                  <a:pt x="151060" y="356931"/>
                </a:cubicBezTo>
                <a:cubicBezTo>
                  <a:pt x="219002" y="317289"/>
                  <a:pt x="267927" y="276251"/>
                  <a:pt x="297677" y="252394"/>
                </a:cubicBezTo>
                <a:cubicBezTo>
                  <a:pt x="261529" y="237249"/>
                  <a:pt x="185832" y="171526"/>
                  <a:pt x="151060" y="147857"/>
                </a:cubicBezTo>
                <a:close/>
              </a:path>
              <a:path w="707981" h="504788" stroke="0" extrusionOk="0">
                <a:moveTo>
                  <a:pt x="151060" y="147857"/>
                </a:moveTo>
                <a:cubicBezTo>
                  <a:pt x="165386" y="128978"/>
                  <a:pt x="173565" y="113110"/>
                  <a:pt x="189019" y="94618"/>
                </a:cubicBezTo>
                <a:cubicBezTo>
                  <a:pt x="245560" y="142113"/>
                  <a:pt x="283177" y="170596"/>
                  <a:pt x="353991" y="212242"/>
                </a:cubicBezTo>
                <a:cubicBezTo>
                  <a:pt x="393259" y="183595"/>
                  <a:pt x="468985" y="121159"/>
                  <a:pt x="518962" y="94618"/>
                </a:cubicBezTo>
                <a:cubicBezTo>
                  <a:pt x="532284" y="110613"/>
                  <a:pt x="547237" y="130595"/>
                  <a:pt x="556921" y="147857"/>
                </a:cubicBezTo>
                <a:cubicBezTo>
                  <a:pt x="495425" y="184808"/>
                  <a:pt x="447362" y="228006"/>
                  <a:pt x="410304" y="252394"/>
                </a:cubicBezTo>
                <a:cubicBezTo>
                  <a:pt x="447648" y="271488"/>
                  <a:pt x="497280" y="319725"/>
                  <a:pt x="556921" y="356931"/>
                </a:cubicBezTo>
                <a:cubicBezTo>
                  <a:pt x="542621" y="377307"/>
                  <a:pt x="530559" y="399185"/>
                  <a:pt x="518962" y="410170"/>
                </a:cubicBezTo>
                <a:cubicBezTo>
                  <a:pt x="467065" y="375353"/>
                  <a:pt x="432451" y="339422"/>
                  <a:pt x="353991" y="292546"/>
                </a:cubicBezTo>
                <a:cubicBezTo>
                  <a:pt x="301003" y="330196"/>
                  <a:pt x="229586" y="375260"/>
                  <a:pt x="189019" y="410170"/>
                </a:cubicBezTo>
                <a:cubicBezTo>
                  <a:pt x="168101" y="385709"/>
                  <a:pt x="164430" y="379777"/>
                  <a:pt x="151060" y="356931"/>
                </a:cubicBezTo>
                <a:cubicBezTo>
                  <a:pt x="213958" y="316619"/>
                  <a:pt x="227202" y="306999"/>
                  <a:pt x="297677" y="252394"/>
                </a:cubicBezTo>
                <a:cubicBezTo>
                  <a:pt x="259602" y="222108"/>
                  <a:pt x="202478" y="195315"/>
                  <a:pt x="151060" y="14785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632982583">
                  <a:prstGeom prst="mathMultiply">
                    <a:avLst>
                      <a:gd name="adj1" fmla="val 12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egno di moltiplicazione 27">
            <a:extLst>
              <a:ext uri="{FF2B5EF4-FFF2-40B4-BE49-F238E27FC236}">
                <a16:creationId xmlns:a16="http://schemas.microsoft.com/office/drawing/2014/main" id="{240DB9E8-9EC5-D60C-ADBC-CE2D39A71DFF}"/>
              </a:ext>
            </a:extLst>
          </p:cNvPr>
          <p:cNvSpPr/>
          <p:nvPr/>
        </p:nvSpPr>
        <p:spPr>
          <a:xfrm>
            <a:off x="347297" y="2794258"/>
            <a:ext cx="3693555" cy="1047160"/>
          </a:xfrm>
          <a:custGeom>
            <a:avLst/>
            <a:gdLst>
              <a:gd name="connsiteX0" fmla="*/ 877653 w 3693555"/>
              <a:gd name="connsiteY0" fmla="*/ 284823 h 1047160"/>
              <a:gd name="connsiteX1" fmla="*/ 896547 w 3693555"/>
              <a:gd name="connsiteY1" fmla="*/ 218180 h 1047160"/>
              <a:gd name="connsiteX2" fmla="*/ 1352658 w 3693555"/>
              <a:gd name="connsiteY2" fmla="*/ 347492 h 1047160"/>
              <a:gd name="connsiteX3" fmla="*/ 1846778 w 3693555"/>
              <a:gd name="connsiteY3" fmla="*/ 487580 h 1047160"/>
              <a:gd name="connsiteX4" fmla="*/ 2340898 w 3693555"/>
              <a:gd name="connsiteY4" fmla="*/ 347492 h 1047160"/>
              <a:gd name="connsiteX5" fmla="*/ 2797008 w 3693555"/>
              <a:gd name="connsiteY5" fmla="*/ 218180 h 1047160"/>
              <a:gd name="connsiteX6" fmla="*/ 2815902 w 3693555"/>
              <a:gd name="connsiteY6" fmla="*/ 284823 h 1047160"/>
              <a:gd name="connsiteX7" fmla="*/ 2377987 w 3693555"/>
              <a:gd name="connsiteY7" fmla="*/ 408977 h 1047160"/>
              <a:gd name="connsiteX8" fmla="*/ 1973757 w 3693555"/>
              <a:gd name="connsiteY8" fmla="*/ 523580 h 1047160"/>
              <a:gd name="connsiteX9" fmla="*/ 2403251 w 3693555"/>
              <a:gd name="connsiteY9" fmla="*/ 645346 h 1047160"/>
              <a:gd name="connsiteX10" fmla="*/ 2815902 w 3693555"/>
              <a:gd name="connsiteY10" fmla="*/ 762337 h 1047160"/>
              <a:gd name="connsiteX11" fmla="*/ 2797008 w 3693555"/>
              <a:gd name="connsiteY11" fmla="*/ 828980 h 1047160"/>
              <a:gd name="connsiteX12" fmla="*/ 2350400 w 3693555"/>
              <a:gd name="connsiteY12" fmla="*/ 702362 h 1047160"/>
              <a:gd name="connsiteX13" fmla="*/ 1846778 w 3693555"/>
              <a:gd name="connsiteY13" fmla="*/ 559580 h 1047160"/>
              <a:gd name="connsiteX14" fmla="*/ 1371663 w 3693555"/>
              <a:gd name="connsiteY14" fmla="*/ 694280 h 1047160"/>
              <a:gd name="connsiteX15" fmla="*/ 896547 w 3693555"/>
              <a:gd name="connsiteY15" fmla="*/ 828980 h 1047160"/>
              <a:gd name="connsiteX16" fmla="*/ 877653 w 3693555"/>
              <a:gd name="connsiteY16" fmla="*/ 762337 h 1047160"/>
              <a:gd name="connsiteX17" fmla="*/ 1290304 w 3693555"/>
              <a:gd name="connsiteY17" fmla="*/ 645346 h 1047160"/>
              <a:gd name="connsiteX18" fmla="*/ 1719798 w 3693555"/>
              <a:gd name="connsiteY18" fmla="*/ 523580 h 1047160"/>
              <a:gd name="connsiteX19" fmla="*/ 1290304 w 3693555"/>
              <a:gd name="connsiteY19" fmla="*/ 401814 h 1047160"/>
              <a:gd name="connsiteX20" fmla="*/ 877653 w 3693555"/>
              <a:gd name="connsiteY20" fmla="*/ 284823 h 10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3555" h="1047160" fill="none" extrusionOk="0">
                <a:moveTo>
                  <a:pt x="877653" y="284823"/>
                </a:moveTo>
                <a:cubicBezTo>
                  <a:pt x="881891" y="268466"/>
                  <a:pt x="888715" y="245027"/>
                  <a:pt x="896547" y="218180"/>
                </a:cubicBezTo>
                <a:cubicBezTo>
                  <a:pt x="1106762" y="256184"/>
                  <a:pt x="1257443" y="317703"/>
                  <a:pt x="1352658" y="347492"/>
                </a:cubicBezTo>
                <a:cubicBezTo>
                  <a:pt x="1447873" y="377281"/>
                  <a:pt x="1669834" y="463308"/>
                  <a:pt x="1846778" y="487580"/>
                </a:cubicBezTo>
                <a:cubicBezTo>
                  <a:pt x="1993458" y="440771"/>
                  <a:pt x="2184897" y="413043"/>
                  <a:pt x="2340898" y="347492"/>
                </a:cubicBezTo>
                <a:cubicBezTo>
                  <a:pt x="2496899" y="281941"/>
                  <a:pt x="2692485" y="235967"/>
                  <a:pt x="2797008" y="218180"/>
                </a:cubicBezTo>
                <a:cubicBezTo>
                  <a:pt x="2805264" y="245439"/>
                  <a:pt x="2809969" y="260155"/>
                  <a:pt x="2815902" y="284823"/>
                </a:cubicBezTo>
                <a:cubicBezTo>
                  <a:pt x="2691277" y="326603"/>
                  <a:pt x="2478013" y="380596"/>
                  <a:pt x="2377987" y="408977"/>
                </a:cubicBezTo>
                <a:cubicBezTo>
                  <a:pt x="2277961" y="437358"/>
                  <a:pt x="2084354" y="471456"/>
                  <a:pt x="1973757" y="523580"/>
                </a:cubicBezTo>
                <a:cubicBezTo>
                  <a:pt x="2134726" y="554930"/>
                  <a:pt x="2210455" y="585835"/>
                  <a:pt x="2403251" y="645346"/>
                </a:cubicBezTo>
                <a:cubicBezTo>
                  <a:pt x="2596047" y="704857"/>
                  <a:pt x="2615024" y="708276"/>
                  <a:pt x="2815902" y="762337"/>
                </a:cubicBezTo>
                <a:cubicBezTo>
                  <a:pt x="2809830" y="777128"/>
                  <a:pt x="2800174" y="810302"/>
                  <a:pt x="2797008" y="828980"/>
                </a:cubicBezTo>
                <a:cubicBezTo>
                  <a:pt x="2701294" y="798279"/>
                  <a:pt x="2508972" y="761625"/>
                  <a:pt x="2350400" y="702362"/>
                </a:cubicBezTo>
                <a:cubicBezTo>
                  <a:pt x="2191828" y="643099"/>
                  <a:pt x="2004553" y="586444"/>
                  <a:pt x="1846778" y="559580"/>
                </a:cubicBezTo>
                <a:cubicBezTo>
                  <a:pt x="1728863" y="580630"/>
                  <a:pt x="1541236" y="629039"/>
                  <a:pt x="1371663" y="694280"/>
                </a:cubicBezTo>
                <a:cubicBezTo>
                  <a:pt x="1202090" y="759521"/>
                  <a:pt x="1033604" y="767723"/>
                  <a:pt x="896547" y="828980"/>
                </a:cubicBezTo>
                <a:cubicBezTo>
                  <a:pt x="888790" y="811367"/>
                  <a:pt x="887054" y="788405"/>
                  <a:pt x="877653" y="762337"/>
                </a:cubicBezTo>
                <a:cubicBezTo>
                  <a:pt x="991682" y="717347"/>
                  <a:pt x="1108159" y="703332"/>
                  <a:pt x="1290304" y="645346"/>
                </a:cubicBezTo>
                <a:cubicBezTo>
                  <a:pt x="1472449" y="587360"/>
                  <a:pt x="1566022" y="563816"/>
                  <a:pt x="1719798" y="523580"/>
                </a:cubicBezTo>
                <a:cubicBezTo>
                  <a:pt x="1571864" y="491942"/>
                  <a:pt x="1382577" y="431096"/>
                  <a:pt x="1290304" y="401814"/>
                </a:cubicBezTo>
                <a:cubicBezTo>
                  <a:pt x="1198031" y="372531"/>
                  <a:pt x="1060718" y="330237"/>
                  <a:pt x="877653" y="284823"/>
                </a:cubicBezTo>
                <a:close/>
              </a:path>
              <a:path w="3693555" h="1047160" stroke="0" extrusionOk="0">
                <a:moveTo>
                  <a:pt x="877653" y="284823"/>
                </a:moveTo>
                <a:cubicBezTo>
                  <a:pt x="884835" y="267061"/>
                  <a:pt x="891380" y="231654"/>
                  <a:pt x="896547" y="218180"/>
                </a:cubicBezTo>
                <a:cubicBezTo>
                  <a:pt x="1002209" y="236756"/>
                  <a:pt x="1209944" y="310482"/>
                  <a:pt x="1343156" y="344798"/>
                </a:cubicBezTo>
                <a:cubicBezTo>
                  <a:pt x="1476368" y="379114"/>
                  <a:pt x="1743642" y="443211"/>
                  <a:pt x="1846778" y="487580"/>
                </a:cubicBezTo>
                <a:cubicBezTo>
                  <a:pt x="1961296" y="446887"/>
                  <a:pt x="2142517" y="427786"/>
                  <a:pt x="2321893" y="352880"/>
                </a:cubicBezTo>
                <a:cubicBezTo>
                  <a:pt x="2501269" y="277974"/>
                  <a:pt x="2604127" y="261766"/>
                  <a:pt x="2797008" y="218180"/>
                </a:cubicBezTo>
                <a:cubicBezTo>
                  <a:pt x="2804811" y="240943"/>
                  <a:pt x="2810990" y="270485"/>
                  <a:pt x="2815902" y="284823"/>
                </a:cubicBezTo>
                <a:cubicBezTo>
                  <a:pt x="2599970" y="323736"/>
                  <a:pt x="2585563" y="350181"/>
                  <a:pt x="2377987" y="408977"/>
                </a:cubicBezTo>
                <a:cubicBezTo>
                  <a:pt x="2170411" y="467773"/>
                  <a:pt x="2091525" y="507673"/>
                  <a:pt x="1973757" y="523580"/>
                </a:cubicBezTo>
                <a:cubicBezTo>
                  <a:pt x="2165045" y="555935"/>
                  <a:pt x="2191281" y="570541"/>
                  <a:pt x="2394830" y="642959"/>
                </a:cubicBezTo>
                <a:cubicBezTo>
                  <a:pt x="2598379" y="715376"/>
                  <a:pt x="2716756" y="748938"/>
                  <a:pt x="2815902" y="762337"/>
                </a:cubicBezTo>
                <a:cubicBezTo>
                  <a:pt x="2808759" y="789099"/>
                  <a:pt x="2805165" y="812684"/>
                  <a:pt x="2797008" y="828980"/>
                </a:cubicBezTo>
                <a:cubicBezTo>
                  <a:pt x="2627442" y="798623"/>
                  <a:pt x="2417520" y="706153"/>
                  <a:pt x="2302888" y="688892"/>
                </a:cubicBezTo>
                <a:cubicBezTo>
                  <a:pt x="2188256" y="671631"/>
                  <a:pt x="2053101" y="597214"/>
                  <a:pt x="1846778" y="559580"/>
                </a:cubicBezTo>
                <a:cubicBezTo>
                  <a:pt x="1686021" y="591763"/>
                  <a:pt x="1483092" y="680783"/>
                  <a:pt x="1362160" y="696974"/>
                </a:cubicBezTo>
                <a:cubicBezTo>
                  <a:pt x="1241228" y="713165"/>
                  <a:pt x="1096885" y="786503"/>
                  <a:pt x="896547" y="828980"/>
                </a:cubicBezTo>
                <a:cubicBezTo>
                  <a:pt x="891055" y="807485"/>
                  <a:pt x="885841" y="795581"/>
                  <a:pt x="877653" y="762337"/>
                </a:cubicBezTo>
                <a:cubicBezTo>
                  <a:pt x="1008448" y="722681"/>
                  <a:pt x="1193707" y="669775"/>
                  <a:pt x="1290304" y="645346"/>
                </a:cubicBezTo>
                <a:cubicBezTo>
                  <a:pt x="1386901" y="620917"/>
                  <a:pt x="1546378" y="559173"/>
                  <a:pt x="1719798" y="523580"/>
                </a:cubicBezTo>
                <a:cubicBezTo>
                  <a:pt x="1538224" y="480037"/>
                  <a:pt x="1450735" y="457272"/>
                  <a:pt x="1290304" y="401814"/>
                </a:cubicBezTo>
                <a:cubicBezTo>
                  <a:pt x="1129873" y="346356"/>
                  <a:pt x="1002812" y="314517"/>
                  <a:pt x="877653" y="28482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mathMultiply">
                    <a:avLst>
                      <a:gd name="adj1" fmla="val 661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o di moltiplicazione 28">
            <a:extLst>
              <a:ext uri="{FF2B5EF4-FFF2-40B4-BE49-F238E27FC236}">
                <a16:creationId xmlns:a16="http://schemas.microsoft.com/office/drawing/2014/main" id="{9C8CC0F1-8758-AA99-9F44-0B9CA1233A7F}"/>
              </a:ext>
            </a:extLst>
          </p:cNvPr>
          <p:cNvSpPr/>
          <p:nvPr/>
        </p:nvSpPr>
        <p:spPr>
          <a:xfrm>
            <a:off x="384483" y="4112735"/>
            <a:ext cx="3693555" cy="504788"/>
          </a:xfrm>
          <a:custGeom>
            <a:avLst/>
            <a:gdLst>
              <a:gd name="connsiteX0" fmla="*/ 882673 w 3693555"/>
              <a:gd name="connsiteY0" fmla="*/ 153629 h 504788"/>
              <a:gd name="connsiteX1" fmla="*/ 891526 w 3693555"/>
              <a:gd name="connsiteY1" fmla="*/ 88846 h 504788"/>
              <a:gd name="connsiteX2" fmla="*/ 1359599 w 3693555"/>
              <a:gd name="connsiteY2" fmla="*/ 152816 h 504788"/>
              <a:gd name="connsiteX3" fmla="*/ 1846778 w 3693555"/>
              <a:gd name="connsiteY3" fmla="*/ 219398 h 504788"/>
              <a:gd name="connsiteX4" fmla="*/ 2343509 w 3693555"/>
              <a:gd name="connsiteY4" fmla="*/ 151511 h 504788"/>
              <a:gd name="connsiteX5" fmla="*/ 2802029 w 3693555"/>
              <a:gd name="connsiteY5" fmla="*/ 88846 h 504788"/>
              <a:gd name="connsiteX6" fmla="*/ 2810882 w 3693555"/>
              <a:gd name="connsiteY6" fmla="*/ 153629 h 504788"/>
              <a:gd name="connsiteX7" fmla="*/ 2449548 w 3693555"/>
              <a:gd name="connsiteY7" fmla="*/ 203012 h 504788"/>
              <a:gd name="connsiteX8" fmla="*/ 2088214 w 3693555"/>
              <a:gd name="connsiteY8" fmla="*/ 252394 h 504788"/>
              <a:gd name="connsiteX9" fmla="*/ 2464001 w 3693555"/>
              <a:gd name="connsiteY9" fmla="*/ 303752 h 504788"/>
              <a:gd name="connsiteX10" fmla="*/ 2810882 w 3693555"/>
              <a:gd name="connsiteY10" fmla="*/ 351159 h 504788"/>
              <a:gd name="connsiteX11" fmla="*/ 2802029 w 3693555"/>
              <a:gd name="connsiteY11" fmla="*/ 415942 h 504788"/>
              <a:gd name="connsiteX12" fmla="*/ 2333956 w 3693555"/>
              <a:gd name="connsiteY12" fmla="*/ 351972 h 504788"/>
              <a:gd name="connsiteX13" fmla="*/ 1846778 w 3693555"/>
              <a:gd name="connsiteY13" fmla="*/ 285390 h 504788"/>
              <a:gd name="connsiteX14" fmla="*/ 1359599 w 3693555"/>
              <a:gd name="connsiteY14" fmla="*/ 351972 h 504788"/>
              <a:gd name="connsiteX15" fmla="*/ 891526 w 3693555"/>
              <a:gd name="connsiteY15" fmla="*/ 415942 h 504788"/>
              <a:gd name="connsiteX16" fmla="*/ 882673 w 3693555"/>
              <a:gd name="connsiteY16" fmla="*/ 351159 h 504788"/>
              <a:gd name="connsiteX17" fmla="*/ 1229554 w 3693555"/>
              <a:gd name="connsiteY17" fmla="*/ 303752 h 504788"/>
              <a:gd name="connsiteX18" fmla="*/ 1605341 w 3693555"/>
              <a:gd name="connsiteY18" fmla="*/ 252394 h 504788"/>
              <a:gd name="connsiteX19" fmla="*/ 1251234 w 3693555"/>
              <a:gd name="connsiteY19" fmla="*/ 203999 h 504788"/>
              <a:gd name="connsiteX20" fmla="*/ 882673 w 3693555"/>
              <a:gd name="connsiteY20" fmla="*/ 153629 h 5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3555" h="504788" fill="none" extrusionOk="0">
                <a:moveTo>
                  <a:pt x="882673" y="153629"/>
                </a:moveTo>
                <a:cubicBezTo>
                  <a:pt x="885487" y="123494"/>
                  <a:pt x="890786" y="110631"/>
                  <a:pt x="891526" y="88846"/>
                </a:cubicBezTo>
                <a:cubicBezTo>
                  <a:pt x="1104773" y="133626"/>
                  <a:pt x="1126808" y="133974"/>
                  <a:pt x="1359599" y="152816"/>
                </a:cubicBezTo>
                <a:cubicBezTo>
                  <a:pt x="1592390" y="171658"/>
                  <a:pt x="1668059" y="189844"/>
                  <a:pt x="1846778" y="219398"/>
                </a:cubicBezTo>
                <a:cubicBezTo>
                  <a:pt x="2073865" y="178822"/>
                  <a:pt x="2157045" y="179522"/>
                  <a:pt x="2343509" y="151511"/>
                </a:cubicBezTo>
                <a:cubicBezTo>
                  <a:pt x="2529973" y="123500"/>
                  <a:pt x="2618131" y="105943"/>
                  <a:pt x="2802029" y="88846"/>
                </a:cubicBezTo>
                <a:cubicBezTo>
                  <a:pt x="2807535" y="108696"/>
                  <a:pt x="2804012" y="124551"/>
                  <a:pt x="2810882" y="153629"/>
                </a:cubicBezTo>
                <a:cubicBezTo>
                  <a:pt x="2712579" y="171541"/>
                  <a:pt x="2569940" y="178045"/>
                  <a:pt x="2449548" y="203012"/>
                </a:cubicBezTo>
                <a:cubicBezTo>
                  <a:pt x="2329156" y="227979"/>
                  <a:pt x="2237967" y="234808"/>
                  <a:pt x="2088214" y="252394"/>
                </a:cubicBezTo>
                <a:cubicBezTo>
                  <a:pt x="2256991" y="280006"/>
                  <a:pt x="2292716" y="270062"/>
                  <a:pt x="2464001" y="303752"/>
                </a:cubicBezTo>
                <a:cubicBezTo>
                  <a:pt x="2635286" y="337442"/>
                  <a:pt x="2684810" y="346396"/>
                  <a:pt x="2810882" y="351159"/>
                </a:cubicBezTo>
                <a:cubicBezTo>
                  <a:pt x="2807302" y="365841"/>
                  <a:pt x="2804128" y="390010"/>
                  <a:pt x="2802029" y="415942"/>
                </a:cubicBezTo>
                <a:cubicBezTo>
                  <a:pt x="2655939" y="388939"/>
                  <a:pt x="2509163" y="379466"/>
                  <a:pt x="2333956" y="351972"/>
                </a:cubicBezTo>
                <a:cubicBezTo>
                  <a:pt x="2158749" y="324478"/>
                  <a:pt x="2074705" y="321568"/>
                  <a:pt x="1846778" y="285390"/>
                </a:cubicBezTo>
                <a:cubicBezTo>
                  <a:pt x="1667578" y="323791"/>
                  <a:pt x="1563741" y="326000"/>
                  <a:pt x="1359599" y="351972"/>
                </a:cubicBezTo>
                <a:cubicBezTo>
                  <a:pt x="1155457" y="377944"/>
                  <a:pt x="1012823" y="387380"/>
                  <a:pt x="891526" y="415942"/>
                </a:cubicBezTo>
                <a:cubicBezTo>
                  <a:pt x="890754" y="389617"/>
                  <a:pt x="884931" y="371966"/>
                  <a:pt x="882673" y="351159"/>
                </a:cubicBezTo>
                <a:cubicBezTo>
                  <a:pt x="991256" y="341122"/>
                  <a:pt x="1144753" y="310652"/>
                  <a:pt x="1229554" y="303752"/>
                </a:cubicBezTo>
                <a:cubicBezTo>
                  <a:pt x="1314355" y="296852"/>
                  <a:pt x="1479761" y="277779"/>
                  <a:pt x="1605341" y="252394"/>
                </a:cubicBezTo>
                <a:cubicBezTo>
                  <a:pt x="1470225" y="249240"/>
                  <a:pt x="1342398" y="219794"/>
                  <a:pt x="1251234" y="203999"/>
                </a:cubicBezTo>
                <a:cubicBezTo>
                  <a:pt x="1160070" y="188204"/>
                  <a:pt x="1018675" y="174598"/>
                  <a:pt x="882673" y="153629"/>
                </a:cubicBezTo>
                <a:close/>
              </a:path>
              <a:path w="3693555" h="504788" stroke="0" extrusionOk="0">
                <a:moveTo>
                  <a:pt x="882673" y="153629"/>
                </a:moveTo>
                <a:cubicBezTo>
                  <a:pt x="889292" y="129146"/>
                  <a:pt x="889645" y="110829"/>
                  <a:pt x="891526" y="88846"/>
                </a:cubicBezTo>
                <a:cubicBezTo>
                  <a:pt x="1053241" y="105055"/>
                  <a:pt x="1253300" y="124355"/>
                  <a:pt x="1388257" y="156733"/>
                </a:cubicBezTo>
                <a:cubicBezTo>
                  <a:pt x="1523214" y="189111"/>
                  <a:pt x="1646498" y="175056"/>
                  <a:pt x="1846778" y="219398"/>
                </a:cubicBezTo>
                <a:cubicBezTo>
                  <a:pt x="2043862" y="209140"/>
                  <a:pt x="2114542" y="186896"/>
                  <a:pt x="2305298" y="156733"/>
                </a:cubicBezTo>
                <a:cubicBezTo>
                  <a:pt x="2496054" y="126570"/>
                  <a:pt x="2625148" y="120070"/>
                  <a:pt x="2802029" y="88846"/>
                </a:cubicBezTo>
                <a:cubicBezTo>
                  <a:pt x="2805645" y="114414"/>
                  <a:pt x="2808233" y="129478"/>
                  <a:pt x="2810882" y="153629"/>
                </a:cubicBezTo>
                <a:cubicBezTo>
                  <a:pt x="2692826" y="152196"/>
                  <a:pt x="2560457" y="175441"/>
                  <a:pt x="2456775" y="202024"/>
                </a:cubicBezTo>
                <a:cubicBezTo>
                  <a:pt x="2353093" y="228607"/>
                  <a:pt x="2227297" y="219285"/>
                  <a:pt x="2088214" y="252394"/>
                </a:cubicBezTo>
                <a:cubicBezTo>
                  <a:pt x="2267460" y="268497"/>
                  <a:pt x="2272104" y="290954"/>
                  <a:pt x="2449548" y="301777"/>
                </a:cubicBezTo>
                <a:cubicBezTo>
                  <a:pt x="2626992" y="312600"/>
                  <a:pt x="2707241" y="337778"/>
                  <a:pt x="2810882" y="351159"/>
                </a:cubicBezTo>
                <a:cubicBezTo>
                  <a:pt x="2809319" y="382190"/>
                  <a:pt x="2804863" y="393475"/>
                  <a:pt x="2802029" y="415942"/>
                </a:cubicBezTo>
                <a:cubicBezTo>
                  <a:pt x="2684185" y="422771"/>
                  <a:pt x="2504983" y="368945"/>
                  <a:pt x="2314851" y="349360"/>
                </a:cubicBezTo>
                <a:cubicBezTo>
                  <a:pt x="2124719" y="329775"/>
                  <a:pt x="1991379" y="291642"/>
                  <a:pt x="1846778" y="285390"/>
                </a:cubicBezTo>
                <a:cubicBezTo>
                  <a:pt x="1751388" y="317646"/>
                  <a:pt x="1490791" y="320768"/>
                  <a:pt x="1359599" y="351972"/>
                </a:cubicBezTo>
                <a:cubicBezTo>
                  <a:pt x="1228407" y="383176"/>
                  <a:pt x="997345" y="395959"/>
                  <a:pt x="891526" y="415942"/>
                </a:cubicBezTo>
                <a:cubicBezTo>
                  <a:pt x="888418" y="389161"/>
                  <a:pt x="885507" y="379594"/>
                  <a:pt x="882673" y="351159"/>
                </a:cubicBezTo>
                <a:cubicBezTo>
                  <a:pt x="984446" y="345758"/>
                  <a:pt x="1126551" y="303686"/>
                  <a:pt x="1236780" y="302764"/>
                </a:cubicBezTo>
                <a:cubicBezTo>
                  <a:pt x="1347009" y="301843"/>
                  <a:pt x="1517037" y="250930"/>
                  <a:pt x="1605341" y="252394"/>
                </a:cubicBezTo>
                <a:cubicBezTo>
                  <a:pt x="1461932" y="233508"/>
                  <a:pt x="1327227" y="211784"/>
                  <a:pt x="1251234" y="203999"/>
                </a:cubicBezTo>
                <a:cubicBezTo>
                  <a:pt x="1175241" y="196214"/>
                  <a:pt x="1024432" y="164059"/>
                  <a:pt x="882673" y="15362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67171527">
                  <a:prstGeom prst="mathMultiply">
                    <a:avLst>
                      <a:gd name="adj1" fmla="val 12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testo 6">
            <a:extLst>
              <a:ext uri="{FF2B5EF4-FFF2-40B4-BE49-F238E27FC236}">
                <a16:creationId xmlns:a16="http://schemas.microsoft.com/office/drawing/2014/main" id="{15A6C700-E498-6438-0911-792CD19337AE}"/>
              </a:ext>
            </a:extLst>
          </p:cNvPr>
          <p:cNvSpPr txBox="1">
            <a:spLocks/>
          </p:cNvSpPr>
          <p:nvPr/>
        </p:nvSpPr>
        <p:spPr>
          <a:xfrm>
            <a:off x="4670938" y="1619259"/>
            <a:ext cx="4045897" cy="504788"/>
          </a:xfrm>
          <a:custGeom>
            <a:avLst/>
            <a:gdLst>
              <a:gd name="connsiteX0" fmla="*/ 0 w 4045897"/>
              <a:gd name="connsiteY0" fmla="*/ 0 h 504788"/>
              <a:gd name="connsiteX1" fmla="*/ 755234 w 4045897"/>
              <a:gd name="connsiteY1" fmla="*/ 0 h 504788"/>
              <a:gd name="connsiteX2" fmla="*/ 1429550 w 4045897"/>
              <a:gd name="connsiteY2" fmla="*/ 0 h 504788"/>
              <a:gd name="connsiteX3" fmla="*/ 2063407 w 4045897"/>
              <a:gd name="connsiteY3" fmla="*/ 0 h 504788"/>
              <a:gd name="connsiteX4" fmla="*/ 2818642 w 4045897"/>
              <a:gd name="connsiteY4" fmla="*/ 0 h 504788"/>
              <a:gd name="connsiteX5" fmla="*/ 4045897 w 4045897"/>
              <a:gd name="connsiteY5" fmla="*/ 0 h 504788"/>
              <a:gd name="connsiteX6" fmla="*/ 4045897 w 4045897"/>
              <a:gd name="connsiteY6" fmla="*/ 504788 h 504788"/>
              <a:gd name="connsiteX7" fmla="*/ 3371581 w 4045897"/>
              <a:gd name="connsiteY7" fmla="*/ 504788 h 504788"/>
              <a:gd name="connsiteX8" fmla="*/ 2778183 w 4045897"/>
              <a:gd name="connsiteY8" fmla="*/ 504788 h 504788"/>
              <a:gd name="connsiteX9" fmla="*/ 2063407 w 4045897"/>
              <a:gd name="connsiteY9" fmla="*/ 504788 h 504788"/>
              <a:gd name="connsiteX10" fmla="*/ 1348632 w 4045897"/>
              <a:gd name="connsiteY10" fmla="*/ 504788 h 504788"/>
              <a:gd name="connsiteX11" fmla="*/ 755234 w 4045897"/>
              <a:gd name="connsiteY11" fmla="*/ 504788 h 504788"/>
              <a:gd name="connsiteX12" fmla="*/ 0 w 4045897"/>
              <a:gd name="connsiteY12" fmla="*/ 504788 h 504788"/>
              <a:gd name="connsiteX13" fmla="*/ 0 w 4045897"/>
              <a:gd name="connsiteY13" fmla="*/ 0 h 5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5897" h="504788" fill="none" extrusionOk="0">
                <a:moveTo>
                  <a:pt x="0" y="0"/>
                </a:moveTo>
                <a:cubicBezTo>
                  <a:pt x="216212" y="-565"/>
                  <a:pt x="587431" y="-14504"/>
                  <a:pt x="755234" y="0"/>
                </a:cubicBezTo>
                <a:cubicBezTo>
                  <a:pt x="923037" y="14504"/>
                  <a:pt x="1186723" y="-16647"/>
                  <a:pt x="1429550" y="0"/>
                </a:cubicBezTo>
                <a:cubicBezTo>
                  <a:pt x="1672377" y="16647"/>
                  <a:pt x="1854682" y="15950"/>
                  <a:pt x="2063407" y="0"/>
                </a:cubicBezTo>
                <a:cubicBezTo>
                  <a:pt x="2272132" y="-15950"/>
                  <a:pt x="2486256" y="13308"/>
                  <a:pt x="2818642" y="0"/>
                </a:cubicBezTo>
                <a:cubicBezTo>
                  <a:pt x="3151029" y="-13308"/>
                  <a:pt x="3546105" y="-21451"/>
                  <a:pt x="4045897" y="0"/>
                </a:cubicBezTo>
                <a:cubicBezTo>
                  <a:pt x="4036218" y="242326"/>
                  <a:pt x="4044475" y="348130"/>
                  <a:pt x="4045897" y="504788"/>
                </a:cubicBezTo>
                <a:cubicBezTo>
                  <a:pt x="3725431" y="475247"/>
                  <a:pt x="3692166" y="526511"/>
                  <a:pt x="3371581" y="504788"/>
                </a:cubicBezTo>
                <a:cubicBezTo>
                  <a:pt x="3050996" y="483065"/>
                  <a:pt x="3074413" y="505104"/>
                  <a:pt x="2778183" y="504788"/>
                </a:cubicBezTo>
                <a:cubicBezTo>
                  <a:pt x="2481953" y="504472"/>
                  <a:pt x="2208011" y="533357"/>
                  <a:pt x="2063407" y="504788"/>
                </a:cubicBezTo>
                <a:cubicBezTo>
                  <a:pt x="1918803" y="476219"/>
                  <a:pt x="1610426" y="478525"/>
                  <a:pt x="1348632" y="504788"/>
                </a:cubicBezTo>
                <a:cubicBezTo>
                  <a:pt x="1086838" y="531051"/>
                  <a:pt x="942970" y="500334"/>
                  <a:pt x="755234" y="504788"/>
                </a:cubicBezTo>
                <a:cubicBezTo>
                  <a:pt x="567498" y="509242"/>
                  <a:pt x="315302" y="511164"/>
                  <a:pt x="0" y="504788"/>
                </a:cubicBezTo>
                <a:cubicBezTo>
                  <a:pt x="15454" y="312661"/>
                  <a:pt x="13180" y="160602"/>
                  <a:pt x="0" y="0"/>
                </a:cubicBezTo>
                <a:close/>
              </a:path>
              <a:path w="4045897" h="504788" stroke="0" extrusionOk="0">
                <a:moveTo>
                  <a:pt x="0" y="0"/>
                </a:moveTo>
                <a:cubicBezTo>
                  <a:pt x="193830" y="-34732"/>
                  <a:pt x="393725" y="-19948"/>
                  <a:pt x="755234" y="0"/>
                </a:cubicBezTo>
                <a:cubicBezTo>
                  <a:pt x="1116743" y="19948"/>
                  <a:pt x="1288519" y="-20392"/>
                  <a:pt x="1429550" y="0"/>
                </a:cubicBezTo>
                <a:cubicBezTo>
                  <a:pt x="1570581" y="20392"/>
                  <a:pt x="1866316" y="-25784"/>
                  <a:pt x="2144325" y="0"/>
                </a:cubicBezTo>
                <a:cubicBezTo>
                  <a:pt x="2422335" y="25784"/>
                  <a:pt x="2597373" y="-25058"/>
                  <a:pt x="2899560" y="0"/>
                </a:cubicBezTo>
                <a:cubicBezTo>
                  <a:pt x="3201748" y="25058"/>
                  <a:pt x="3285588" y="-17471"/>
                  <a:pt x="3452499" y="0"/>
                </a:cubicBezTo>
                <a:cubicBezTo>
                  <a:pt x="3619410" y="17471"/>
                  <a:pt x="3795487" y="-20168"/>
                  <a:pt x="4045897" y="0"/>
                </a:cubicBezTo>
                <a:cubicBezTo>
                  <a:pt x="4065948" y="168287"/>
                  <a:pt x="4039469" y="256621"/>
                  <a:pt x="4045897" y="504788"/>
                </a:cubicBezTo>
                <a:cubicBezTo>
                  <a:pt x="3768613" y="476513"/>
                  <a:pt x="3525032" y="489213"/>
                  <a:pt x="3331122" y="504788"/>
                </a:cubicBezTo>
                <a:cubicBezTo>
                  <a:pt x="3137213" y="520363"/>
                  <a:pt x="2988597" y="482870"/>
                  <a:pt x="2697265" y="504788"/>
                </a:cubicBezTo>
                <a:cubicBezTo>
                  <a:pt x="2405933" y="526706"/>
                  <a:pt x="2371107" y="506159"/>
                  <a:pt x="2103866" y="504788"/>
                </a:cubicBezTo>
                <a:cubicBezTo>
                  <a:pt x="1836625" y="503417"/>
                  <a:pt x="1729130" y="521258"/>
                  <a:pt x="1470009" y="504788"/>
                </a:cubicBezTo>
                <a:cubicBezTo>
                  <a:pt x="1210888" y="488318"/>
                  <a:pt x="980617" y="524881"/>
                  <a:pt x="836152" y="504788"/>
                </a:cubicBezTo>
                <a:cubicBezTo>
                  <a:pt x="691687" y="484695"/>
                  <a:pt x="352542" y="531383"/>
                  <a:pt x="0" y="504788"/>
                </a:cubicBezTo>
                <a:cubicBezTo>
                  <a:pt x="-12155" y="285009"/>
                  <a:pt x="4633" y="14764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5136181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b="1" i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/>
              <a:t>Socio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amministratore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0" dirty="0"/>
              <a:t>o DT, se si tratta di società in nome collettivo</a:t>
            </a:r>
          </a:p>
        </p:txBody>
      </p:sp>
      <p:sp>
        <p:nvSpPr>
          <p:cNvPr id="23" name="Segnaposto testo 6">
            <a:extLst>
              <a:ext uri="{FF2B5EF4-FFF2-40B4-BE49-F238E27FC236}">
                <a16:creationId xmlns:a16="http://schemas.microsoft.com/office/drawing/2014/main" id="{15A6C700-E498-6438-0911-792CD19337AE}"/>
              </a:ext>
            </a:extLst>
          </p:cNvPr>
          <p:cNvSpPr txBox="1">
            <a:spLocks/>
          </p:cNvSpPr>
          <p:nvPr/>
        </p:nvSpPr>
        <p:spPr>
          <a:xfrm>
            <a:off x="4670938" y="2183448"/>
            <a:ext cx="4045898" cy="504788"/>
          </a:xfrm>
          <a:custGeom>
            <a:avLst/>
            <a:gdLst>
              <a:gd name="connsiteX0" fmla="*/ 0 w 4045898"/>
              <a:gd name="connsiteY0" fmla="*/ 0 h 504788"/>
              <a:gd name="connsiteX1" fmla="*/ 755234 w 4045898"/>
              <a:gd name="connsiteY1" fmla="*/ 0 h 504788"/>
              <a:gd name="connsiteX2" fmla="*/ 1429551 w 4045898"/>
              <a:gd name="connsiteY2" fmla="*/ 0 h 504788"/>
              <a:gd name="connsiteX3" fmla="*/ 2063408 w 4045898"/>
              <a:gd name="connsiteY3" fmla="*/ 0 h 504788"/>
              <a:gd name="connsiteX4" fmla="*/ 2818642 w 4045898"/>
              <a:gd name="connsiteY4" fmla="*/ 0 h 504788"/>
              <a:gd name="connsiteX5" fmla="*/ 4045898 w 4045898"/>
              <a:gd name="connsiteY5" fmla="*/ 0 h 504788"/>
              <a:gd name="connsiteX6" fmla="*/ 4045898 w 4045898"/>
              <a:gd name="connsiteY6" fmla="*/ 504788 h 504788"/>
              <a:gd name="connsiteX7" fmla="*/ 3371582 w 4045898"/>
              <a:gd name="connsiteY7" fmla="*/ 504788 h 504788"/>
              <a:gd name="connsiteX8" fmla="*/ 2778183 w 4045898"/>
              <a:gd name="connsiteY8" fmla="*/ 504788 h 504788"/>
              <a:gd name="connsiteX9" fmla="*/ 2063408 w 4045898"/>
              <a:gd name="connsiteY9" fmla="*/ 504788 h 504788"/>
              <a:gd name="connsiteX10" fmla="*/ 1348633 w 4045898"/>
              <a:gd name="connsiteY10" fmla="*/ 504788 h 504788"/>
              <a:gd name="connsiteX11" fmla="*/ 755234 w 4045898"/>
              <a:gd name="connsiteY11" fmla="*/ 504788 h 504788"/>
              <a:gd name="connsiteX12" fmla="*/ 0 w 4045898"/>
              <a:gd name="connsiteY12" fmla="*/ 504788 h 504788"/>
              <a:gd name="connsiteX13" fmla="*/ 0 w 4045898"/>
              <a:gd name="connsiteY13" fmla="*/ 0 h 5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5898" h="504788" fill="none" extrusionOk="0">
                <a:moveTo>
                  <a:pt x="0" y="0"/>
                </a:moveTo>
                <a:cubicBezTo>
                  <a:pt x="216212" y="-565"/>
                  <a:pt x="587431" y="-14504"/>
                  <a:pt x="755234" y="0"/>
                </a:cubicBezTo>
                <a:cubicBezTo>
                  <a:pt x="923037" y="14504"/>
                  <a:pt x="1182231" y="-16702"/>
                  <a:pt x="1429551" y="0"/>
                </a:cubicBezTo>
                <a:cubicBezTo>
                  <a:pt x="1676871" y="16702"/>
                  <a:pt x="1854683" y="15950"/>
                  <a:pt x="2063408" y="0"/>
                </a:cubicBezTo>
                <a:cubicBezTo>
                  <a:pt x="2272133" y="-15950"/>
                  <a:pt x="2488077" y="15987"/>
                  <a:pt x="2818642" y="0"/>
                </a:cubicBezTo>
                <a:cubicBezTo>
                  <a:pt x="3149207" y="-15987"/>
                  <a:pt x="3544136" y="-24033"/>
                  <a:pt x="4045898" y="0"/>
                </a:cubicBezTo>
                <a:cubicBezTo>
                  <a:pt x="4036219" y="242326"/>
                  <a:pt x="4044476" y="348130"/>
                  <a:pt x="4045898" y="504788"/>
                </a:cubicBezTo>
                <a:cubicBezTo>
                  <a:pt x="3725432" y="475247"/>
                  <a:pt x="3692167" y="526511"/>
                  <a:pt x="3371582" y="504788"/>
                </a:cubicBezTo>
                <a:cubicBezTo>
                  <a:pt x="3050997" y="483065"/>
                  <a:pt x="2901492" y="505556"/>
                  <a:pt x="2778183" y="504788"/>
                </a:cubicBezTo>
                <a:cubicBezTo>
                  <a:pt x="2654874" y="504020"/>
                  <a:pt x="2419391" y="529707"/>
                  <a:pt x="2063408" y="504788"/>
                </a:cubicBezTo>
                <a:cubicBezTo>
                  <a:pt x="1707425" y="479869"/>
                  <a:pt x="1610427" y="478525"/>
                  <a:pt x="1348633" y="504788"/>
                </a:cubicBezTo>
                <a:cubicBezTo>
                  <a:pt x="1086839" y="531051"/>
                  <a:pt x="949183" y="502316"/>
                  <a:pt x="755234" y="504788"/>
                </a:cubicBezTo>
                <a:cubicBezTo>
                  <a:pt x="561285" y="507260"/>
                  <a:pt x="315302" y="511164"/>
                  <a:pt x="0" y="504788"/>
                </a:cubicBezTo>
                <a:cubicBezTo>
                  <a:pt x="15454" y="312661"/>
                  <a:pt x="13180" y="160602"/>
                  <a:pt x="0" y="0"/>
                </a:cubicBezTo>
                <a:close/>
              </a:path>
              <a:path w="4045898" h="504788" stroke="0" extrusionOk="0">
                <a:moveTo>
                  <a:pt x="0" y="0"/>
                </a:moveTo>
                <a:cubicBezTo>
                  <a:pt x="193830" y="-34732"/>
                  <a:pt x="393725" y="-19948"/>
                  <a:pt x="755234" y="0"/>
                </a:cubicBezTo>
                <a:cubicBezTo>
                  <a:pt x="1116743" y="19948"/>
                  <a:pt x="1283448" y="-23154"/>
                  <a:pt x="1429551" y="0"/>
                </a:cubicBezTo>
                <a:cubicBezTo>
                  <a:pt x="1575654" y="23154"/>
                  <a:pt x="1866317" y="-25784"/>
                  <a:pt x="2144326" y="0"/>
                </a:cubicBezTo>
                <a:cubicBezTo>
                  <a:pt x="2422336" y="25784"/>
                  <a:pt x="2598590" y="-19754"/>
                  <a:pt x="2899560" y="0"/>
                </a:cubicBezTo>
                <a:cubicBezTo>
                  <a:pt x="3200530" y="19754"/>
                  <a:pt x="3280443" y="-18116"/>
                  <a:pt x="3452500" y="0"/>
                </a:cubicBezTo>
                <a:cubicBezTo>
                  <a:pt x="3624557" y="18116"/>
                  <a:pt x="3795488" y="-20168"/>
                  <a:pt x="4045898" y="0"/>
                </a:cubicBezTo>
                <a:cubicBezTo>
                  <a:pt x="4065949" y="168287"/>
                  <a:pt x="4039470" y="256621"/>
                  <a:pt x="4045898" y="504788"/>
                </a:cubicBezTo>
                <a:cubicBezTo>
                  <a:pt x="3768614" y="476513"/>
                  <a:pt x="3525033" y="489213"/>
                  <a:pt x="3331123" y="504788"/>
                </a:cubicBezTo>
                <a:cubicBezTo>
                  <a:pt x="3137214" y="520363"/>
                  <a:pt x="2993771" y="488863"/>
                  <a:pt x="2697265" y="504788"/>
                </a:cubicBezTo>
                <a:cubicBezTo>
                  <a:pt x="2400759" y="520713"/>
                  <a:pt x="2366142" y="501521"/>
                  <a:pt x="2103867" y="504788"/>
                </a:cubicBezTo>
                <a:cubicBezTo>
                  <a:pt x="1841592" y="508055"/>
                  <a:pt x="1729131" y="521258"/>
                  <a:pt x="1470010" y="504788"/>
                </a:cubicBezTo>
                <a:cubicBezTo>
                  <a:pt x="1210889" y="488318"/>
                  <a:pt x="982782" y="528693"/>
                  <a:pt x="836152" y="504788"/>
                </a:cubicBezTo>
                <a:cubicBezTo>
                  <a:pt x="689522" y="480883"/>
                  <a:pt x="352542" y="531383"/>
                  <a:pt x="0" y="504788"/>
                </a:cubicBezTo>
                <a:cubicBezTo>
                  <a:pt x="-12155" y="285009"/>
                  <a:pt x="4633" y="14764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1361814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b="1" i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b="1"/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/>
              <a:t>DT, Socio unico o gli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amministratori</a:t>
            </a:r>
            <a:r>
              <a:rPr lang="it-IT" dirty="0"/>
              <a:t> </a:t>
            </a:r>
            <a:r>
              <a:rPr lang="it-IT" b="0" dirty="0"/>
              <a:t>se trattasi di persona giuridica</a:t>
            </a:r>
          </a:p>
        </p:txBody>
      </p:sp>
    </p:spTree>
    <p:extLst>
      <p:ext uri="{BB962C8B-B14F-4D97-AF65-F5344CB8AC3E}">
        <p14:creationId xmlns:p14="http://schemas.microsoft.com/office/powerpoint/2010/main" val="20507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D12502C-B14C-4F4B-2715-FF1C368D276A}"/>
              </a:ext>
            </a:extLst>
          </p:cNvPr>
          <p:cNvSpPr/>
          <p:nvPr/>
        </p:nvSpPr>
        <p:spPr>
          <a:xfrm>
            <a:off x="1047545" y="3507854"/>
            <a:ext cx="5923403" cy="64807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872A3E-2CBF-BE76-480C-645D5A30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Amministratore di fatto (AF) </a:t>
            </a:r>
            <a:r>
              <a:rPr lang="it-IT" sz="2400" i="1" dirty="0"/>
              <a:t>(94.5)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BD3014-836D-F96B-8BD3-EACDE90D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6513748" cy="3686768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Sono state individuati gli elementi caratterizzanti dell’AF:</a:t>
            </a:r>
          </a:p>
          <a:p>
            <a:pPr marL="627063" lvl="1" indent="-169863"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non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necessita 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di una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investitura formale 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(Cass. Pen. 1546/22);</a:t>
            </a:r>
          </a:p>
          <a:p>
            <a:pPr marL="627063" lvl="1" indent="-169863"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esercita azioni e funzioni di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gestione della società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con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carattere sistematico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che normalmente sono affidate all’amministratore di diritto (AD) (Cass. </a:t>
            </a:r>
            <a:r>
              <a:rPr lang="it-IT" dirty="0" err="1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Civ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. 27163/18);</a:t>
            </a:r>
          </a:p>
          <a:p>
            <a:pPr marL="627063" lvl="1" indent="-169863"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ha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autonomia decisionale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non subordinata all’AD;</a:t>
            </a:r>
          </a:p>
          <a:p>
            <a:pPr marL="627063" lvl="1" indent="-169863"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esercita, in modo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continuativo e significativo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di poteri tipici inerenti alla qualifica o alla funzione (Cass. Pen. 34381/22);</a:t>
            </a:r>
          </a:p>
          <a:p>
            <a:pPr marL="627063" lvl="1" indent="-169863"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può liberamente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impegnare la società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sebbene non possa compiere azioni senza l'intervento dell’AD;</a:t>
            </a:r>
          </a:p>
          <a:p>
            <a:pPr marL="627063" lvl="1" indent="-169863"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non ha alcun accordo di subordinazione 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con la società, non è quindi un dipendente subordinato o collaboratore.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EEA474-F29C-C85C-AAD7-2D1C687B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14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9AC358A-C528-0EFD-FBB5-E09591579B12}"/>
              </a:ext>
            </a:extLst>
          </p:cNvPr>
          <p:cNvSpPr/>
          <p:nvPr/>
        </p:nvSpPr>
        <p:spPr>
          <a:xfrm>
            <a:off x="6970947" y="2787774"/>
            <a:ext cx="1995356" cy="197650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Ciò non esclude la responsabilità per danni dell’AD, che è obbligato a controllare la gestione della società, compreso l’operato dell’AF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B175A0A-BDD9-C922-D888-E2E74598D1F9}"/>
              </a:ext>
            </a:extLst>
          </p:cNvPr>
          <p:cNvSpPr/>
          <p:nvPr/>
        </p:nvSpPr>
        <p:spPr>
          <a:xfrm>
            <a:off x="6969783" y="1148570"/>
            <a:ext cx="1995357" cy="162829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E’ responsabile ex artt. 2392,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2393-bis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2394 e 2395 c.c. nei confronti della società, dei soci, dei creditori sociali o 3°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A6C69617-803E-1EBB-BB61-8F287A1805C4}"/>
              </a:ext>
            </a:extLst>
          </p:cNvPr>
          <p:cNvSpPr/>
          <p:nvPr/>
        </p:nvSpPr>
        <p:spPr>
          <a:xfrm>
            <a:off x="7413939" y="2646178"/>
            <a:ext cx="1152128" cy="216024"/>
          </a:xfrm>
          <a:custGeom>
            <a:avLst/>
            <a:gdLst>
              <a:gd name="connsiteX0" fmla="*/ 0 w 1152128"/>
              <a:gd name="connsiteY0" fmla="*/ 108012 h 216024"/>
              <a:gd name="connsiteX1" fmla="*/ 288032 w 1152128"/>
              <a:gd name="connsiteY1" fmla="*/ 108012 h 216024"/>
              <a:gd name="connsiteX2" fmla="*/ 288032 w 1152128"/>
              <a:gd name="connsiteY2" fmla="*/ 0 h 216024"/>
              <a:gd name="connsiteX3" fmla="*/ 864096 w 1152128"/>
              <a:gd name="connsiteY3" fmla="*/ 0 h 216024"/>
              <a:gd name="connsiteX4" fmla="*/ 864096 w 1152128"/>
              <a:gd name="connsiteY4" fmla="*/ 108012 h 216024"/>
              <a:gd name="connsiteX5" fmla="*/ 1152128 w 1152128"/>
              <a:gd name="connsiteY5" fmla="*/ 108012 h 216024"/>
              <a:gd name="connsiteX6" fmla="*/ 576064 w 1152128"/>
              <a:gd name="connsiteY6" fmla="*/ 216024 h 216024"/>
              <a:gd name="connsiteX7" fmla="*/ 0 w 1152128"/>
              <a:gd name="connsiteY7" fmla="*/ 108012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128" h="216024" fill="none" extrusionOk="0">
                <a:moveTo>
                  <a:pt x="0" y="108012"/>
                </a:moveTo>
                <a:cubicBezTo>
                  <a:pt x="127742" y="115243"/>
                  <a:pt x="221945" y="110531"/>
                  <a:pt x="288032" y="108012"/>
                </a:cubicBezTo>
                <a:cubicBezTo>
                  <a:pt x="289253" y="75543"/>
                  <a:pt x="282906" y="38457"/>
                  <a:pt x="288032" y="0"/>
                </a:cubicBezTo>
                <a:cubicBezTo>
                  <a:pt x="530737" y="26555"/>
                  <a:pt x="600953" y="11431"/>
                  <a:pt x="864096" y="0"/>
                </a:cubicBezTo>
                <a:cubicBezTo>
                  <a:pt x="867608" y="27079"/>
                  <a:pt x="865199" y="81323"/>
                  <a:pt x="864096" y="108012"/>
                </a:cubicBezTo>
                <a:cubicBezTo>
                  <a:pt x="968178" y="122352"/>
                  <a:pt x="1044729" y="117410"/>
                  <a:pt x="1152128" y="108012"/>
                </a:cubicBezTo>
                <a:cubicBezTo>
                  <a:pt x="1029982" y="156963"/>
                  <a:pt x="803972" y="178234"/>
                  <a:pt x="576064" y="216024"/>
                </a:cubicBezTo>
                <a:cubicBezTo>
                  <a:pt x="395178" y="200647"/>
                  <a:pt x="208474" y="153947"/>
                  <a:pt x="0" y="108012"/>
                </a:cubicBezTo>
                <a:close/>
              </a:path>
              <a:path w="1152128" h="216024" stroke="0" extrusionOk="0">
                <a:moveTo>
                  <a:pt x="0" y="108012"/>
                </a:moveTo>
                <a:cubicBezTo>
                  <a:pt x="84047" y="118881"/>
                  <a:pt x="202091" y="115052"/>
                  <a:pt x="288032" y="108012"/>
                </a:cubicBezTo>
                <a:cubicBezTo>
                  <a:pt x="292436" y="57453"/>
                  <a:pt x="290049" y="29929"/>
                  <a:pt x="288032" y="0"/>
                </a:cubicBezTo>
                <a:cubicBezTo>
                  <a:pt x="524254" y="28800"/>
                  <a:pt x="715612" y="-7907"/>
                  <a:pt x="864096" y="0"/>
                </a:cubicBezTo>
                <a:cubicBezTo>
                  <a:pt x="865072" y="38654"/>
                  <a:pt x="861794" y="85031"/>
                  <a:pt x="864096" y="108012"/>
                </a:cubicBezTo>
                <a:cubicBezTo>
                  <a:pt x="993643" y="110314"/>
                  <a:pt x="1020682" y="114856"/>
                  <a:pt x="1152128" y="108012"/>
                </a:cubicBezTo>
                <a:cubicBezTo>
                  <a:pt x="1007295" y="123804"/>
                  <a:pt x="829637" y="163268"/>
                  <a:pt x="576064" y="216024"/>
                </a:cubicBezTo>
                <a:cubicBezTo>
                  <a:pt x="408877" y="175754"/>
                  <a:pt x="276930" y="144660"/>
                  <a:pt x="0" y="10801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4768705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FC80F68-D8B0-B2E7-A2E6-AC06C52FBE4A}"/>
              </a:ext>
            </a:extLst>
          </p:cNvPr>
          <p:cNvSpPr/>
          <p:nvPr/>
        </p:nvSpPr>
        <p:spPr>
          <a:xfrm>
            <a:off x="827583" y="2291176"/>
            <a:ext cx="4886197" cy="129614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D12502C-B14C-4F4B-2715-FF1C368D276A}"/>
              </a:ext>
            </a:extLst>
          </p:cNvPr>
          <p:cNvSpPr/>
          <p:nvPr/>
        </p:nvSpPr>
        <p:spPr>
          <a:xfrm>
            <a:off x="755577" y="3579862"/>
            <a:ext cx="4958206" cy="119516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872A3E-2CBF-BE76-480C-645D5A30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Figure assimilabili all’AF </a:t>
            </a:r>
            <a:r>
              <a:rPr lang="it-IT" sz="2400" i="1" dirty="0"/>
              <a:t>(94.3)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BD3014-836D-F96B-8BD3-EACDE90D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5256583" cy="353183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La figura dell’AF è da tenere distinta da quella:</a:t>
            </a:r>
          </a:p>
          <a:p>
            <a:pPr lvl="1"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dell’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amministratore occulto o indiretto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che gestisce la società per il tramite degli AD, e, quindi, appunto, indirettamente;</a:t>
            </a:r>
          </a:p>
          <a:p>
            <a:pPr lvl="1"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del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titolare effettivo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ossia la «</a:t>
            </a:r>
            <a:r>
              <a:rPr lang="it-IT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la persona fisica o le persone fisiche cui, in ultima istanza, è attribuibile la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proprietà diretta </a:t>
            </a:r>
            <a:r>
              <a:rPr lang="it-IT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o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indiretta</a:t>
            </a:r>
            <a:r>
              <a:rPr lang="it-IT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dell'ente ovvero il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relativo</a:t>
            </a:r>
            <a:r>
              <a:rPr lang="it-IT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controllo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».</a:t>
            </a:r>
          </a:p>
          <a:p>
            <a:pPr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Può ricadere nella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gestione di affari altrui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ex art. 2028 c.c. se sussiste il requisito dell’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absentia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domini 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(GAA) e le ingerenze non sono meramente episodiche.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EEA474-F29C-C85C-AAD7-2D1C687B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15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9AC358A-C528-0EFD-FBB5-E09591579B12}"/>
              </a:ext>
            </a:extLst>
          </p:cNvPr>
          <p:cNvSpPr/>
          <p:nvPr/>
        </p:nvSpPr>
        <p:spPr>
          <a:xfrm>
            <a:off x="5713782" y="1200150"/>
            <a:ext cx="3197444" cy="223569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Nell’art. 20 del d.lgs. 231/07 sono fissati 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criteri oggettivi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 la determinazione della titolarità effettiva ai fini di prevenzione e contrasto al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riciclaggio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e finanziamento del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terrorismo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(v.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dec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del MEF n. 55/2022 e le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ll.gg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per il Monitoraggio del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PNRR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”)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4AFB0B3-F2F0-7081-0B12-7CC0BDF34CEA}"/>
              </a:ext>
            </a:extLst>
          </p:cNvPr>
          <p:cNvSpPr/>
          <p:nvPr/>
        </p:nvSpPr>
        <p:spPr>
          <a:xfrm>
            <a:off x="5713782" y="3435845"/>
            <a:ext cx="3197444" cy="1339177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Nella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GAA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il soggetto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senza investitura formale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è sottoposto agli obblighi di legge per averne esercitato </a:t>
            </a:r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di fatto l’attività </a:t>
            </a:r>
            <a:r>
              <a:rPr lang="it-IT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dell’amm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(Cass. 1925/1999).</a:t>
            </a:r>
          </a:p>
        </p:txBody>
      </p:sp>
    </p:spTree>
    <p:extLst>
      <p:ext uri="{BB962C8B-B14F-4D97-AF65-F5344CB8AC3E}">
        <p14:creationId xmlns:p14="http://schemas.microsoft.com/office/powerpoint/2010/main" val="27273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D12502C-B14C-4F4B-2715-FF1C368D276A}"/>
              </a:ext>
            </a:extLst>
          </p:cNvPr>
          <p:cNvSpPr/>
          <p:nvPr/>
        </p:nvSpPr>
        <p:spPr>
          <a:xfrm>
            <a:off x="1189649" y="4227935"/>
            <a:ext cx="5616624" cy="57606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872A3E-2CBF-BE76-480C-645D5A30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Ulteriori esclusioni automatiche </a:t>
            </a:r>
            <a:r>
              <a:rPr lang="it-IT" sz="2400" i="1" dirty="0"/>
              <a:t>(94.5)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BD3014-836D-F96B-8BD3-EACDE90D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6275040" cy="368676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Vi è l’esclusione o il divieto di aggiudicare quando l’OE:</a:t>
            </a:r>
          </a:p>
          <a:p>
            <a:pPr lvl="1"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sia destinatario di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divieto di contrattare con la PA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tra cui </a:t>
            </a:r>
            <a:r>
              <a:rPr lang="it-IT" dirty="0"/>
              <a:t>ex 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l. 231/01 (</a:t>
            </a:r>
            <a:r>
              <a:rPr lang="it-IT" dirty="0" err="1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9.2.c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) o d.lgs. 81/08 (14);</a:t>
            </a:r>
          </a:p>
          <a:p>
            <a:pPr lvl="1"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non abbia certificato o autocertificato il rispetto delle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norme sul diritto al lavoro dei disabili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;</a:t>
            </a:r>
          </a:p>
          <a:p>
            <a:pPr lvl="1"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non abbia presentato il rapporto sullo stato del personale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(art. 46 del Codice delle pari opportunità), in procedure finanziate con risorse UE;</a:t>
            </a:r>
          </a:p>
          <a:p>
            <a:pPr lvl="1"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sia sottoposto 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liquidazione giudiziale, liquidazione coatta e concordato preventivo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fatte salve alcune eccezioni;</a:t>
            </a:r>
          </a:p>
          <a:p>
            <a:pPr lvl="1" algn="just"/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sia iscritto nel casellario informatico ANAC per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false dichiarazioni 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falsa documentazione a SA e SOA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EEA474-F29C-C85C-AAD7-2D1C687B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16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9AC358A-C528-0EFD-FBB5-E09591579B12}"/>
              </a:ext>
            </a:extLst>
          </p:cNvPr>
          <p:cNvSpPr/>
          <p:nvPr/>
        </p:nvSpPr>
        <p:spPr>
          <a:xfrm>
            <a:off x="6732241" y="1275607"/>
            <a:ext cx="2016224" cy="352839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SA dà all’ANAC segnalazione del falso, che se ritiene vi sia stato </a:t>
            </a:r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dolo o colpa grave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nel caso concreto, dispone l'iscrizione nel casellario informatico fino a 2aa (1 a fisso x SOA), decorso il quale l'iscrizione è cancellata e perde comunque efficacia</a:t>
            </a:r>
          </a:p>
        </p:txBody>
      </p:sp>
    </p:spTree>
    <p:extLst>
      <p:ext uri="{BB962C8B-B14F-4D97-AF65-F5344CB8AC3E}">
        <p14:creationId xmlns:p14="http://schemas.microsoft.com/office/powerpoint/2010/main" val="1958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740A55-B07F-E4A0-F41F-93CE6108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Imposte, tasse e contributi </a:t>
            </a:r>
            <a:r>
              <a:rPr lang="it-IT" sz="2400" i="1" dirty="0"/>
              <a:t>(94.6, 95.2)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D17030-2F70-7103-21CD-2162F994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5336232" cy="3567111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Con riferimento alle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 violazioni </a:t>
            </a:r>
            <a:r>
              <a:rPr lang="it-IT" dirty="0"/>
              <a:t>degli obblighi relativi al pagamento delle imposte e tasse (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II.10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&gt;€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5k</a:t>
            </a:r>
            <a:r>
              <a:rPr lang="it-IT" dirty="0"/>
              <a:t>) o dei contributi previdenziali (ostative al Durc), si stabilisce che:</a:t>
            </a:r>
          </a:p>
          <a:p>
            <a:pPr lvl="1" algn="just"/>
            <a:r>
              <a:rPr lang="it-IT" dirty="0"/>
              <a:t>sono causa di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esclusione automatica </a:t>
            </a:r>
            <a:r>
              <a:rPr lang="it-IT" dirty="0"/>
              <a:t>quelle violazioni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definitivamente accertate</a:t>
            </a:r>
            <a:r>
              <a:rPr lang="it-IT" dirty="0"/>
              <a:t>, </a:t>
            </a:r>
          </a:p>
          <a:p>
            <a:pPr lvl="1" algn="just"/>
            <a:r>
              <a:rPr lang="it-IT" dirty="0"/>
              <a:t>sono causa di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esclusione non automatica</a:t>
            </a:r>
            <a:r>
              <a:rPr lang="it-IT" dirty="0"/>
              <a:t> quelle violazioni,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definitivamente accertate, ritenute sussistenti dalla SA</a:t>
            </a:r>
            <a:r>
              <a:rPr lang="it-IT" dirty="0"/>
              <a:t>, sulla base di qualunque mezzo di prova adeguato. La gravità va in ogni caso valutata anche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tenendo conto del valore dell’appalto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173B9A-0D93-F3DB-CAC9-270FBCAA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17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85E771A-3FA7-510C-A963-D3578629C5D0}"/>
              </a:ext>
            </a:extLst>
          </p:cNvPr>
          <p:cNvSpPr txBox="1">
            <a:spLocks/>
          </p:cNvSpPr>
          <p:nvPr/>
        </p:nvSpPr>
        <p:spPr>
          <a:xfrm>
            <a:off x="5940152" y="1063229"/>
            <a:ext cx="2952328" cy="3874292"/>
          </a:xfrm>
          <a:custGeom>
            <a:avLst/>
            <a:gdLst>
              <a:gd name="connsiteX0" fmla="*/ 0 w 2952328"/>
              <a:gd name="connsiteY0" fmla="*/ 0 h 3874292"/>
              <a:gd name="connsiteX1" fmla="*/ 531419 w 2952328"/>
              <a:gd name="connsiteY1" fmla="*/ 0 h 3874292"/>
              <a:gd name="connsiteX2" fmla="*/ 1092361 w 2952328"/>
              <a:gd name="connsiteY2" fmla="*/ 0 h 3874292"/>
              <a:gd name="connsiteX3" fmla="*/ 1712350 w 2952328"/>
              <a:gd name="connsiteY3" fmla="*/ 0 h 3874292"/>
              <a:gd name="connsiteX4" fmla="*/ 2332339 w 2952328"/>
              <a:gd name="connsiteY4" fmla="*/ 0 h 3874292"/>
              <a:gd name="connsiteX5" fmla="*/ 2952328 w 2952328"/>
              <a:gd name="connsiteY5" fmla="*/ 0 h 3874292"/>
              <a:gd name="connsiteX6" fmla="*/ 2952328 w 2952328"/>
              <a:gd name="connsiteY6" fmla="*/ 437242 h 3874292"/>
              <a:gd name="connsiteX7" fmla="*/ 2952328 w 2952328"/>
              <a:gd name="connsiteY7" fmla="*/ 913226 h 3874292"/>
              <a:gd name="connsiteX8" fmla="*/ 2952328 w 2952328"/>
              <a:gd name="connsiteY8" fmla="*/ 1427953 h 3874292"/>
              <a:gd name="connsiteX9" fmla="*/ 2952328 w 2952328"/>
              <a:gd name="connsiteY9" fmla="*/ 1981424 h 3874292"/>
              <a:gd name="connsiteX10" fmla="*/ 2952328 w 2952328"/>
              <a:gd name="connsiteY10" fmla="*/ 2534894 h 3874292"/>
              <a:gd name="connsiteX11" fmla="*/ 2952328 w 2952328"/>
              <a:gd name="connsiteY11" fmla="*/ 3010878 h 3874292"/>
              <a:gd name="connsiteX12" fmla="*/ 2952328 w 2952328"/>
              <a:gd name="connsiteY12" fmla="*/ 3874292 h 3874292"/>
              <a:gd name="connsiteX13" fmla="*/ 2361862 w 2952328"/>
              <a:gd name="connsiteY13" fmla="*/ 3874292 h 3874292"/>
              <a:gd name="connsiteX14" fmla="*/ 1800920 w 2952328"/>
              <a:gd name="connsiteY14" fmla="*/ 3874292 h 3874292"/>
              <a:gd name="connsiteX15" fmla="*/ 1269501 w 2952328"/>
              <a:gd name="connsiteY15" fmla="*/ 3874292 h 3874292"/>
              <a:gd name="connsiteX16" fmla="*/ 679035 w 2952328"/>
              <a:gd name="connsiteY16" fmla="*/ 3874292 h 3874292"/>
              <a:gd name="connsiteX17" fmla="*/ 0 w 2952328"/>
              <a:gd name="connsiteY17" fmla="*/ 3874292 h 3874292"/>
              <a:gd name="connsiteX18" fmla="*/ 0 w 2952328"/>
              <a:gd name="connsiteY18" fmla="*/ 3398308 h 3874292"/>
              <a:gd name="connsiteX19" fmla="*/ 0 w 2952328"/>
              <a:gd name="connsiteY19" fmla="*/ 2883580 h 3874292"/>
              <a:gd name="connsiteX20" fmla="*/ 0 w 2952328"/>
              <a:gd name="connsiteY20" fmla="*/ 2291367 h 3874292"/>
              <a:gd name="connsiteX21" fmla="*/ 0 w 2952328"/>
              <a:gd name="connsiteY21" fmla="*/ 1854125 h 3874292"/>
              <a:gd name="connsiteX22" fmla="*/ 0 w 2952328"/>
              <a:gd name="connsiteY22" fmla="*/ 1300655 h 3874292"/>
              <a:gd name="connsiteX23" fmla="*/ 0 w 2952328"/>
              <a:gd name="connsiteY23" fmla="*/ 747185 h 3874292"/>
              <a:gd name="connsiteX24" fmla="*/ 0 w 2952328"/>
              <a:gd name="connsiteY24" fmla="*/ 0 h 387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52328" h="3874292" fill="none" extrusionOk="0">
                <a:moveTo>
                  <a:pt x="0" y="0"/>
                </a:moveTo>
                <a:cubicBezTo>
                  <a:pt x="141256" y="-51209"/>
                  <a:pt x="424198" y="19735"/>
                  <a:pt x="531419" y="0"/>
                </a:cubicBezTo>
                <a:cubicBezTo>
                  <a:pt x="638640" y="-19735"/>
                  <a:pt x="828389" y="10526"/>
                  <a:pt x="1092361" y="0"/>
                </a:cubicBezTo>
                <a:cubicBezTo>
                  <a:pt x="1356333" y="-10526"/>
                  <a:pt x="1515778" y="58657"/>
                  <a:pt x="1712350" y="0"/>
                </a:cubicBezTo>
                <a:cubicBezTo>
                  <a:pt x="1908922" y="-58657"/>
                  <a:pt x="2041240" y="1018"/>
                  <a:pt x="2332339" y="0"/>
                </a:cubicBezTo>
                <a:cubicBezTo>
                  <a:pt x="2623438" y="-1018"/>
                  <a:pt x="2826584" y="18068"/>
                  <a:pt x="2952328" y="0"/>
                </a:cubicBezTo>
                <a:cubicBezTo>
                  <a:pt x="2991923" y="133921"/>
                  <a:pt x="2909790" y="255941"/>
                  <a:pt x="2952328" y="437242"/>
                </a:cubicBezTo>
                <a:cubicBezTo>
                  <a:pt x="2994866" y="618543"/>
                  <a:pt x="2901632" y="765187"/>
                  <a:pt x="2952328" y="913226"/>
                </a:cubicBezTo>
                <a:cubicBezTo>
                  <a:pt x="3003024" y="1061265"/>
                  <a:pt x="2896528" y="1297196"/>
                  <a:pt x="2952328" y="1427953"/>
                </a:cubicBezTo>
                <a:cubicBezTo>
                  <a:pt x="3008128" y="1558710"/>
                  <a:pt x="2903707" y="1810651"/>
                  <a:pt x="2952328" y="1981424"/>
                </a:cubicBezTo>
                <a:cubicBezTo>
                  <a:pt x="3000949" y="2152197"/>
                  <a:pt x="2887765" y="2294851"/>
                  <a:pt x="2952328" y="2534894"/>
                </a:cubicBezTo>
                <a:cubicBezTo>
                  <a:pt x="3016891" y="2774937"/>
                  <a:pt x="2916468" y="2777255"/>
                  <a:pt x="2952328" y="3010878"/>
                </a:cubicBezTo>
                <a:cubicBezTo>
                  <a:pt x="2988188" y="3244501"/>
                  <a:pt x="2885021" y="3606083"/>
                  <a:pt x="2952328" y="3874292"/>
                </a:cubicBezTo>
                <a:cubicBezTo>
                  <a:pt x="2832446" y="3907894"/>
                  <a:pt x="2614764" y="3807362"/>
                  <a:pt x="2361862" y="3874292"/>
                </a:cubicBezTo>
                <a:cubicBezTo>
                  <a:pt x="2108960" y="3941222"/>
                  <a:pt x="1921660" y="3870881"/>
                  <a:pt x="1800920" y="3874292"/>
                </a:cubicBezTo>
                <a:cubicBezTo>
                  <a:pt x="1680180" y="3877703"/>
                  <a:pt x="1460495" y="3831030"/>
                  <a:pt x="1269501" y="3874292"/>
                </a:cubicBezTo>
                <a:cubicBezTo>
                  <a:pt x="1078507" y="3917554"/>
                  <a:pt x="864863" y="3809307"/>
                  <a:pt x="679035" y="3874292"/>
                </a:cubicBezTo>
                <a:cubicBezTo>
                  <a:pt x="493207" y="3939277"/>
                  <a:pt x="206442" y="3839948"/>
                  <a:pt x="0" y="3874292"/>
                </a:cubicBezTo>
                <a:cubicBezTo>
                  <a:pt x="-24412" y="3714988"/>
                  <a:pt x="53453" y="3597549"/>
                  <a:pt x="0" y="3398308"/>
                </a:cubicBezTo>
                <a:cubicBezTo>
                  <a:pt x="-53453" y="3199067"/>
                  <a:pt x="25675" y="3048793"/>
                  <a:pt x="0" y="2883580"/>
                </a:cubicBezTo>
                <a:cubicBezTo>
                  <a:pt x="-25675" y="2718367"/>
                  <a:pt x="59904" y="2493785"/>
                  <a:pt x="0" y="2291367"/>
                </a:cubicBezTo>
                <a:cubicBezTo>
                  <a:pt x="-59904" y="2088949"/>
                  <a:pt x="46224" y="1983303"/>
                  <a:pt x="0" y="1854125"/>
                </a:cubicBezTo>
                <a:cubicBezTo>
                  <a:pt x="-46224" y="1724947"/>
                  <a:pt x="41513" y="1508304"/>
                  <a:pt x="0" y="1300655"/>
                </a:cubicBezTo>
                <a:cubicBezTo>
                  <a:pt x="-41513" y="1093006"/>
                  <a:pt x="27155" y="982445"/>
                  <a:pt x="0" y="747185"/>
                </a:cubicBezTo>
                <a:cubicBezTo>
                  <a:pt x="-27155" y="511925"/>
                  <a:pt x="57191" y="230611"/>
                  <a:pt x="0" y="0"/>
                </a:cubicBezTo>
                <a:close/>
              </a:path>
              <a:path w="2952328" h="3874292" stroke="0" extrusionOk="0">
                <a:moveTo>
                  <a:pt x="0" y="0"/>
                </a:moveTo>
                <a:cubicBezTo>
                  <a:pt x="130464" y="-28326"/>
                  <a:pt x="464035" y="16097"/>
                  <a:pt x="649512" y="0"/>
                </a:cubicBezTo>
                <a:cubicBezTo>
                  <a:pt x="834989" y="-16097"/>
                  <a:pt x="996642" y="10229"/>
                  <a:pt x="1180931" y="0"/>
                </a:cubicBezTo>
                <a:cubicBezTo>
                  <a:pt x="1365220" y="-10229"/>
                  <a:pt x="1524170" y="22777"/>
                  <a:pt x="1741874" y="0"/>
                </a:cubicBezTo>
                <a:cubicBezTo>
                  <a:pt x="1959578" y="-22777"/>
                  <a:pt x="2197459" y="11006"/>
                  <a:pt x="2361862" y="0"/>
                </a:cubicBezTo>
                <a:cubicBezTo>
                  <a:pt x="2526265" y="-11006"/>
                  <a:pt x="2817020" y="3623"/>
                  <a:pt x="2952328" y="0"/>
                </a:cubicBezTo>
                <a:cubicBezTo>
                  <a:pt x="3003497" y="236880"/>
                  <a:pt x="2897727" y="425886"/>
                  <a:pt x="2952328" y="553470"/>
                </a:cubicBezTo>
                <a:cubicBezTo>
                  <a:pt x="3006929" y="681054"/>
                  <a:pt x="2902875" y="820953"/>
                  <a:pt x="2952328" y="990712"/>
                </a:cubicBezTo>
                <a:cubicBezTo>
                  <a:pt x="3001781" y="1160471"/>
                  <a:pt x="2909893" y="1424613"/>
                  <a:pt x="2952328" y="1621668"/>
                </a:cubicBezTo>
                <a:cubicBezTo>
                  <a:pt x="2994763" y="1818723"/>
                  <a:pt x="2919496" y="1925832"/>
                  <a:pt x="2952328" y="2213881"/>
                </a:cubicBezTo>
                <a:cubicBezTo>
                  <a:pt x="2985160" y="2501930"/>
                  <a:pt x="2936761" y="2556041"/>
                  <a:pt x="2952328" y="2651123"/>
                </a:cubicBezTo>
                <a:cubicBezTo>
                  <a:pt x="2967895" y="2746205"/>
                  <a:pt x="2901905" y="2997776"/>
                  <a:pt x="2952328" y="3088364"/>
                </a:cubicBezTo>
                <a:cubicBezTo>
                  <a:pt x="3002751" y="3178952"/>
                  <a:pt x="2889596" y="3700765"/>
                  <a:pt x="2952328" y="3874292"/>
                </a:cubicBezTo>
                <a:cubicBezTo>
                  <a:pt x="2698887" y="3929966"/>
                  <a:pt x="2606703" y="3858437"/>
                  <a:pt x="2302816" y="3874292"/>
                </a:cubicBezTo>
                <a:cubicBezTo>
                  <a:pt x="1998929" y="3890147"/>
                  <a:pt x="1907204" y="3855550"/>
                  <a:pt x="1712350" y="3874292"/>
                </a:cubicBezTo>
                <a:cubicBezTo>
                  <a:pt x="1517496" y="3893034"/>
                  <a:pt x="1210766" y="3834388"/>
                  <a:pt x="1062838" y="3874292"/>
                </a:cubicBezTo>
                <a:cubicBezTo>
                  <a:pt x="914910" y="3914196"/>
                  <a:pt x="429885" y="3807593"/>
                  <a:pt x="0" y="3874292"/>
                </a:cubicBezTo>
                <a:cubicBezTo>
                  <a:pt x="-40461" y="3622948"/>
                  <a:pt x="51188" y="3537001"/>
                  <a:pt x="0" y="3320822"/>
                </a:cubicBezTo>
                <a:cubicBezTo>
                  <a:pt x="-51188" y="3104643"/>
                  <a:pt x="39018" y="3046846"/>
                  <a:pt x="0" y="2883580"/>
                </a:cubicBezTo>
                <a:cubicBezTo>
                  <a:pt x="-39018" y="2720314"/>
                  <a:pt x="12510" y="2602035"/>
                  <a:pt x="0" y="2368853"/>
                </a:cubicBezTo>
                <a:cubicBezTo>
                  <a:pt x="-12510" y="2135671"/>
                  <a:pt x="12102" y="2085424"/>
                  <a:pt x="0" y="1854125"/>
                </a:cubicBezTo>
                <a:cubicBezTo>
                  <a:pt x="-12102" y="1622826"/>
                  <a:pt x="55035" y="1577304"/>
                  <a:pt x="0" y="1339398"/>
                </a:cubicBezTo>
                <a:cubicBezTo>
                  <a:pt x="-55035" y="1101492"/>
                  <a:pt x="2501" y="969401"/>
                  <a:pt x="0" y="863414"/>
                </a:cubicBezTo>
                <a:cubicBezTo>
                  <a:pt x="-2501" y="757427"/>
                  <a:pt x="23460" y="41124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Nel caso di imposte o contributi previdenziali, confermato che l’esclusione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non si applica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quando l’OE ha ottemperato ai suoi obblighi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pagando o </a:t>
            </a:r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impegnandosi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in modo vincolante a pagare dovuti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compresi eventuali interessi o sanzioni, oppure quando il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debito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tributario o previdenziale sia comunque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integralmente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estinto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purché l'estinzione, il pagamento o l'impegno si siano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perfezionati </a:t>
            </a:r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anteriormente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alla </a:t>
            </a:r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scadenza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del termine di presentazione dell’offerta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845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5CD0A68-6153-B795-2981-A78A798AC0FF}"/>
              </a:ext>
            </a:extLst>
          </p:cNvPr>
          <p:cNvSpPr txBox="1">
            <a:spLocks/>
          </p:cNvSpPr>
          <p:nvPr/>
        </p:nvSpPr>
        <p:spPr>
          <a:xfrm>
            <a:off x="1165501" y="3795886"/>
            <a:ext cx="7632848" cy="864096"/>
          </a:xfrm>
          <a:custGeom>
            <a:avLst/>
            <a:gdLst>
              <a:gd name="connsiteX0" fmla="*/ 0 w 7632848"/>
              <a:gd name="connsiteY0" fmla="*/ 0 h 864096"/>
              <a:gd name="connsiteX1" fmla="*/ 434485 w 7632848"/>
              <a:gd name="connsiteY1" fmla="*/ 0 h 864096"/>
              <a:gd name="connsiteX2" fmla="*/ 792642 w 7632848"/>
              <a:gd name="connsiteY2" fmla="*/ 0 h 864096"/>
              <a:gd name="connsiteX3" fmla="*/ 1303456 w 7632848"/>
              <a:gd name="connsiteY3" fmla="*/ 0 h 864096"/>
              <a:gd name="connsiteX4" fmla="*/ 1966926 w 7632848"/>
              <a:gd name="connsiteY4" fmla="*/ 0 h 864096"/>
              <a:gd name="connsiteX5" fmla="*/ 2706725 w 7632848"/>
              <a:gd name="connsiteY5" fmla="*/ 0 h 864096"/>
              <a:gd name="connsiteX6" fmla="*/ 3446524 w 7632848"/>
              <a:gd name="connsiteY6" fmla="*/ 0 h 864096"/>
              <a:gd name="connsiteX7" fmla="*/ 3804681 w 7632848"/>
              <a:gd name="connsiteY7" fmla="*/ 0 h 864096"/>
              <a:gd name="connsiteX8" fmla="*/ 4162838 w 7632848"/>
              <a:gd name="connsiteY8" fmla="*/ 0 h 864096"/>
              <a:gd name="connsiteX9" fmla="*/ 4826309 w 7632848"/>
              <a:gd name="connsiteY9" fmla="*/ 0 h 864096"/>
              <a:gd name="connsiteX10" fmla="*/ 5337122 w 7632848"/>
              <a:gd name="connsiteY10" fmla="*/ 0 h 864096"/>
              <a:gd name="connsiteX11" fmla="*/ 5695279 w 7632848"/>
              <a:gd name="connsiteY11" fmla="*/ 0 h 864096"/>
              <a:gd name="connsiteX12" fmla="*/ 6435078 w 7632848"/>
              <a:gd name="connsiteY12" fmla="*/ 0 h 864096"/>
              <a:gd name="connsiteX13" fmla="*/ 6793235 w 7632848"/>
              <a:gd name="connsiteY13" fmla="*/ 0 h 864096"/>
              <a:gd name="connsiteX14" fmla="*/ 7632848 w 7632848"/>
              <a:gd name="connsiteY14" fmla="*/ 0 h 864096"/>
              <a:gd name="connsiteX15" fmla="*/ 7632848 w 7632848"/>
              <a:gd name="connsiteY15" fmla="*/ 440689 h 864096"/>
              <a:gd name="connsiteX16" fmla="*/ 7632848 w 7632848"/>
              <a:gd name="connsiteY16" fmla="*/ 864096 h 864096"/>
              <a:gd name="connsiteX17" fmla="*/ 6969377 w 7632848"/>
              <a:gd name="connsiteY17" fmla="*/ 864096 h 864096"/>
              <a:gd name="connsiteX18" fmla="*/ 6382235 w 7632848"/>
              <a:gd name="connsiteY18" fmla="*/ 864096 h 864096"/>
              <a:gd name="connsiteX19" fmla="*/ 5718765 w 7632848"/>
              <a:gd name="connsiteY19" fmla="*/ 864096 h 864096"/>
              <a:gd name="connsiteX20" fmla="*/ 5207951 w 7632848"/>
              <a:gd name="connsiteY20" fmla="*/ 864096 h 864096"/>
              <a:gd name="connsiteX21" fmla="*/ 4544480 w 7632848"/>
              <a:gd name="connsiteY21" fmla="*/ 864096 h 864096"/>
              <a:gd name="connsiteX22" fmla="*/ 3804681 w 7632848"/>
              <a:gd name="connsiteY22" fmla="*/ 864096 h 864096"/>
              <a:gd name="connsiteX23" fmla="*/ 3370196 w 7632848"/>
              <a:gd name="connsiteY23" fmla="*/ 864096 h 864096"/>
              <a:gd name="connsiteX24" fmla="*/ 3012039 w 7632848"/>
              <a:gd name="connsiteY24" fmla="*/ 864096 h 864096"/>
              <a:gd name="connsiteX25" fmla="*/ 2424897 w 7632848"/>
              <a:gd name="connsiteY25" fmla="*/ 864096 h 864096"/>
              <a:gd name="connsiteX26" fmla="*/ 1837755 w 7632848"/>
              <a:gd name="connsiteY26" fmla="*/ 864096 h 864096"/>
              <a:gd name="connsiteX27" fmla="*/ 1326941 w 7632848"/>
              <a:gd name="connsiteY27" fmla="*/ 864096 h 864096"/>
              <a:gd name="connsiteX28" fmla="*/ 663471 w 7632848"/>
              <a:gd name="connsiteY28" fmla="*/ 864096 h 864096"/>
              <a:gd name="connsiteX29" fmla="*/ 0 w 7632848"/>
              <a:gd name="connsiteY29" fmla="*/ 864096 h 864096"/>
              <a:gd name="connsiteX30" fmla="*/ 0 w 7632848"/>
              <a:gd name="connsiteY30" fmla="*/ 449330 h 864096"/>
              <a:gd name="connsiteX31" fmla="*/ 0 w 7632848"/>
              <a:gd name="connsiteY31" fmla="*/ 0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32848" h="864096" fill="none" extrusionOk="0">
                <a:moveTo>
                  <a:pt x="0" y="0"/>
                </a:moveTo>
                <a:cubicBezTo>
                  <a:pt x="100052" y="-14664"/>
                  <a:pt x="291580" y="4874"/>
                  <a:pt x="434485" y="0"/>
                </a:cubicBezTo>
                <a:cubicBezTo>
                  <a:pt x="577391" y="-4874"/>
                  <a:pt x="635730" y="6174"/>
                  <a:pt x="792642" y="0"/>
                </a:cubicBezTo>
                <a:cubicBezTo>
                  <a:pt x="949554" y="-6174"/>
                  <a:pt x="1061106" y="28884"/>
                  <a:pt x="1303456" y="0"/>
                </a:cubicBezTo>
                <a:cubicBezTo>
                  <a:pt x="1545806" y="-28884"/>
                  <a:pt x="1793235" y="17652"/>
                  <a:pt x="1966926" y="0"/>
                </a:cubicBezTo>
                <a:cubicBezTo>
                  <a:pt x="2140617" y="-17652"/>
                  <a:pt x="2353056" y="48521"/>
                  <a:pt x="2706725" y="0"/>
                </a:cubicBezTo>
                <a:cubicBezTo>
                  <a:pt x="3060394" y="-48521"/>
                  <a:pt x="3077477" y="50686"/>
                  <a:pt x="3446524" y="0"/>
                </a:cubicBezTo>
                <a:cubicBezTo>
                  <a:pt x="3815571" y="-50686"/>
                  <a:pt x="3647516" y="38154"/>
                  <a:pt x="3804681" y="0"/>
                </a:cubicBezTo>
                <a:cubicBezTo>
                  <a:pt x="3961846" y="-38154"/>
                  <a:pt x="4013387" y="42250"/>
                  <a:pt x="4162838" y="0"/>
                </a:cubicBezTo>
                <a:cubicBezTo>
                  <a:pt x="4312289" y="-42250"/>
                  <a:pt x="4497283" y="14685"/>
                  <a:pt x="4826309" y="0"/>
                </a:cubicBezTo>
                <a:cubicBezTo>
                  <a:pt x="5155335" y="-14685"/>
                  <a:pt x="5233313" y="45878"/>
                  <a:pt x="5337122" y="0"/>
                </a:cubicBezTo>
                <a:cubicBezTo>
                  <a:pt x="5440931" y="-45878"/>
                  <a:pt x="5594638" y="616"/>
                  <a:pt x="5695279" y="0"/>
                </a:cubicBezTo>
                <a:cubicBezTo>
                  <a:pt x="5795920" y="-616"/>
                  <a:pt x="6158838" y="68229"/>
                  <a:pt x="6435078" y="0"/>
                </a:cubicBezTo>
                <a:cubicBezTo>
                  <a:pt x="6711318" y="-68229"/>
                  <a:pt x="6672808" y="39315"/>
                  <a:pt x="6793235" y="0"/>
                </a:cubicBezTo>
                <a:cubicBezTo>
                  <a:pt x="6913662" y="-39315"/>
                  <a:pt x="7246006" y="66189"/>
                  <a:pt x="7632848" y="0"/>
                </a:cubicBezTo>
                <a:cubicBezTo>
                  <a:pt x="7664865" y="157224"/>
                  <a:pt x="7597833" y="258995"/>
                  <a:pt x="7632848" y="440689"/>
                </a:cubicBezTo>
                <a:cubicBezTo>
                  <a:pt x="7667863" y="622383"/>
                  <a:pt x="7632482" y="721082"/>
                  <a:pt x="7632848" y="864096"/>
                </a:cubicBezTo>
                <a:cubicBezTo>
                  <a:pt x="7351036" y="903068"/>
                  <a:pt x="7117753" y="832997"/>
                  <a:pt x="6969377" y="864096"/>
                </a:cubicBezTo>
                <a:cubicBezTo>
                  <a:pt x="6821001" y="895195"/>
                  <a:pt x="6508789" y="813076"/>
                  <a:pt x="6382235" y="864096"/>
                </a:cubicBezTo>
                <a:cubicBezTo>
                  <a:pt x="6255681" y="915116"/>
                  <a:pt x="6011194" y="859861"/>
                  <a:pt x="5718765" y="864096"/>
                </a:cubicBezTo>
                <a:cubicBezTo>
                  <a:pt x="5426336" y="868331"/>
                  <a:pt x="5411076" y="816221"/>
                  <a:pt x="5207951" y="864096"/>
                </a:cubicBezTo>
                <a:cubicBezTo>
                  <a:pt x="5004826" y="911971"/>
                  <a:pt x="4730383" y="800393"/>
                  <a:pt x="4544480" y="864096"/>
                </a:cubicBezTo>
                <a:cubicBezTo>
                  <a:pt x="4358577" y="927799"/>
                  <a:pt x="3973064" y="785721"/>
                  <a:pt x="3804681" y="864096"/>
                </a:cubicBezTo>
                <a:cubicBezTo>
                  <a:pt x="3636298" y="942471"/>
                  <a:pt x="3486447" y="831236"/>
                  <a:pt x="3370196" y="864096"/>
                </a:cubicBezTo>
                <a:cubicBezTo>
                  <a:pt x="3253945" y="896956"/>
                  <a:pt x="3128901" y="838282"/>
                  <a:pt x="3012039" y="864096"/>
                </a:cubicBezTo>
                <a:cubicBezTo>
                  <a:pt x="2895177" y="889910"/>
                  <a:pt x="2667838" y="806458"/>
                  <a:pt x="2424897" y="864096"/>
                </a:cubicBezTo>
                <a:cubicBezTo>
                  <a:pt x="2181956" y="921734"/>
                  <a:pt x="1987445" y="860614"/>
                  <a:pt x="1837755" y="864096"/>
                </a:cubicBezTo>
                <a:cubicBezTo>
                  <a:pt x="1688065" y="867578"/>
                  <a:pt x="1439318" y="807179"/>
                  <a:pt x="1326941" y="864096"/>
                </a:cubicBezTo>
                <a:cubicBezTo>
                  <a:pt x="1214564" y="921013"/>
                  <a:pt x="904514" y="812939"/>
                  <a:pt x="663471" y="864096"/>
                </a:cubicBezTo>
                <a:cubicBezTo>
                  <a:pt x="422428" y="915253"/>
                  <a:pt x="148163" y="859980"/>
                  <a:pt x="0" y="864096"/>
                </a:cubicBezTo>
                <a:cubicBezTo>
                  <a:pt x="-12647" y="716742"/>
                  <a:pt x="12989" y="638639"/>
                  <a:pt x="0" y="449330"/>
                </a:cubicBezTo>
                <a:cubicBezTo>
                  <a:pt x="-12989" y="260021"/>
                  <a:pt x="37604" y="187099"/>
                  <a:pt x="0" y="0"/>
                </a:cubicBezTo>
                <a:close/>
              </a:path>
              <a:path w="7632848" h="864096" stroke="0" extrusionOk="0">
                <a:moveTo>
                  <a:pt x="0" y="0"/>
                </a:moveTo>
                <a:cubicBezTo>
                  <a:pt x="165447" y="-61129"/>
                  <a:pt x="467959" y="3370"/>
                  <a:pt x="739799" y="0"/>
                </a:cubicBezTo>
                <a:cubicBezTo>
                  <a:pt x="1011639" y="-3370"/>
                  <a:pt x="999454" y="49445"/>
                  <a:pt x="1174284" y="0"/>
                </a:cubicBezTo>
                <a:cubicBezTo>
                  <a:pt x="1349114" y="-49445"/>
                  <a:pt x="1511379" y="51674"/>
                  <a:pt x="1685098" y="0"/>
                </a:cubicBezTo>
                <a:cubicBezTo>
                  <a:pt x="1858817" y="-51674"/>
                  <a:pt x="2165827" y="16325"/>
                  <a:pt x="2348569" y="0"/>
                </a:cubicBezTo>
                <a:cubicBezTo>
                  <a:pt x="2531311" y="-16325"/>
                  <a:pt x="2693420" y="14470"/>
                  <a:pt x="2935711" y="0"/>
                </a:cubicBezTo>
                <a:cubicBezTo>
                  <a:pt x="3178002" y="-14470"/>
                  <a:pt x="3375988" y="43753"/>
                  <a:pt x="3522853" y="0"/>
                </a:cubicBezTo>
                <a:cubicBezTo>
                  <a:pt x="3669718" y="-43753"/>
                  <a:pt x="3896755" y="81350"/>
                  <a:pt x="4262652" y="0"/>
                </a:cubicBezTo>
                <a:cubicBezTo>
                  <a:pt x="4628549" y="-81350"/>
                  <a:pt x="4647415" y="46698"/>
                  <a:pt x="4773466" y="0"/>
                </a:cubicBezTo>
                <a:cubicBezTo>
                  <a:pt x="4899517" y="-46698"/>
                  <a:pt x="5106556" y="7993"/>
                  <a:pt x="5360608" y="0"/>
                </a:cubicBezTo>
                <a:cubicBezTo>
                  <a:pt x="5614660" y="-7993"/>
                  <a:pt x="5740266" y="63357"/>
                  <a:pt x="5947750" y="0"/>
                </a:cubicBezTo>
                <a:cubicBezTo>
                  <a:pt x="6155234" y="-63357"/>
                  <a:pt x="6279730" y="75338"/>
                  <a:pt x="6611221" y="0"/>
                </a:cubicBezTo>
                <a:cubicBezTo>
                  <a:pt x="6942712" y="-75338"/>
                  <a:pt x="6893653" y="8127"/>
                  <a:pt x="6969377" y="0"/>
                </a:cubicBezTo>
                <a:cubicBezTo>
                  <a:pt x="7045101" y="-8127"/>
                  <a:pt x="7313853" y="59447"/>
                  <a:pt x="7632848" y="0"/>
                </a:cubicBezTo>
                <a:cubicBezTo>
                  <a:pt x="7659788" y="154117"/>
                  <a:pt x="7605300" y="293867"/>
                  <a:pt x="7632848" y="423407"/>
                </a:cubicBezTo>
                <a:cubicBezTo>
                  <a:pt x="7660396" y="552947"/>
                  <a:pt x="7580004" y="771811"/>
                  <a:pt x="7632848" y="864096"/>
                </a:cubicBezTo>
                <a:cubicBezTo>
                  <a:pt x="7500379" y="922264"/>
                  <a:pt x="7376347" y="857487"/>
                  <a:pt x="7122034" y="864096"/>
                </a:cubicBezTo>
                <a:cubicBezTo>
                  <a:pt x="6867721" y="870705"/>
                  <a:pt x="6800858" y="844574"/>
                  <a:pt x="6534892" y="864096"/>
                </a:cubicBezTo>
                <a:cubicBezTo>
                  <a:pt x="6268926" y="883618"/>
                  <a:pt x="6162779" y="844985"/>
                  <a:pt x="6024078" y="864096"/>
                </a:cubicBezTo>
                <a:cubicBezTo>
                  <a:pt x="5885377" y="883207"/>
                  <a:pt x="5434747" y="786663"/>
                  <a:pt x="5284279" y="864096"/>
                </a:cubicBezTo>
                <a:cubicBezTo>
                  <a:pt x="5133811" y="941529"/>
                  <a:pt x="4873251" y="863062"/>
                  <a:pt x="4697137" y="864096"/>
                </a:cubicBezTo>
                <a:cubicBezTo>
                  <a:pt x="4521023" y="865130"/>
                  <a:pt x="4478895" y="857806"/>
                  <a:pt x="4338981" y="864096"/>
                </a:cubicBezTo>
                <a:cubicBezTo>
                  <a:pt x="4199067" y="870386"/>
                  <a:pt x="4124882" y="821826"/>
                  <a:pt x="3980824" y="864096"/>
                </a:cubicBezTo>
                <a:cubicBezTo>
                  <a:pt x="3836766" y="906366"/>
                  <a:pt x="3538948" y="802330"/>
                  <a:pt x="3241025" y="864096"/>
                </a:cubicBezTo>
                <a:cubicBezTo>
                  <a:pt x="2943102" y="925862"/>
                  <a:pt x="2801408" y="804231"/>
                  <a:pt x="2653883" y="864096"/>
                </a:cubicBezTo>
                <a:cubicBezTo>
                  <a:pt x="2506358" y="923961"/>
                  <a:pt x="2236945" y="836735"/>
                  <a:pt x="1914083" y="864096"/>
                </a:cubicBezTo>
                <a:cubicBezTo>
                  <a:pt x="1591221" y="891457"/>
                  <a:pt x="1558872" y="794609"/>
                  <a:pt x="1250613" y="864096"/>
                </a:cubicBezTo>
                <a:cubicBezTo>
                  <a:pt x="942354" y="933583"/>
                  <a:pt x="1030896" y="822095"/>
                  <a:pt x="892456" y="864096"/>
                </a:cubicBezTo>
                <a:cubicBezTo>
                  <a:pt x="754016" y="906097"/>
                  <a:pt x="405157" y="824346"/>
                  <a:pt x="0" y="864096"/>
                </a:cubicBezTo>
                <a:cubicBezTo>
                  <a:pt x="-9997" y="719674"/>
                  <a:pt x="41202" y="602673"/>
                  <a:pt x="0" y="457971"/>
                </a:cubicBezTo>
                <a:cubicBezTo>
                  <a:pt x="-41202" y="313270"/>
                  <a:pt x="39960" y="19597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FDA6111-A672-CD7C-D612-B8C6464DF4CB}"/>
              </a:ext>
            </a:extLst>
          </p:cNvPr>
          <p:cNvSpPr txBox="1">
            <a:spLocks/>
          </p:cNvSpPr>
          <p:nvPr/>
        </p:nvSpPr>
        <p:spPr>
          <a:xfrm>
            <a:off x="1187624" y="1456358"/>
            <a:ext cx="7632848" cy="1259408"/>
          </a:xfrm>
          <a:custGeom>
            <a:avLst/>
            <a:gdLst>
              <a:gd name="connsiteX0" fmla="*/ 0 w 7632848"/>
              <a:gd name="connsiteY0" fmla="*/ 0 h 1259408"/>
              <a:gd name="connsiteX1" fmla="*/ 663471 w 7632848"/>
              <a:gd name="connsiteY1" fmla="*/ 0 h 1259408"/>
              <a:gd name="connsiteX2" fmla="*/ 1403270 w 7632848"/>
              <a:gd name="connsiteY2" fmla="*/ 0 h 1259408"/>
              <a:gd name="connsiteX3" fmla="*/ 2143069 w 7632848"/>
              <a:gd name="connsiteY3" fmla="*/ 0 h 1259408"/>
              <a:gd name="connsiteX4" fmla="*/ 2501226 w 7632848"/>
              <a:gd name="connsiteY4" fmla="*/ 0 h 1259408"/>
              <a:gd name="connsiteX5" fmla="*/ 2859382 w 7632848"/>
              <a:gd name="connsiteY5" fmla="*/ 0 h 1259408"/>
              <a:gd name="connsiteX6" fmla="*/ 3522853 w 7632848"/>
              <a:gd name="connsiteY6" fmla="*/ 0 h 1259408"/>
              <a:gd name="connsiteX7" fmla="*/ 4033667 w 7632848"/>
              <a:gd name="connsiteY7" fmla="*/ 0 h 1259408"/>
              <a:gd name="connsiteX8" fmla="*/ 4391823 w 7632848"/>
              <a:gd name="connsiteY8" fmla="*/ 0 h 1259408"/>
              <a:gd name="connsiteX9" fmla="*/ 5131622 w 7632848"/>
              <a:gd name="connsiteY9" fmla="*/ 0 h 1259408"/>
              <a:gd name="connsiteX10" fmla="*/ 5489779 w 7632848"/>
              <a:gd name="connsiteY10" fmla="*/ 0 h 1259408"/>
              <a:gd name="connsiteX11" fmla="*/ 6000593 w 7632848"/>
              <a:gd name="connsiteY11" fmla="*/ 0 h 1259408"/>
              <a:gd name="connsiteX12" fmla="*/ 6664063 w 7632848"/>
              <a:gd name="connsiteY12" fmla="*/ 0 h 1259408"/>
              <a:gd name="connsiteX13" fmla="*/ 7022220 w 7632848"/>
              <a:gd name="connsiteY13" fmla="*/ 0 h 1259408"/>
              <a:gd name="connsiteX14" fmla="*/ 7632848 w 7632848"/>
              <a:gd name="connsiteY14" fmla="*/ 0 h 1259408"/>
              <a:gd name="connsiteX15" fmla="*/ 7632848 w 7632848"/>
              <a:gd name="connsiteY15" fmla="*/ 419803 h 1259408"/>
              <a:gd name="connsiteX16" fmla="*/ 7632848 w 7632848"/>
              <a:gd name="connsiteY16" fmla="*/ 827011 h 1259408"/>
              <a:gd name="connsiteX17" fmla="*/ 7632848 w 7632848"/>
              <a:gd name="connsiteY17" fmla="*/ 1259408 h 1259408"/>
              <a:gd name="connsiteX18" fmla="*/ 7045706 w 7632848"/>
              <a:gd name="connsiteY18" fmla="*/ 1259408 h 1259408"/>
              <a:gd name="connsiteX19" fmla="*/ 6305907 w 7632848"/>
              <a:gd name="connsiteY19" fmla="*/ 1259408 h 1259408"/>
              <a:gd name="connsiteX20" fmla="*/ 5871422 w 7632848"/>
              <a:gd name="connsiteY20" fmla="*/ 1259408 h 1259408"/>
              <a:gd name="connsiteX21" fmla="*/ 5513265 w 7632848"/>
              <a:gd name="connsiteY21" fmla="*/ 1259408 h 1259408"/>
              <a:gd name="connsiteX22" fmla="*/ 4926123 w 7632848"/>
              <a:gd name="connsiteY22" fmla="*/ 1259408 h 1259408"/>
              <a:gd name="connsiteX23" fmla="*/ 4338981 w 7632848"/>
              <a:gd name="connsiteY23" fmla="*/ 1259408 h 1259408"/>
              <a:gd name="connsiteX24" fmla="*/ 3828167 w 7632848"/>
              <a:gd name="connsiteY24" fmla="*/ 1259408 h 1259408"/>
              <a:gd name="connsiteX25" fmla="*/ 3164696 w 7632848"/>
              <a:gd name="connsiteY25" fmla="*/ 1259408 h 1259408"/>
              <a:gd name="connsiteX26" fmla="*/ 2577554 w 7632848"/>
              <a:gd name="connsiteY26" fmla="*/ 1259408 h 1259408"/>
              <a:gd name="connsiteX27" fmla="*/ 2143069 w 7632848"/>
              <a:gd name="connsiteY27" fmla="*/ 1259408 h 1259408"/>
              <a:gd name="connsiteX28" fmla="*/ 1784912 w 7632848"/>
              <a:gd name="connsiteY28" fmla="*/ 1259408 h 1259408"/>
              <a:gd name="connsiteX29" fmla="*/ 1426755 w 7632848"/>
              <a:gd name="connsiteY29" fmla="*/ 1259408 h 1259408"/>
              <a:gd name="connsiteX30" fmla="*/ 686956 w 7632848"/>
              <a:gd name="connsiteY30" fmla="*/ 1259408 h 1259408"/>
              <a:gd name="connsiteX31" fmla="*/ 0 w 7632848"/>
              <a:gd name="connsiteY31" fmla="*/ 1259408 h 1259408"/>
              <a:gd name="connsiteX32" fmla="*/ 0 w 7632848"/>
              <a:gd name="connsiteY32" fmla="*/ 814417 h 1259408"/>
              <a:gd name="connsiteX33" fmla="*/ 0 w 7632848"/>
              <a:gd name="connsiteY33" fmla="*/ 419803 h 1259408"/>
              <a:gd name="connsiteX34" fmla="*/ 0 w 7632848"/>
              <a:gd name="connsiteY34" fmla="*/ 0 h 125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632848" h="1259408" fill="none" extrusionOk="0">
                <a:moveTo>
                  <a:pt x="0" y="0"/>
                </a:moveTo>
                <a:cubicBezTo>
                  <a:pt x="281041" y="-73980"/>
                  <a:pt x="484355" y="13975"/>
                  <a:pt x="663471" y="0"/>
                </a:cubicBezTo>
                <a:cubicBezTo>
                  <a:pt x="842587" y="-13975"/>
                  <a:pt x="1049601" y="48521"/>
                  <a:pt x="1403270" y="0"/>
                </a:cubicBezTo>
                <a:cubicBezTo>
                  <a:pt x="1756939" y="-48521"/>
                  <a:pt x="1774022" y="50686"/>
                  <a:pt x="2143069" y="0"/>
                </a:cubicBezTo>
                <a:cubicBezTo>
                  <a:pt x="2512116" y="-50686"/>
                  <a:pt x="2344061" y="38154"/>
                  <a:pt x="2501226" y="0"/>
                </a:cubicBezTo>
                <a:cubicBezTo>
                  <a:pt x="2658391" y="-38154"/>
                  <a:pt x="2719246" y="305"/>
                  <a:pt x="2859382" y="0"/>
                </a:cubicBezTo>
                <a:cubicBezTo>
                  <a:pt x="2999518" y="-305"/>
                  <a:pt x="3193827" y="14685"/>
                  <a:pt x="3522853" y="0"/>
                </a:cubicBezTo>
                <a:cubicBezTo>
                  <a:pt x="3851879" y="-14685"/>
                  <a:pt x="3923748" y="43888"/>
                  <a:pt x="4033667" y="0"/>
                </a:cubicBezTo>
                <a:cubicBezTo>
                  <a:pt x="4143586" y="-43888"/>
                  <a:pt x="4294244" y="11770"/>
                  <a:pt x="4391823" y="0"/>
                </a:cubicBezTo>
                <a:cubicBezTo>
                  <a:pt x="4489402" y="-11770"/>
                  <a:pt x="4855382" y="68229"/>
                  <a:pt x="5131622" y="0"/>
                </a:cubicBezTo>
                <a:cubicBezTo>
                  <a:pt x="5407862" y="-68229"/>
                  <a:pt x="5369352" y="39315"/>
                  <a:pt x="5489779" y="0"/>
                </a:cubicBezTo>
                <a:cubicBezTo>
                  <a:pt x="5610206" y="-39315"/>
                  <a:pt x="5801602" y="33667"/>
                  <a:pt x="6000593" y="0"/>
                </a:cubicBezTo>
                <a:cubicBezTo>
                  <a:pt x="6199584" y="-33667"/>
                  <a:pt x="6360734" y="79502"/>
                  <a:pt x="6664063" y="0"/>
                </a:cubicBezTo>
                <a:cubicBezTo>
                  <a:pt x="6967392" y="-79502"/>
                  <a:pt x="6900462" y="5318"/>
                  <a:pt x="7022220" y="0"/>
                </a:cubicBezTo>
                <a:cubicBezTo>
                  <a:pt x="7143978" y="-5318"/>
                  <a:pt x="7378652" y="85"/>
                  <a:pt x="7632848" y="0"/>
                </a:cubicBezTo>
                <a:cubicBezTo>
                  <a:pt x="7651054" y="148962"/>
                  <a:pt x="7632176" y="282756"/>
                  <a:pt x="7632848" y="419803"/>
                </a:cubicBezTo>
                <a:cubicBezTo>
                  <a:pt x="7633520" y="556850"/>
                  <a:pt x="7629833" y="684710"/>
                  <a:pt x="7632848" y="827011"/>
                </a:cubicBezTo>
                <a:cubicBezTo>
                  <a:pt x="7635863" y="969312"/>
                  <a:pt x="7591578" y="1095955"/>
                  <a:pt x="7632848" y="1259408"/>
                </a:cubicBezTo>
                <a:cubicBezTo>
                  <a:pt x="7442612" y="1319462"/>
                  <a:pt x="7281275" y="1207534"/>
                  <a:pt x="7045706" y="1259408"/>
                </a:cubicBezTo>
                <a:cubicBezTo>
                  <a:pt x="6810137" y="1311282"/>
                  <a:pt x="6474290" y="1181033"/>
                  <a:pt x="6305907" y="1259408"/>
                </a:cubicBezTo>
                <a:cubicBezTo>
                  <a:pt x="6137524" y="1337783"/>
                  <a:pt x="5987673" y="1226548"/>
                  <a:pt x="5871422" y="1259408"/>
                </a:cubicBezTo>
                <a:cubicBezTo>
                  <a:pt x="5755171" y="1292268"/>
                  <a:pt x="5630127" y="1233594"/>
                  <a:pt x="5513265" y="1259408"/>
                </a:cubicBezTo>
                <a:cubicBezTo>
                  <a:pt x="5396403" y="1285222"/>
                  <a:pt x="5169064" y="1201770"/>
                  <a:pt x="4926123" y="1259408"/>
                </a:cubicBezTo>
                <a:cubicBezTo>
                  <a:pt x="4683182" y="1317046"/>
                  <a:pt x="4488671" y="1255926"/>
                  <a:pt x="4338981" y="1259408"/>
                </a:cubicBezTo>
                <a:cubicBezTo>
                  <a:pt x="4189291" y="1262890"/>
                  <a:pt x="3940544" y="1202491"/>
                  <a:pt x="3828167" y="1259408"/>
                </a:cubicBezTo>
                <a:cubicBezTo>
                  <a:pt x="3715790" y="1316325"/>
                  <a:pt x="3410705" y="1208823"/>
                  <a:pt x="3164696" y="1259408"/>
                </a:cubicBezTo>
                <a:cubicBezTo>
                  <a:pt x="2918687" y="1309993"/>
                  <a:pt x="2747314" y="1237994"/>
                  <a:pt x="2577554" y="1259408"/>
                </a:cubicBezTo>
                <a:cubicBezTo>
                  <a:pt x="2407794" y="1280822"/>
                  <a:pt x="2295056" y="1253332"/>
                  <a:pt x="2143069" y="1259408"/>
                </a:cubicBezTo>
                <a:cubicBezTo>
                  <a:pt x="1991082" y="1265484"/>
                  <a:pt x="1902486" y="1255475"/>
                  <a:pt x="1784912" y="1259408"/>
                </a:cubicBezTo>
                <a:cubicBezTo>
                  <a:pt x="1667338" y="1263341"/>
                  <a:pt x="1551490" y="1251497"/>
                  <a:pt x="1426755" y="1259408"/>
                </a:cubicBezTo>
                <a:cubicBezTo>
                  <a:pt x="1302020" y="1267319"/>
                  <a:pt x="893466" y="1244433"/>
                  <a:pt x="686956" y="1259408"/>
                </a:cubicBezTo>
                <a:cubicBezTo>
                  <a:pt x="480446" y="1274383"/>
                  <a:pt x="300263" y="1184905"/>
                  <a:pt x="0" y="1259408"/>
                </a:cubicBezTo>
                <a:cubicBezTo>
                  <a:pt x="-17503" y="1123111"/>
                  <a:pt x="28157" y="948639"/>
                  <a:pt x="0" y="814417"/>
                </a:cubicBezTo>
                <a:cubicBezTo>
                  <a:pt x="-28157" y="680195"/>
                  <a:pt x="21333" y="581965"/>
                  <a:pt x="0" y="419803"/>
                </a:cubicBezTo>
                <a:cubicBezTo>
                  <a:pt x="-21333" y="257641"/>
                  <a:pt x="7021" y="91324"/>
                  <a:pt x="0" y="0"/>
                </a:cubicBezTo>
                <a:close/>
              </a:path>
              <a:path w="7632848" h="1259408" stroke="0" extrusionOk="0">
                <a:moveTo>
                  <a:pt x="0" y="0"/>
                </a:moveTo>
                <a:cubicBezTo>
                  <a:pt x="165447" y="-61129"/>
                  <a:pt x="467959" y="3370"/>
                  <a:pt x="739799" y="0"/>
                </a:cubicBezTo>
                <a:cubicBezTo>
                  <a:pt x="1011639" y="-3370"/>
                  <a:pt x="999454" y="49445"/>
                  <a:pt x="1174284" y="0"/>
                </a:cubicBezTo>
                <a:cubicBezTo>
                  <a:pt x="1349114" y="-49445"/>
                  <a:pt x="1511379" y="51674"/>
                  <a:pt x="1685098" y="0"/>
                </a:cubicBezTo>
                <a:cubicBezTo>
                  <a:pt x="1858817" y="-51674"/>
                  <a:pt x="2165827" y="16325"/>
                  <a:pt x="2348569" y="0"/>
                </a:cubicBezTo>
                <a:cubicBezTo>
                  <a:pt x="2531311" y="-16325"/>
                  <a:pt x="2693420" y="14470"/>
                  <a:pt x="2935711" y="0"/>
                </a:cubicBezTo>
                <a:cubicBezTo>
                  <a:pt x="3178002" y="-14470"/>
                  <a:pt x="3375988" y="43753"/>
                  <a:pt x="3522853" y="0"/>
                </a:cubicBezTo>
                <a:cubicBezTo>
                  <a:pt x="3669718" y="-43753"/>
                  <a:pt x="3896755" y="81350"/>
                  <a:pt x="4262652" y="0"/>
                </a:cubicBezTo>
                <a:cubicBezTo>
                  <a:pt x="4628549" y="-81350"/>
                  <a:pt x="4647415" y="46698"/>
                  <a:pt x="4773466" y="0"/>
                </a:cubicBezTo>
                <a:cubicBezTo>
                  <a:pt x="4899517" y="-46698"/>
                  <a:pt x="5106556" y="7993"/>
                  <a:pt x="5360608" y="0"/>
                </a:cubicBezTo>
                <a:cubicBezTo>
                  <a:pt x="5614660" y="-7993"/>
                  <a:pt x="5740266" y="63357"/>
                  <a:pt x="5947750" y="0"/>
                </a:cubicBezTo>
                <a:cubicBezTo>
                  <a:pt x="6155234" y="-63357"/>
                  <a:pt x="6279730" y="75338"/>
                  <a:pt x="6611221" y="0"/>
                </a:cubicBezTo>
                <a:cubicBezTo>
                  <a:pt x="6942712" y="-75338"/>
                  <a:pt x="6893653" y="8127"/>
                  <a:pt x="6969377" y="0"/>
                </a:cubicBezTo>
                <a:cubicBezTo>
                  <a:pt x="7045101" y="-8127"/>
                  <a:pt x="7313853" y="59447"/>
                  <a:pt x="7632848" y="0"/>
                </a:cubicBezTo>
                <a:cubicBezTo>
                  <a:pt x="7674963" y="161374"/>
                  <a:pt x="7590392" y="247461"/>
                  <a:pt x="7632848" y="407209"/>
                </a:cubicBezTo>
                <a:cubicBezTo>
                  <a:pt x="7675304" y="566957"/>
                  <a:pt x="7619146" y="680124"/>
                  <a:pt x="7632848" y="801823"/>
                </a:cubicBezTo>
                <a:cubicBezTo>
                  <a:pt x="7646550" y="923522"/>
                  <a:pt x="7631432" y="1046040"/>
                  <a:pt x="7632848" y="1259408"/>
                </a:cubicBezTo>
                <a:cubicBezTo>
                  <a:pt x="7555378" y="1298515"/>
                  <a:pt x="7446714" y="1226008"/>
                  <a:pt x="7274691" y="1259408"/>
                </a:cubicBezTo>
                <a:cubicBezTo>
                  <a:pt x="7102668" y="1292808"/>
                  <a:pt x="6898270" y="1236575"/>
                  <a:pt x="6763878" y="1259408"/>
                </a:cubicBezTo>
                <a:cubicBezTo>
                  <a:pt x="6629486" y="1282241"/>
                  <a:pt x="6176755" y="1186554"/>
                  <a:pt x="6024078" y="1259408"/>
                </a:cubicBezTo>
                <a:cubicBezTo>
                  <a:pt x="5871401" y="1332262"/>
                  <a:pt x="5613050" y="1258374"/>
                  <a:pt x="5436936" y="1259408"/>
                </a:cubicBezTo>
                <a:cubicBezTo>
                  <a:pt x="5260822" y="1260442"/>
                  <a:pt x="5218694" y="1253118"/>
                  <a:pt x="5078780" y="1259408"/>
                </a:cubicBezTo>
                <a:cubicBezTo>
                  <a:pt x="4938866" y="1265698"/>
                  <a:pt x="4864681" y="1217138"/>
                  <a:pt x="4720623" y="1259408"/>
                </a:cubicBezTo>
                <a:cubicBezTo>
                  <a:pt x="4576565" y="1301678"/>
                  <a:pt x="4278747" y="1197642"/>
                  <a:pt x="3980824" y="1259408"/>
                </a:cubicBezTo>
                <a:cubicBezTo>
                  <a:pt x="3682901" y="1321174"/>
                  <a:pt x="3541207" y="1199543"/>
                  <a:pt x="3393682" y="1259408"/>
                </a:cubicBezTo>
                <a:cubicBezTo>
                  <a:pt x="3246157" y="1319273"/>
                  <a:pt x="2973055" y="1229458"/>
                  <a:pt x="2653883" y="1259408"/>
                </a:cubicBezTo>
                <a:cubicBezTo>
                  <a:pt x="2334711" y="1289358"/>
                  <a:pt x="2304573" y="1194835"/>
                  <a:pt x="1990412" y="1259408"/>
                </a:cubicBezTo>
                <a:cubicBezTo>
                  <a:pt x="1676251" y="1323981"/>
                  <a:pt x="1770695" y="1217407"/>
                  <a:pt x="1632255" y="1259408"/>
                </a:cubicBezTo>
                <a:cubicBezTo>
                  <a:pt x="1493815" y="1301409"/>
                  <a:pt x="1163821" y="1244384"/>
                  <a:pt x="1045113" y="1259408"/>
                </a:cubicBezTo>
                <a:cubicBezTo>
                  <a:pt x="926405" y="1274432"/>
                  <a:pt x="758986" y="1257424"/>
                  <a:pt x="686956" y="1259408"/>
                </a:cubicBezTo>
                <a:cubicBezTo>
                  <a:pt x="614926" y="1261392"/>
                  <a:pt x="142679" y="1220523"/>
                  <a:pt x="0" y="1259408"/>
                </a:cubicBezTo>
                <a:cubicBezTo>
                  <a:pt x="-36592" y="1154807"/>
                  <a:pt x="46854" y="979647"/>
                  <a:pt x="0" y="839605"/>
                </a:cubicBezTo>
                <a:cubicBezTo>
                  <a:pt x="-46854" y="699563"/>
                  <a:pt x="41252" y="580756"/>
                  <a:pt x="0" y="419803"/>
                </a:cubicBezTo>
                <a:cubicBezTo>
                  <a:pt x="-41252" y="258850"/>
                  <a:pt x="13359" y="119979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FC7642-9BA8-DCED-7185-5C9BF4FC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Durata esclusione non automatica </a:t>
            </a:r>
            <a:r>
              <a:rPr lang="it-IT" sz="2400" i="1" dirty="0"/>
              <a:t>(96)</a:t>
            </a:r>
            <a:r>
              <a:rPr lang="it-IT" sz="2700" i="1" dirty="0"/>
              <a:t> 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60EF7A-E152-E03D-D6A0-2C7D0EACD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cause di esclusione di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automatica</a:t>
            </a:r>
            <a:r>
              <a:rPr lang="it-IT" dirty="0"/>
              <a:t>, rilevano: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3 anni decorrenti dalla commissione del fatto</a:t>
            </a:r>
            <a:r>
              <a:rPr lang="it-IT" dirty="0"/>
              <a:t>, nel caso di sussistere gravi infrazioni, debitamente accertate con </a:t>
            </a:r>
            <a:r>
              <a:rPr lang="it-IT" b="1" u="sng" dirty="0">
                <a:solidFill>
                  <a:srgbClr val="FF0000"/>
                </a:solidFill>
              </a:rPr>
              <a:t>qualunque mezzo adeguato</a:t>
            </a:r>
            <a:r>
              <a:rPr lang="it-IT" dirty="0"/>
              <a:t>, alle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 in materia di salute e di sicurezza sul lavoro </a:t>
            </a:r>
            <a:r>
              <a:rPr lang="it-IT" dirty="0"/>
              <a:t>nonché agli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obblighi in materia ambientale </a:t>
            </a:r>
            <a:r>
              <a:rPr lang="it-IT" dirty="0"/>
              <a:t>(</a:t>
            </a:r>
            <a:r>
              <a:rPr lang="it-IT" dirty="0" err="1"/>
              <a:t>95.1.a</a:t>
            </a:r>
            <a:r>
              <a:rPr lang="it-IT" dirty="0"/>
              <a:t>);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sola gara </a:t>
            </a:r>
            <a:r>
              <a:rPr lang="it-IT" dirty="0"/>
              <a:t>cui la condotta si riferisce, nei casi di: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conflitto di interesse </a:t>
            </a:r>
            <a:r>
              <a:rPr lang="it-IT" dirty="0"/>
              <a:t>non diversamente risolvibile;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II)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precedente coinvolgimento </a:t>
            </a:r>
            <a:r>
              <a:rPr lang="it-IT" dirty="0"/>
              <a:t>nella preparazione della procedura d'appalto;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III) </a:t>
            </a:r>
            <a:r>
              <a:rPr lang="it-IT" dirty="0"/>
              <a:t>indizi di 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 centro decisionale</a:t>
            </a:r>
            <a:r>
              <a:rPr lang="it-IT" dirty="0"/>
              <a:t> a cagione di accordi intercorsi (95.1.b.c.d);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3 anni come differenziato dal codice </a:t>
            </a:r>
            <a:r>
              <a:rPr lang="it-IT" dirty="0"/>
              <a:t>nel caso di un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illecito professionale grave</a:t>
            </a:r>
            <a:r>
              <a:rPr lang="it-IT" dirty="0"/>
              <a:t>, tale da rendere dubbia la sua integrità o affidabilità, dimostrato dalla SA con mezzi adeguati.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903368-82C4-5094-6836-06D0749E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8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1A5D2D7-2085-FBDC-005B-FB9048DD87B8}"/>
              </a:ext>
            </a:extLst>
          </p:cNvPr>
          <p:cNvSpPr/>
          <p:nvPr/>
        </p:nvSpPr>
        <p:spPr>
          <a:xfrm>
            <a:off x="7236296" y="1200150"/>
            <a:ext cx="1584176" cy="3366475"/>
          </a:xfrm>
          <a:custGeom>
            <a:avLst/>
            <a:gdLst>
              <a:gd name="connsiteX0" fmla="*/ 0 w 1584176"/>
              <a:gd name="connsiteY0" fmla="*/ 0 h 3366475"/>
              <a:gd name="connsiteX1" fmla="*/ 496375 w 1584176"/>
              <a:gd name="connsiteY1" fmla="*/ 0 h 3366475"/>
              <a:gd name="connsiteX2" fmla="*/ 1024434 w 1584176"/>
              <a:gd name="connsiteY2" fmla="*/ 0 h 3366475"/>
              <a:gd name="connsiteX3" fmla="*/ 1584176 w 1584176"/>
              <a:gd name="connsiteY3" fmla="*/ 0 h 3366475"/>
              <a:gd name="connsiteX4" fmla="*/ 1584176 w 1584176"/>
              <a:gd name="connsiteY4" fmla="*/ 527414 h 3366475"/>
              <a:gd name="connsiteX5" fmla="*/ 1584176 w 1584176"/>
              <a:gd name="connsiteY5" fmla="*/ 1122158 h 3366475"/>
              <a:gd name="connsiteX6" fmla="*/ 1584176 w 1584176"/>
              <a:gd name="connsiteY6" fmla="*/ 1750567 h 3366475"/>
              <a:gd name="connsiteX7" fmla="*/ 1584176 w 1584176"/>
              <a:gd name="connsiteY7" fmla="*/ 2210652 h 3366475"/>
              <a:gd name="connsiteX8" fmla="*/ 1584176 w 1584176"/>
              <a:gd name="connsiteY8" fmla="*/ 2670737 h 3366475"/>
              <a:gd name="connsiteX9" fmla="*/ 1584176 w 1584176"/>
              <a:gd name="connsiteY9" fmla="*/ 3366475 h 3366475"/>
              <a:gd name="connsiteX10" fmla="*/ 1056117 w 1584176"/>
              <a:gd name="connsiteY10" fmla="*/ 3366475 h 3366475"/>
              <a:gd name="connsiteX11" fmla="*/ 496375 w 1584176"/>
              <a:gd name="connsiteY11" fmla="*/ 3366475 h 3366475"/>
              <a:gd name="connsiteX12" fmla="*/ 0 w 1584176"/>
              <a:gd name="connsiteY12" fmla="*/ 3366475 h 3366475"/>
              <a:gd name="connsiteX13" fmla="*/ 0 w 1584176"/>
              <a:gd name="connsiteY13" fmla="*/ 2839061 h 3366475"/>
              <a:gd name="connsiteX14" fmla="*/ 0 w 1584176"/>
              <a:gd name="connsiteY14" fmla="*/ 2345311 h 3366475"/>
              <a:gd name="connsiteX15" fmla="*/ 0 w 1584176"/>
              <a:gd name="connsiteY15" fmla="*/ 1784232 h 3366475"/>
              <a:gd name="connsiteX16" fmla="*/ 0 w 1584176"/>
              <a:gd name="connsiteY16" fmla="*/ 1256817 h 3366475"/>
              <a:gd name="connsiteX17" fmla="*/ 0 w 1584176"/>
              <a:gd name="connsiteY17" fmla="*/ 628409 h 3366475"/>
              <a:gd name="connsiteX18" fmla="*/ 0 w 1584176"/>
              <a:gd name="connsiteY18" fmla="*/ 0 h 33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4176" h="3366475" fill="none" extrusionOk="0">
                <a:moveTo>
                  <a:pt x="0" y="0"/>
                </a:moveTo>
                <a:cubicBezTo>
                  <a:pt x="109843" y="-238"/>
                  <a:pt x="386149" y="27974"/>
                  <a:pt x="496375" y="0"/>
                </a:cubicBezTo>
                <a:cubicBezTo>
                  <a:pt x="606602" y="-27974"/>
                  <a:pt x="791522" y="13915"/>
                  <a:pt x="1024434" y="0"/>
                </a:cubicBezTo>
                <a:cubicBezTo>
                  <a:pt x="1257346" y="-13915"/>
                  <a:pt x="1428192" y="28676"/>
                  <a:pt x="1584176" y="0"/>
                </a:cubicBezTo>
                <a:cubicBezTo>
                  <a:pt x="1622484" y="257081"/>
                  <a:pt x="1559862" y="285801"/>
                  <a:pt x="1584176" y="527414"/>
                </a:cubicBezTo>
                <a:cubicBezTo>
                  <a:pt x="1608490" y="769027"/>
                  <a:pt x="1543789" y="952129"/>
                  <a:pt x="1584176" y="1122158"/>
                </a:cubicBezTo>
                <a:cubicBezTo>
                  <a:pt x="1624563" y="1292187"/>
                  <a:pt x="1541724" y="1583918"/>
                  <a:pt x="1584176" y="1750567"/>
                </a:cubicBezTo>
                <a:cubicBezTo>
                  <a:pt x="1626628" y="1917216"/>
                  <a:pt x="1539125" y="1997380"/>
                  <a:pt x="1584176" y="2210652"/>
                </a:cubicBezTo>
                <a:cubicBezTo>
                  <a:pt x="1629227" y="2423924"/>
                  <a:pt x="1555498" y="2477406"/>
                  <a:pt x="1584176" y="2670737"/>
                </a:cubicBezTo>
                <a:cubicBezTo>
                  <a:pt x="1612854" y="2864068"/>
                  <a:pt x="1506232" y="3068918"/>
                  <a:pt x="1584176" y="3366475"/>
                </a:cubicBezTo>
                <a:cubicBezTo>
                  <a:pt x="1320775" y="3384805"/>
                  <a:pt x="1193458" y="3339928"/>
                  <a:pt x="1056117" y="3366475"/>
                </a:cubicBezTo>
                <a:cubicBezTo>
                  <a:pt x="918776" y="3393022"/>
                  <a:pt x="671190" y="3318141"/>
                  <a:pt x="496375" y="3366475"/>
                </a:cubicBezTo>
                <a:cubicBezTo>
                  <a:pt x="321560" y="3414809"/>
                  <a:pt x="227088" y="3333356"/>
                  <a:pt x="0" y="3366475"/>
                </a:cubicBezTo>
                <a:cubicBezTo>
                  <a:pt x="-335" y="3127645"/>
                  <a:pt x="62234" y="3096209"/>
                  <a:pt x="0" y="2839061"/>
                </a:cubicBezTo>
                <a:cubicBezTo>
                  <a:pt x="-62234" y="2581913"/>
                  <a:pt x="23687" y="2445556"/>
                  <a:pt x="0" y="2345311"/>
                </a:cubicBezTo>
                <a:cubicBezTo>
                  <a:pt x="-23687" y="2245066"/>
                  <a:pt x="58427" y="1970160"/>
                  <a:pt x="0" y="1784232"/>
                </a:cubicBezTo>
                <a:cubicBezTo>
                  <a:pt x="-58427" y="1598304"/>
                  <a:pt x="41852" y="1377545"/>
                  <a:pt x="0" y="1256817"/>
                </a:cubicBezTo>
                <a:cubicBezTo>
                  <a:pt x="-41852" y="1136090"/>
                  <a:pt x="63958" y="894629"/>
                  <a:pt x="0" y="628409"/>
                </a:cubicBezTo>
                <a:cubicBezTo>
                  <a:pt x="-63958" y="362189"/>
                  <a:pt x="73422" y="182685"/>
                  <a:pt x="0" y="0"/>
                </a:cubicBezTo>
                <a:close/>
              </a:path>
              <a:path w="1584176" h="3366475" stroke="0" extrusionOk="0">
                <a:moveTo>
                  <a:pt x="0" y="0"/>
                </a:moveTo>
                <a:cubicBezTo>
                  <a:pt x="261655" y="-7713"/>
                  <a:pt x="331385" y="66924"/>
                  <a:pt x="559742" y="0"/>
                </a:cubicBezTo>
                <a:cubicBezTo>
                  <a:pt x="788099" y="-66924"/>
                  <a:pt x="839275" y="53463"/>
                  <a:pt x="1087801" y="0"/>
                </a:cubicBezTo>
                <a:cubicBezTo>
                  <a:pt x="1336327" y="-53463"/>
                  <a:pt x="1448188" y="43856"/>
                  <a:pt x="1584176" y="0"/>
                </a:cubicBezTo>
                <a:cubicBezTo>
                  <a:pt x="1621918" y="209180"/>
                  <a:pt x="1530709" y="394642"/>
                  <a:pt x="1584176" y="561079"/>
                </a:cubicBezTo>
                <a:cubicBezTo>
                  <a:pt x="1637643" y="727516"/>
                  <a:pt x="1573666" y="926918"/>
                  <a:pt x="1584176" y="1122158"/>
                </a:cubicBezTo>
                <a:cubicBezTo>
                  <a:pt x="1594686" y="1317398"/>
                  <a:pt x="1549472" y="1489721"/>
                  <a:pt x="1584176" y="1683238"/>
                </a:cubicBezTo>
                <a:cubicBezTo>
                  <a:pt x="1618880" y="1876755"/>
                  <a:pt x="1576358" y="1969685"/>
                  <a:pt x="1584176" y="2143322"/>
                </a:cubicBezTo>
                <a:cubicBezTo>
                  <a:pt x="1591994" y="2316959"/>
                  <a:pt x="1564075" y="2409582"/>
                  <a:pt x="1584176" y="2603407"/>
                </a:cubicBezTo>
                <a:cubicBezTo>
                  <a:pt x="1604277" y="2797233"/>
                  <a:pt x="1498954" y="3124284"/>
                  <a:pt x="1584176" y="3366475"/>
                </a:cubicBezTo>
                <a:cubicBezTo>
                  <a:pt x="1336328" y="3419945"/>
                  <a:pt x="1198023" y="3301681"/>
                  <a:pt x="1040276" y="3366475"/>
                </a:cubicBezTo>
                <a:cubicBezTo>
                  <a:pt x="882529" y="3431269"/>
                  <a:pt x="735620" y="3307767"/>
                  <a:pt x="528059" y="3366475"/>
                </a:cubicBezTo>
                <a:cubicBezTo>
                  <a:pt x="320498" y="3425183"/>
                  <a:pt x="253524" y="3316077"/>
                  <a:pt x="0" y="3366475"/>
                </a:cubicBezTo>
                <a:cubicBezTo>
                  <a:pt x="-27113" y="3261745"/>
                  <a:pt x="54307" y="3013220"/>
                  <a:pt x="0" y="2872725"/>
                </a:cubicBezTo>
                <a:cubicBezTo>
                  <a:pt x="-54307" y="2732230"/>
                  <a:pt x="45809" y="2505080"/>
                  <a:pt x="0" y="2378976"/>
                </a:cubicBezTo>
                <a:cubicBezTo>
                  <a:pt x="-45809" y="2252872"/>
                  <a:pt x="24536" y="2049632"/>
                  <a:pt x="0" y="1885226"/>
                </a:cubicBezTo>
                <a:cubicBezTo>
                  <a:pt x="-24536" y="1720820"/>
                  <a:pt x="53041" y="1457334"/>
                  <a:pt x="0" y="1256817"/>
                </a:cubicBezTo>
                <a:cubicBezTo>
                  <a:pt x="-53041" y="1056300"/>
                  <a:pt x="1308" y="826543"/>
                  <a:pt x="0" y="662073"/>
                </a:cubicBezTo>
                <a:cubicBezTo>
                  <a:pt x="-1308" y="497603"/>
                  <a:pt x="923" y="300336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 OE escluso con sentenza definitiva dalla partecipazione alle procedure non può avvalersi del self cleaning nel corso del periodo di esclusione derivante da tale sentenza.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FE1E32B-920D-2C0D-332E-DE109B3DB468}"/>
              </a:ext>
            </a:extLst>
          </p:cNvPr>
          <p:cNvSpPr/>
          <p:nvPr/>
        </p:nvSpPr>
        <p:spPr>
          <a:xfrm>
            <a:off x="899592" y="1851670"/>
            <a:ext cx="6178895" cy="1944216"/>
          </a:xfrm>
          <a:custGeom>
            <a:avLst/>
            <a:gdLst>
              <a:gd name="connsiteX0" fmla="*/ 0 w 6178895"/>
              <a:gd name="connsiteY0" fmla="*/ 0 h 1944216"/>
              <a:gd name="connsiteX1" fmla="*/ 376351 w 6178895"/>
              <a:gd name="connsiteY1" fmla="*/ 0 h 1944216"/>
              <a:gd name="connsiteX2" fmla="*/ 876280 w 6178895"/>
              <a:gd name="connsiteY2" fmla="*/ 0 h 1944216"/>
              <a:gd name="connsiteX3" fmla="*/ 1561575 w 6178895"/>
              <a:gd name="connsiteY3" fmla="*/ 0 h 1944216"/>
              <a:gd name="connsiteX4" fmla="*/ 1937926 w 6178895"/>
              <a:gd name="connsiteY4" fmla="*/ 0 h 1944216"/>
              <a:gd name="connsiteX5" fmla="*/ 2376066 w 6178895"/>
              <a:gd name="connsiteY5" fmla="*/ 0 h 1944216"/>
              <a:gd name="connsiteX6" fmla="*/ 2937784 w 6178895"/>
              <a:gd name="connsiteY6" fmla="*/ 0 h 1944216"/>
              <a:gd name="connsiteX7" fmla="*/ 3437712 w 6178895"/>
              <a:gd name="connsiteY7" fmla="*/ 0 h 1944216"/>
              <a:gd name="connsiteX8" fmla="*/ 4123008 w 6178895"/>
              <a:gd name="connsiteY8" fmla="*/ 0 h 1944216"/>
              <a:gd name="connsiteX9" fmla="*/ 4561148 w 6178895"/>
              <a:gd name="connsiteY9" fmla="*/ 0 h 1944216"/>
              <a:gd name="connsiteX10" fmla="*/ 5061077 w 6178895"/>
              <a:gd name="connsiteY10" fmla="*/ 0 h 1944216"/>
              <a:gd name="connsiteX11" fmla="*/ 5684583 w 6178895"/>
              <a:gd name="connsiteY11" fmla="*/ 0 h 1944216"/>
              <a:gd name="connsiteX12" fmla="*/ 6178895 w 6178895"/>
              <a:gd name="connsiteY12" fmla="*/ 0 h 1944216"/>
              <a:gd name="connsiteX13" fmla="*/ 6178895 w 6178895"/>
              <a:gd name="connsiteY13" fmla="*/ 505496 h 1944216"/>
              <a:gd name="connsiteX14" fmla="*/ 6178895 w 6178895"/>
              <a:gd name="connsiteY14" fmla="*/ 952666 h 1944216"/>
              <a:gd name="connsiteX15" fmla="*/ 6178895 w 6178895"/>
              <a:gd name="connsiteY15" fmla="*/ 1399836 h 1944216"/>
              <a:gd name="connsiteX16" fmla="*/ 6178895 w 6178895"/>
              <a:gd name="connsiteY16" fmla="*/ 1944216 h 1944216"/>
              <a:gd name="connsiteX17" fmla="*/ 5678966 w 6178895"/>
              <a:gd name="connsiteY17" fmla="*/ 1944216 h 1944216"/>
              <a:gd name="connsiteX18" fmla="*/ 5117248 w 6178895"/>
              <a:gd name="connsiteY18" fmla="*/ 1944216 h 1944216"/>
              <a:gd name="connsiteX19" fmla="*/ 4555531 w 6178895"/>
              <a:gd name="connsiteY19" fmla="*/ 1944216 h 1944216"/>
              <a:gd name="connsiteX20" fmla="*/ 3870235 w 6178895"/>
              <a:gd name="connsiteY20" fmla="*/ 1944216 h 1944216"/>
              <a:gd name="connsiteX21" fmla="*/ 3184940 w 6178895"/>
              <a:gd name="connsiteY21" fmla="*/ 1944216 h 1944216"/>
              <a:gd name="connsiteX22" fmla="*/ 2685011 w 6178895"/>
              <a:gd name="connsiteY22" fmla="*/ 1944216 h 1944216"/>
              <a:gd name="connsiteX23" fmla="*/ 2308660 w 6178895"/>
              <a:gd name="connsiteY23" fmla="*/ 1944216 h 1944216"/>
              <a:gd name="connsiteX24" fmla="*/ 1870520 w 6178895"/>
              <a:gd name="connsiteY24" fmla="*/ 1944216 h 1944216"/>
              <a:gd name="connsiteX25" fmla="*/ 1432380 w 6178895"/>
              <a:gd name="connsiteY25" fmla="*/ 1944216 h 1944216"/>
              <a:gd name="connsiteX26" fmla="*/ 994240 w 6178895"/>
              <a:gd name="connsiteY26" fmla="*/ 1944216 h 1944216"/>
              <a:gd name="connsiteX27" fmla="*/ 494312 w 6178895"/>
              <a:gd name="connsiteY27" fmla="*/ 1944216 h 1944216"/>
              <a:gd name="connsiteX28" fmla="*/ 0 w 6178895"/>
              <a:gd name="connsiteY28" fmla="*/ 1944216 h 1944216"/>
              <a:gd name="connsiteX29" fmla="*/ 0 w 6178895"/>
              <a:gd name="connsiteY29" fmla="*/ 1477604 h 1944216"/>
              <a:gd name="connsiteX30" fmla="*/ 0 w 6178895"/>
              <a:gd name="connsiteY30" fmla="*/ 1030434 h 1944216"/>
              <a:gd name="connsiteX31" fmla="*/ 0 w 6178895"/>
              <a:gd name="connsiteY31" fmla="*/ 544380 h 1944216"/>
              <a:gd name="connsiteX32" fmla="*/ 0 w 6178895"/>
              <a:gd name="connsiteY32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178895" h="1944216" fill="none" extrusionOk="0">
                <a:moveTo>
                  <a:pt x="0" y="0"/>
                </a:moveTo>
                <a:cubicBezTo>
                  <a:pt x="172133" y="-17876"/>
                  <a:pt x="196060" y="44279"/>
                  <a:pt x="376351" y="0"/>
                </a:cubicBezTo>
                <a:cubicBezTo>
                  <a:pt x="556642" y="-44279"/>
                  <a:pt x="678272" y="40563"/>
                  <a:pt x="876280" y="0"/>
                </a:cubicBezTo>
                <a:cubicBezTo>
                  <a:pt x="1074288" y="-40563"/>
                  <a:pt x="1282838" y="29290"/>
                  <a:pt x="1561575" y="0"/>
                </a:cubicBezTo>
                <a:cubicBezTo>
                  <a:pt x="1840312" y="-29290"/>
                  <a:pt x="1832124" y="24539"/>
                  <a:pt x="1937926" y="0"/>
                </a:cubicBezTo>
                <a:cubicBezTo>
                  <a:pt x="2043728" y="-24539"/>
                  <a:pt x="2235709" y="25084"/>
                  <a:pt x="2376066" y="0"/>
                </a:cubicBezTo>
                <a:cubicBezTo>
                  <a:pt x="2516423" y="-25084"/>
                  <a:pt x="2786450" y="6547"/>
                  <a:pt x="2937784" y="0"/>
                </a:cubicBezTo>
                <a:cubicBezTo>
                  <a:pt x="3089118" y="-6547"/>
                  <a:pt x="3199015" y="15772"/>
                  <a:pt x="3437712" y="0"/>
                </a:cubicBezTo>
                <a:cubicBezTo>
                  <a:pt x="3676409" y="-15772"/>
                  <a:pt x="3965488" y="80777"/>
                  <a:pt x="4123008" y="0"/>
                </a:cubicBezTo>
                <a:cubicBezTo>
                  <a:pt x="4280528" y="-80777"/>
                  <a:pt x="4390874" y="22191"/>
                  <a:pt x="4561148" y="0"/>
                </a:cubicBezTo>
                <a:cubicBezTo>
                  <a:pt x="4731422" y="-22191"/>
                  <a:pt x="4846965" y="32230"/>
                  <a:pt x="5061077" y="0"/>
                </a:cubicBezTo>
                <a:cubicBezTo>
                  <a:pt x="5275189" y="-32230"/>
                  <a:pt x="5436886" y="12308"/>
                  <a:pt x="5684583" y="0"/>
                </a:cubicBezTo>
                <a:cubicBezTo>
                  <a:pt x="5932280" y="-12308"/>
                  <a:pt x="5953645" y="18666"/>
                  <a:pt x="6178895" y="0"/>
                </a:cubicBezTo>
                <a:cubicBezTo>
                  <a:pt x="6223067" y="185706"/>
                  <a:pt x="6139200" y="380038"/>
                  <a:pt x="6178895" y="505496"/>
                </a:cubicBezTo>
                <a:cubicBezTo>
                  <a:pt x="6218590" y="630954"/>
                  <a:pt x="6167295" y="809599"/>
                  <a:pt x="6178895" y="952666"/>
                </a:cubicBezTo>
                <a:cubicBezTo>
                  <a:pt x="6190495" y="1095733"/>
                  <a:pt x="6134115" y="1198552"/>
                  <a:pt x="6178895" y="1399836"/>
                </a:cubicBezTo>
                <a:cubicBezTo>
                  <a:pt x="6223675" y="1601120"/>
                  <a:pt x="6153649" y="1712533"/>
                  <a:pt x="6178895" y="1944216"/>
                </a:cubicBezTo>
                <a:cubicBezTo>
                  <a:pt x="5958559" y="1955785"/>
                  <a:pt x="5910216" y="1931190"/>
                  <a:pt x="5678966" y="1944216"/>
                </a:cubicBezTo>
                <a:cubicBezTo>
                  <a:pt x="5447716" y="1957242"/>
                  <a:pt x="5383359" y="1913219"/>
                  <a:pt x="5117248" y="1944216"/>
                </a:cubicBezTo>
                <a:cubicBezTo>
                  <a:pt x="4851137" y="1975213"/>
                  <a:pt x="4706537" y="1905266"/>
                  <a:pt x="4555531" y="1944216"/>
                </a:cubicBezTo>
                <a:cubicBezTo>
                  <a:pt x="4404525" y="1983166"/>
                  <a:pt x="4034227" y="1871486"/>
                  <a:pt x="3870235" y="1944216"/>
                </a:cubicBezTo>
                <a:cubicBezTo>
                  <a:pt x="3706243" y="2016946"/>
                  <a:pt x="3366420" y="1897129"/>
                  <a:pt x="3184940" y="1944216"/>
                </a:cubicBezTo>
                <a:cubicBezTo>
                  <a:pt x="3003461" y="1991303"/>
                  <a:pt x="2795586" y="1932938"/>
                  <a:pt x="2685011" y="1944216"/>
                </a:cubicBezTo>
                <a:cubicBezTo>
                  <a:pt x="2574436" y="1955494"/>
                  <a:pt x="2462662" y="1920187"/>
                  <a:pt x="2308660" y="1944216"/>
                </a:cubicBezTo>
                <a:cubicBezTo>
                  <a:pt x="2154658" y="1968245"/>
                  <a:pt x="2027099" y="1898288"/>
                  <a:pt x="1870520" y="1944216"/>
                </a:cubicBezTo>
                <a:cubicBezTo>
                  <a:pt x="1713941" y="1990144"/>
                  <a:pt x="1544426" y="1900458"/>
                  <a:pt x="1432380" y="1944216"/>
                </a:cubicBezTo>
                <a:cubicBezTo>
                  <a:pt x="1320334" y="1987974"/>
                  <a:pt x="1104163" y="1923903"/>
                  <a:pt x="994240" y="1944216"/>
                </a:cubicBezTo>
                <a:cubicBezTo>
                  <a:pt x="884317" y="1964529"/>
                  <a:pt x="715528" y="1901669"/>
                  <a:pt x="494312" y="1944216"/>
                </a:cubicBezTo>
                <a:cubicBezTo>
                  <a:pt x="273096" y="1986763"/>
                  <a:pt x="229083" y="1926982"/>
                  <a:pt x="0" y="1944216"/>
                </a:cubicBezTo>
                <a:cubicBezTo>
                  <a:pt x="-11239" y="1745569"/>
                  <a:pt x="39053" y="1682286"/>
                  <a:pt x="0" y="1477604"/>
                </a:cubicBezTo>
                <a:cubicBezTo>
                  <a:pt x="-39053" y="1272922"/>
                  <a:pt x="15291" y="1212641"/>
                  <a:pt x="0" y="1030434"/>
                </a:cubicBezTo>
                <a:cubicBezTo>
                  <a:pt x="-15291" y="848227"/>
                  <a:pt x="51646" y="645126"/>
                  <a:pt x="0" y="544380"/>
                </a:cubicBezTo>
                <a:cubicBezTo>
                  <a:pt x="-51646" y="443634"/>
                  <a:pt x="34269" y="190687"/>
                  <a:pt x="0" y="0"/>
                </a:cubicBezTo>
                <a:close/>
              </a:path>
              <a:path w="6178895" h="1944216" stroke="0" extrusionOk="0">
                <a:moveTo>
                  <a:pt x="0" y="0"/>
                </a:moveTo>
                <a:cubicBezTo>
                  <a:pt x="257216" y="-65452"/>
                  <a:pt x="425632" y="22917"/>
                  <a:pt x="685296" y="0"/>
                </a:cubicBezTo>
                <a:cubicBezTo>
                  <a:pt x="944960" y="-22917"/>
                  <a:pt x="1100299" y="12019"/>
                  <a:pt x="1247013" y="0"/>
                </a:cubicBezTo>
                <a:cubicBezTo>
                  <a:pt x="1393727" y="-12019"/>
                  <a:pt x="1579973" y="38601"/>
                  <a:pt x="1685153" y="0"/>
                </a:cubicBezTo>
                <a:cubicBezTo>
                  <a:pt x="1790333" y="-38601"/>
                  <a:pt x="2035361" y="50974"/>
                  <a:pt x="2246871" y="0"/>
                </a:cubicBezTo>
                <a:cubicBezTo>
                  <a:pt x="2458381" y="-50974"/>
                  <a:pt x="2722530" y="30748"/>
                  <a:pt x="2932167" y="0"/>
                </a:cubicBezTo>
                <a:cubicBezTo>
                  <a:pt x="3141804" y="-30748"/>
                  <a:pt x="3253109" y="4349"/>
                  <a:pt x="3370306" y="0"/>
                </a:cubicBezTo>
                <a:cubicBezTo>
                  <a:pt x="3487503" y="-4349"/>
                  <a:pt x="3655931" y="31722"/>
                  <a:pt x="3746657" y="0"/>
                </a:cubicBezTo>
                <a:cubicBezTo>
                  <a:pt x="3837383" y="-31722"/>
                  <a:pt x="4096060" y="3480"/>
                  <a:pt x="4308375" y="0"/>
                </a:cubicBezTo>
                <a:cubicBezTo>
                  <a:pt x="4520690" y="-3480"/>
                  <a:pt x="4694301" y="318"/>
                  <a:pt x="4870093" y="0"/>
                </a:cubicBezTo>
                <a:cubicBezTo>
                  <a:pt x="5045885" y="-318"/>
                  <a:pt x="5299768" y="43400"/>
                  <a:pt x="5493599" y="0"/>
                </a:cubicBezTo>
                <a:cubicBezTo>
                  <a:pt x="5687430" y="-43400"/>
                  <a:pt x="5963526" y="9384"/>
                  <a:pt x="6178895" y="0"/>
                </a:cubicBezTo>
                <a:cubicBezTo>
                  <a:pt x="6221322" y="131353"/>
                  <a:pt x="6156013" y="328306"/>
                  <a:pt x="6178895" y="427728"/>
                </a:cubicBezTo>
                <a:cubicBezTo>
                  <a:pt x="6201777" y="527150"/>
                  <a:pt x="6173658" y="784983"/>
                  <a:pt x="6178895" y="933224"/>
                </a:cubicBezTo>
                <a:cubicBezTo>
                  <a:pt x="6184132" y="1081465"/>
                  <a:pt x="6143261" y="1248776"/>
                  <a:pt x="6178895" y="1399836"/>
                </a:cubicBezTo>
                <a:cubicBezTo>
                  <a:pt x="6214529" y="1550896"/>
                  <a:pt x="6123071" y="1708896"/>
                  <a:pt x="6178895" y="1944216"/>
                </a:cubicBezTo>
                <a:cubicBezTo>
                  <a:pt x="5953406" y="1946917"/>
                  <a:pt x="5753545" y="1916893"/>
                  <a:pt x="5617177" y="1944216"/>
                </a:cubicBezTo>
                <a:cubicBezTo>
                  <a:pt x="5480809" y="1971539"/>
                  <a:pt x="5265163" y="1927499"/>
                  <a:pt x="4993671" y="1944216"/>
                </a:cubicBezTo>
                <a:cubicBezTo>
                  <a:pt x="4722179" y="1960933"/>
                  <a:pt x="4634160" y="1935651"/>
                  <a:pt x="4431953" y="1944216"/>
                </a:cubicBezTo>
                <a:cubicBezTo>
                  <a:pt x="4229746" y="1952781"/>
                  <a:pt x="4170117" y="1904988"/>
                  <a:pt x="4055602" y="1944216"/>
                </a:cubicBezTo>
                <a:cubicBezTo>
                  <a:pt x="3941087" y="1983444"/>
                  <a:pt x="3677233" y="1924192"/>
                  <a:pt x="3493884" y="1944216"/>
                </a:cubicBezTo>
                <a:cubicBezTo>
                  <a:pt x="3310535" y="1964240"/>
                  <a:pt x="2948058" y="1888693"/>
                  <a:pt x="2808589" y="1944216"/>
                </a:cubicBezTo>
                <a:cubicBezTo>
                  <a:pt x="2669120" y="1999739"/>
                  <a:pt x="2377199" y="1896922"/>
                  <a:pt x="2123293" y="1944216"/>
                </a:cubicBezTo>
                <a:cubicBezTo>
                  <a:pt x="1869387" y="1991510"/>
                  <a:pt x="1775942" y="1894839"/>
                  <a:pt x="1561575" y="1944216"/>
                </a:cubicBezTo>
                <a:cubicBezTo>
                  <a:pt x="1347208" y="1993593"/>
                  <a:pt x="1136384" y="1891048"/>
                  <a:pt x="999858" y="1944216"/>
                </a:cubicBezTo>
                <a:cubicBezTo>
                  <a:pt x="863332" y="1997384"/>
                  <a:pt x="318407" y="1878185"/>
                  <a:pt x="0" y="1944216"/>
                </a:cubicBezTo>
                <a:cubicBezTo>
                  <a:pt x="-33877" y="1737052"/>
                  <a:pt x="96" y="1542607"/>
                  <a:pt x="0" y="1419278"/>
                </a:cubicBezTo>
                <a:cubicBezTo>
                  <a:pt x="-96" y="1295949"/>
                  <a:pt x="17988" y="1148916"/>
                  <a:pt x="0" y="952666"/>
                </a:cubicBezTo>
                <a:cubicBezTo>
                  <a:pt x="-17988" y="756416"/>
                  <a:pt x="52267" y="649483"/>
                  <a:pt x="0" y="505496"/>
                </a:cubicBezTo>
                <a:cubicBezTo>
                  <a:pt x="-52267" y="361509"/>
                  <a:pt x="56231" y="20099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00D8CF8-E37C-2B92-ADF1-1E79CA49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 cleaning </a:t>
            </a:r>
            <a:r>
              <a:rPr lang="it-IT" sz="2400" i="1" dirty="0"/>
              <a:t>(96.2-6)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088F05-C074-7D85-EADD-A49E2A4D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07" y="1099348"/>
            <a:ext cx="6635080" cy="367585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Fermo restando che 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’aggiudicazione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può subire dilazioni </a:t>
            </a:r>
            <a:r>
              <a:rPr lang="it-IT" dirty="0"/>
              <a:t>in ragione dell’adozione delle misure di </a:t>
            </a:r>
            <a:r>
              <a:rPr lang="it-IT" i="1" dirty="0"/>
              <a:t>self </a:t>
            </a:r>
            <a:r>
              <a:rPr lang="it-IT" i="1" dirty="0" err="1"/>
              <a:t>cleaning</a:t>
            </a:r>
            <a:r>
              <a:rPr lang="it-IT" dirty="0"/>
              <a:t>, con la revisione dell’istituto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l’OE può</a:t>
            </a:r>
            <a:r>
              <a:rPr lang="it-IT" dirty="0"/>
              <a:t>: </a:t>
            </a:r>
          </a:p>
          <a:p>
            <a:pPr lvl="1"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PROVARE, </a:t>
            </a:r>
            <a:r>
              <a:rPr lang="it-IT" dirty="0"/>
              <a:t>ove 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di esclusione si siano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verificate prima della scadenza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termine </a:t>
            </a:r>
            <a:r>
              <a:rPr lang="it-IT" dirty="0"/>
              <a:t>di presentazione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delle offerte</a:t>
            </a:r>
            <a:r>
              <a:rPr lang="it-IT" dirty="0"/>
              <a:t> :</a:t>
            </a:r>
          </a:p>
          <a:p>
            <a:pPr lvl="2" algn="just"/>
            <a:r>
              <a:rPr lang="it-IT" dirty="0"/>
              <a:t>di avere adottato le misure di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cleaning </a:t>
            </a:r>
            <a:r>
              <a:rPr lang="it-IT" dirty="0"/>
              <a:t>ovvero</a:t>
            </a:r>
          </a:p>
          <a:p>
            <a:pPr lvl="2" algn="just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l’impossibilità di adottare dette misure prima </a:t>
            </a:r>
            <a:r>
              <a:rPr lang="it-IT" dirty="0"/>
              <a:t>della presentazione dell’offerta e successivamente ottemperare;</a:t>
            </a:r>
          </a:p>
          <a:p>
            <a:pPr lvl="1"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ADOTTARE E COMUNICARE</a:t>
            </a:r>
            <a:r>
              <a:rPr lang="it-IT" dirty="0"/>
              <a:t> alla SA le suddette misure, ove 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di esclusione si siano verificate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successivamente alla presentazione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dell’offerta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B8E07F-89A2-C1FD-D18B-52915AF0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7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14619BE-A6AA-206F-86FA-23955405D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Operatori economici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AAED0CE7-BE8E-4CD3-02CF-CA319D21F6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i="1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“</a:t>
            </a:r>
            <a:r>
              <a:rPr lang="it-IT" i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 realtà materiale, oggettiva, passa necessariamente per la soggettività degli individui.” </a:t>
            </a:r>
            <a:r>
              <a:rPr lang="it-IT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it-IT" i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Omraam</a:t>
            </a:r>
            <a:r>
              <a:rPr lang="it-IT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i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Mikhaël</a:t>
            </a:r>
            <a:r>
              <a:rPr lang="it-IT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i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Aïvanhov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03D463-F71A-EC21-CEDB-A47EDD65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</a:t>
            </a:fld>
            <a:endParaRPr lang="it-IT"/>
          </a:p>
        </p:txBody>
      </p:sp>
      <p:sp>
        <p:nvSpPr>
          <p:cNvPr id="2" name="Segnaposto piè di pagina 6">
            <a:extLst>
              <a:ext uri="{FF2B5EF4-FFF2-40B4-BE49-F238E27FC236}">
                <a16:creationId xmlns:a16="http://schemas.microsoft.com/office/drawing/2014/main" id="{DF8CBCF6-FD4F-3EB1-6898-5B273060239B}"/>
              </a:ext>
            </a:extLst>
          </p:cNvPr>
          <p:cNvSpPr txBox="1">
            <a:spLocks/>
          </p:cNvSpPr>
          <p:nvPr/>
        </p:nvSpPr>
        <p:spPr>
          <a:xfrm>
            <a:off x="511548" y="4818643"/>
            <a:ext cx="4060452" cy="2377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328246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39213-577D-8F44-30AE-E82E918D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Esclusione del raggruppato </a:t>
            </a:r>
            <a:r>
              <a:rPr lang="it-IT" sz="2400" i="1" dirty="0"/>
              <a:t>(97)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5A2394-FE8B-A7A1-CAFD-14390015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6563072" cy="3840956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causa di esclusione incidente su un singolo partecipante, non determina l’esclusione dell’intero RTI, nel caso di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estromissione o sostituzione con altro soggetto</a:t>
            </a:r>
            <a:r>
              <a:rPr lang="it-IT" dirty="0"/>
              <a:t> munito dei necessari requisiti:</a:t>
            </a:r>
          </a:p>
          <a:p>
            <a:pPr marL="800100" lvl="1" indent="-342900" algn="just">
              <a:buFont typeface="+mj-lt"/>
              <a:buAutoNum type="alphaUcPeriod"/>
            </a:pPr>
            <a:r>
              <a:rPr lang="it-IT" dirty="0"/>
              <a:t>se,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sede di presentazione dell’offerta</a:t>
            </a:r>
            <a:r>
              <a:rPr lang="it-IT" dirty="0"/>
              <a:t>, l’OE: </a:t>
            </a:r>
          </a:p>
          <a:p>
            <a:pPr marL="1200150" lvl="2" indent="-342900" algn="just">
              <a:buFont typeface="+mj-lt"/>
              <a:buAutoNum type="romanLcPeriod"/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 alla SA </a:t>
            </a:r>
            <a:r>
              <a:rPr lang="it-IT" dirty="0"/>
              <a:t>il venir meno del requisito e il nominativo dell’interessato;</a:t>
            </a:r>
          </a:p>
          <a:p>
            <a:pPr marL="1200150" lvl="2" indent="-342900" algn="just">
              <a:buFont typeface="+mj-lt"/>
              <a:buAutoNum type="romanLcPeriod"/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dimostra</a:t>
            </a:r>
            <a:r>
              <a:rPr lang="it-IT" dirty="0"/>
              <a:t> che </a:t>
            </a:r>
            <a:r>
              <a:rPr lang="it-IT" dirty="0">
                <a:solidFill>
                  <a:srgbClr val="FF0000"/>
                </a:solidFill>
              </a:rPr>
              <a:t>l’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estromissione</a:t>
            </a:r>
            <a:r>
              <a:rPr lang="it-IT" dirty="0"/>
              <a:t> o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sostituzione del medesimo</a:t>
            </a:r>
            <a:r>
              <a:rPr lang="it-IT" dirty="0"/>
              <a:t> partecipante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l’offerta</a:t>
            </a:r>
            <a:r>
              <a:rPr lang="it-IT" dirty="0"/>
              <a:t>;; </a:t>
            </a:r>
          </a:p>
          <a:p>
            <a:pPr marL="1257300" lvl="2" indent="-400050" algn="just">
              <a:buFont typeface="+mj-lt"/>
              <a:buAutoNum type="romanLcPeriod"/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comprova</a:t>
            </a:r>
            <a:r>
              <a:rPr lang="it-IT" dirty="0"/>
              <a:t> che le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 adottate di sostituzione sono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idonee e tempestive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o l’impossibilità di adottarle prima di quella data.</a:t>
            </a:r>
          </a:p>
          <a:p>
            <a:pPr marL="800100" lvl="1" indent="-342900" algn="just">
              <a:buFont typeface="+mj-lt"/>
              <a:buAutoNum type="arabicPeriod"/>
            </a:pPr>
            <a:endParaRPr lang="it-IT" dirty="0"/>
          </a:p>
          <a:p>
            <a:pPr marL="800100" lvl="1" indent="-342900" algn="just">
              <a:buFont typeface="+mj-lt"/>
              <a:buAutoNum type="arabicPeriod"/>
            </a:pPr>
            <a:endParaRPr lang="it-IT" dirty="0"/>
          </a:p>
          <a:p>
            <a:pPr marL="800100" lvl="1" indent="-342900" algn="just">
              <a:buFont typeface="+mj-lt"/>
              <a:buAutoNum type="arabicPeriod"/>
            </a:pPr>
            <a:endParaRPr lang="it-IT" dirty="0"/>
          </a:p>
          <a:p>
            <a:pPr marL="800100" lvl="1" indent="-342900" algn="just">
              <a:buFont typeface="+mj-lt"/>
              <a:buAutoNum type="arabicPeriod"/>
            </a:pPr>
            <a:endParaRPr lang="it-IT" dirty="0"/>
          </a:p>
          <a:p>
            <a:pPr algn="just"/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F7B247-D48E-5A8C-DC94-0E2F5712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20</a:t>
            </a:fld>
            <a:endParaRPr lang="it-IT"/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A85E771A-3FA7-510C-A963-D3578629C5D0}"/>
              </a:ext>
            </a:extLst>
          </p:cNvPr>
          <p:cNvSpPr txBox="1">
            <a:spLocks/>
          </p:cNvSpPr>
          <p:nvPr/>
        </p:nvSpPr>
        <p:spPr>
          <a:xfrm>
            <a:off x="7092280" y="1275606"/>
            <a:ext cx="1656184" cy="3456384"/>
          </a:xfrm>
          <a:custGeom>
            <a:avLst/>
            <a:gdLst>
              <a:gd name="connsiteX0" fmla="*/ 0 w 1656184"/>
              <a:gd name="connsiteY0" fmla="*/ 0 h 3456384"/>
              <a:gd name="connsiteX1" fmla="*/ 535499 w 1656184"/>
              <a:gd name="connsiteY1" fmla="*/ 0 h 3456384"/>
              <a:gd name="connsiteX2" fmla="*/ 1087561 w 1656184"/>
              <a:gd name="connsiteY2" fmla="*/ 0 h 3456384"/>
              <a:gd name="connsiteX3" fmla="*/ 1656184 w 1656184"/>
              <a:gd name="connsiteY3" fmla="*/ 0 h 3456384"/>
              <a:gd name="connsiteX4" fmla="*/ 1656184 w 1656184"/>
              <a:gd name="connsiteY4" fmla="*/ 506936 h 3456384"/>
              <a:gd name="connsiteX5" fmla="*/ 1656184 w 1656184"/>
              <a:gd name="connsiteY5" fmla="*/ 1152128 h 3456384"/>
              <a:gd name="connsiteX6" fmla="*/ 1656184 w 1656184"/>
              <a:gd name="connsiteY6" fmla="*/ 1762756 h 3456384"/>
              <a:gd name="connsiteX7" fmla="*/ 1656184 w 1656184"/>
              <a:gd name="connsiteY7" fmla="*/ 2235128 h 3456384"/>
              <a:gd name="connsiteX8" fmla="*/ 1656184 w 1656184"/>
              <a:gd name="connsiteY8" fmla="*/ 2811192 h 3456384"/>
              <a:gd name="connsiteX9" fmla="*/ 1656184 w 1656184"/>
              <a:gd name="connsiteY9" fmla="*/ 3456384 h 3456384"/>
              <a:gd name="connsiteX10" fmla="*/ 1120685 w 1656184"/>
              <a:gd name="connsiteY10" fmla="*/ 3456384 h 3456384"/>
              <a:gd name="connsiteX11" fmla="*/ 601747 w 1656184"/>
              <a:gd name="connsiteY11" fmla="*/ 3456384 h 3456384"/>
              <a:gd name="connsiteX12" fmla="*/ 0 w 1656184"/>
              <a:gd name="connsiteY12" fmla="*/ 3456384 h 3456384"/>
              <a:gd name="connsiteX13" fmla="*/ 0 w 1656184"/>
              <a:gd name="connsiteY13" fmla="*/ 2811192 h 3456384"/>
              <a:gd name="connsiteX14" fmla="*/ 0 w 1656184"/>
              <a:gd name="connsiteY14" fmla="*/ 2200564 h 3456384"/>
              <a:gd name="connsiteX15" fmla="*/ 0 w 1656184"/>
              <a:gd name="connsiteY15" fmla="*/ 1555373 h 3456384"/>
              <a:gd name="connsiteX16" fmla="*/ 0 w 1656184"/>
              <a:gd name="connsiteY16" fmla="*/ 910181 h 3456384"/>
              <a:gd name="connsiteX17" fmla="*/ 0 w 1656184"/>
              <a:gd name="connsiteY17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56184" h="3456384" fill="none" extrusionOk="0">
                <a:moveTo>
                  <a:pt x="0" y="0"/>
                </a:moveTo>
                <a:cubicBezTo>
                  <a:pt x="188262" y="-28998"/>
                  <a:pt x="370213" y="47302"/>
                  <a:pt x="535499" y="0"/>
                </a:cubicBezTo>
                <a:cubicBezTo>
                  <a:pt x="700785" y="-47302"/>
                  <a:pt x="960301" y="25442"/>
                  <a:pt x="1087561" y="0"/>
                </a:cubicBezTo>
                <a:cubicBezTo>
                  <a:pt x="1214821" y="-25442"/>
                  <a:pt x="1486144" y="48078"/>
                  <a:pt x="1656184" y="0"/>
                </a:cubicBezTo>
                <a:cubicBezTo>
                  <a:pt x="1697348" y="103992"/>
                  <a:pt x="1611945" y="338306"/>
                  <a:pt x="1656184" y="506936"/>
                </a:cubicBezTo>
                <a:cubicBezTo>
                  <a:pt x="1700423" y="675566"/>
                  <a:pt x="1600492" y="965552"/>
                  <a:pt x="1656184" y="1152128"/>
                </a:cubicBezTo>
                <a:cubicBezTo>
                  <a:pt x="1711876" y="1338704"/>
                  <a:pt x="1583620" y="1544906"/>
                  <a:pt x="1656184" y="1762756"/>
                </a:cubicBezTo>
                <a:cubicBezTo>
                  <a:pt x="1728748" y="1980606"/>
                  <a:pt x="1642922" y="2037905"/>
                  <a:pt x="1656184" y="2235128"/>
                </a:cubicBezTo>
                <a:cubicBezTo>
                  <a:pt x="1669446" y="2432351"/>
                  <a:pt x="1632788" y="2654802"/>
                  <a:pt x="1656184" y="2811192"/>
                </a:cubicBezTo>
                <a:cubicBezTo>
                  <a:pt x="1679580" y="2967582"/>
                  <a:pt x="1608009" y="3181708"/>
                  <a:pt x="1656184" y="3456384"/>
                </a:cubicBezTo>
                <a:cubicBezTo>
                  <a:pt x="1531763" y="3511953"/>
                  <a:pt x="1354559" y="3405274"/>
                  <a:pt x="1120685" y="3456384"/>
                </a:cubicBezTo>
                <a:cubicBezTo>
                  <a:pt x="886811" y="3507494"/>
                  <a:pt x="749545" y="3407353"/>
                  <a:pt x="601747" y="3456384"/>
                </a:cubicBezTo>
                <a:cubicBezTo>
                  <a:pt x="453949" y="3505415"/>
                  <a:pt x="220530" y="3419950"/>
                  <a:pt x="0" y="3456384"/>
                </a:cubicBezTo>
                <a:cubicBezTo>
                  <a:pt x="-48330" y="3309661"/>
                  <a:pt x="18163" y="3001887"/>
                  <a:pt x="0" y="2811192"/>
                </a:cubicBezTo>
                <a:cubicBezTo>
                  <a:pt x="-18163" y="2620497"/>
                  <a:pt x="41456" y="2408384"/>
                  <a:pt x="0" y="2200564"/>
                </a:cubicBezTo>
                <a:cubicBezTo>
                  <a:pt x="-41456" y="1992744"/>
                  <a:pt x="43696" y="1806329"/>
                  <a:pt x="0" y="1555373"/>
                </a:cubicBezTo>
                <a:cubicBezTo>
                  <a:pt x="-43696" y="1304417"/>
                  <a:pt x="50299" y="1124350"/>
                  <a:pt x="0" y="910181"/>
                </a:cubicBezTo>
                <a:cubicBezTo>
                  <a:pt x="-50299" y="696012"/>
                  <a:pt x="88202" y="284584"/>
                  <a:pt x="0" y="0"/>
                </a:cubicBezTo>
                <a:close/>
              </a:path>
              <a:path w="1656184" h="3456384" stroke="0" extrusionOk="0">
                <a:moveTo>
                  <a:pt x="0" y="0"/>
                </a:moveTo>
                <a:cubicBezTo>
                  <a:pt x="174182" y="-14010"/>
                  <a:pt x="359178" y="65881"/>
                  <a:pt x="585185" y="0"/>
                </a:cubicBezTo>
                <a:cubicBezTo>
                  <a:pt x="811193" y="-65881"/>
                  <a:pt x="895886" y="44690"/>
                  <a:pt x="1104123" y="0"/>
                </a:cubicBezTo>
                <a:cubicBezTo>
                  <a:pt x="1312360" y="-44690"/>
                  <a:pt x="1381779" y="14956"/>
                  <a:pt x="1656184" y="0"/>
                </a:cubicBezTo>
                <a:cubicBezTo>
                  <a:pt x="1705725" y="255041"/>
                  <a:pt x="1653986" y="381487"/>
                  <a:pt x="1656184" y="610628"/>
                </a:cubicBezTo>
                <a:cubicBezTo>
                  <a:pt x="1658382" y="839769"/>
                  <a:pt x="1641674" y="1004472"/>
                  <a:pt x="1656184" y="1152128"/>
                </a:cubicBezTo>
                <a:cubicBezTo>
                  <a:pt x="1670694" y="1299784"/>
                  <a:pt x="1643160" y="1538120"/>
                  <a:pt x="1656184" y="1659064"/>
                </a:cubicBezTo>
                <a:cubicBezTo>
                  <a:pt x="1669208" y="1780008"/>
                  <a:pt x="1607602" y="1994969"/>
                  <a:pt x="1656184" y="2131437"/>
                </a:cubicBezTo>
                <a:cubicBezTo>
                  <a:pt x="1704766" y="2267905"/>
                  <a:pt x="1649622" y="2521154"/>
                  <a:pt x="1656184" y="2776628"/>
                </a:cubicBezTo>
                <a:cubicBezTo>
                  <a:pt x="1662746" y="3032102"/>
                  <a:pt x="1622180" y="3304518"/>
                  <a:pt x="1656184" y="3456384"/>
                </a:cubicBezTo>
                <a:cubicBezTo>
                  <a:pt x="1468614" y="3504207"/>
                  <a:pt x="1309918" y="3404342"/>
                  <a:pt x="1153808" y="3456384"/>
                </a:cubicBezTo>
                <a:cubicBezTo>
                  <a:pt x="997698" y="3508426"/>
                  <a:pt x="868822" y="3454841"/>
                  <a:pt x="634871" y="3456384"/>
                </a:cubicBezTo>
                <a:cubicBezTo>
                  <a:pt x="400920" y="3457927"/>
                  <a:pt x="248993" y="3423898"/>
                  <a:pt x="0" y="3456384"/>
                </a:cubicBezTo>
                <a:cubicBezTo>
                  <a:pt x="-30392" y="3208315"/>
                  <a:pt x="44396" y="3112788"/>
                  <a:pt x="0" y="2845756"/>
                </a:cubicBezTo>
                <a:cubicBezTo>
                  <a:pt x="-44396" y="2578724"/>
                  <a:pt x="6512" y="2466846"/>
                  <a:pt x="0" y="2200564"/>
                </a:cubicBezTo>
                <a:cubicBezTo>
                  <a:pt x="-6512" y="1934282"/>
                  <a:pt x="12032" y="1913026"/>
                  <a:pt x="0" y="1728192"/>
                </a:cubicBezTo>
                <a:cubicBezTo>
                  <a:pt x="-12032" y="1543358"/>
                  <a:pt x="71809" y="1391674"/>
                  <a:pt x="0" y="1083000"/>
                </a:cubicBezTo>
                <a:cubicBezTo>
                  <a:pt x="-71809" y="774326"/>
                  <a:pt x="21708" y="778335"/>
                  <a:pt x="0" y="541500"/>
                </a:cubicBezTo>
                <a:cubicBezTo>
                  <a:pt x="-21708" y="304665"/>
                  <a:pt x="2824" y="235749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norma si applica anche ai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consorzi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ordinari, fra imprese artigiane e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stabili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(limitatamente alle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esecutrici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e alle consorziate aventi 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requisiti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di cui i consorzi si avvalgono).</a:t>
            </a:r>
          </a:p>
        </p:txBody>
      </p:sp>
    </p:spTree>
    <p:extLst>
      <p:ext uri="{BB962C8B-B14F-4D97-AF65-F5344CB8AC3E}">
        <p14:creationId xmlns:p14="http://schemas.microsoft.com/office/powerpoint/2010/main" val="13489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Esito dell’estromissione </a:t>
            </a:r>
            <a:r>
              <a:rPr lang="it-IT" sz="2400" i="1" dirty="0"/>
              <a:t>(97)</a:t>
            </a:r>
            <a:endParaRPr lang="it-IT" i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200151"/>
            <a:ext cx="5698976" cy="1869874"/>
          </a:xfrm>
        </p:spPr>
        <p:txBody>
          <a:bodyPr>
            <a:normAutofit/>
          </a:bodyPr>
          <a:lstStyle/>
          <a:p>
            <a:pPr marL="742950" lvl="2" indent="-342900" algn="just">
              <a:buClr>
                <a:srgbClr val="006600"/>
              </a:buClr>
              <a:buFont typeface="+mj-lt"/>
              <a:buAutoNum type="alphaUcPeriod" startAt="2"/>
            </a:pPr>
            <a:r>
              <a:rPr lang="it-IT" dirty="0"/>
              <a:t>se il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 è venuto meno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successivamente alla presentazione dell’offerta</a:t>
            </a:r>
            <a:r>
              <a:rPr lang="it-IT" dirty="0"/>
              <a:t>, questi deve aver adottato e comunicato l’estromissione o la sostituzione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dell’aggiudicazione</a:t>
            </a:r>
            <a:r>
              <a:rPr lang="it-IT" dirty="0"/>
              <a:t>.</a:t>
            </a:r>
          </a:p>
          <a:p>
            <a:pPr marL="342900" lvl="1" indent="-342900" algn="just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it-IT" dirty="0"/>
              <a:t>L’esito della misura è comunque rimesso alla discrezionalità della SA:</a:t>
            </a:r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21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55273EC-DB58-EF90-39F0-BA7EF4B6EE0E}"/>
              </a:ext>
            </a:extLst>
          </p:cNvPr>
          <p:cNvSpPr txBox="1">
            <a:spLocks/>
          </p:cNvSpPr>
          <p:nvPr/>
        </p:nvSpPr>
        <p:spPr>
          <a:xfrm>
            <a:off x="875672" y="3156866"/>
            <a:ext cx="2202353" cy="1410655"/>
          </a:xfrm>
          <a:custGeom>
            <a:avLst/>
            <a:gdLst>
              <a:gd name="connsiteX0" fmla="*/ 0 w 2202353"/>
              <a:gd name="connsiteY0" fmla="*/ 0 h 1410655"/>
              <a:gd name="connsiteX1" fmla="*/ 572612 w 2202353"/>
              <a:gd name="connsiteY1" fmla="*/ 0 h 1410655"/>
              <a:gd name="connsiteX2" fmla="*/ 1101177 w 2202353"/>
              <a:gd name="connsiteY2" fmla="*/ 0 h 1410655"/>
              <a:gd name="connsiteX3" fmla="*/ 1607718 w 2202353"/>
              <a:gd name="connsiteY3" fmla="*/ 0 h 1410655"/>
              <a:gd name="connsiteX4" fmla="*/ 2202353 w 2202353"/>
              <a:gd name="connsiteY4" fmla="*/ 0 h 1410655"/>
              <a:gd name="connsiteX5" fmla="*/ 2202353 w 2202353"/>
              <a:gd name="connsiteY5" fmla="*/ 484325 h 1410655"/>
              <a:gd name="connsiteX6" fmla="*/ 2202353 w 2202353"/>
              <a:gd name="connsiteY6" fmla="*/ 954543 h 1410655"/>
              <a:gd name="connsiteX7" fmla="*/ 2202353 w 2202353"/>
              <a:gd name="connsiteY7" fmla="*/ 1410655 h 1410655"/>
              <a:gd name="connsiteX8" fmla="*/ 1629741 w 2202353"/>
              <a:gd name="connsiteY8" fmla="*/ 1410655 h 1410655"/>
              <a:gd name="connsiteX9" fmla="*/ 1079153 w 2202353"/>
              <a:gd name="connsiteY9" fmla="*/ 1410655 h 1410655"/>
              <a:gd name="connsiteX10" fmla="*/ 550588 w 2202353"/>
              <a:gd name="connsiteY10" fmla="*/ 1410655 h 1410655"/>
              <a:gd name="connsiteX11" fmla="*/ 0 w 2202353"/>
              <a:gd name="connsiteY11" fmla="*/ 1410655 h 1410655"/>
              <a:gd name="connsiteX12" fmla="*/ 0 w 2202353"/>
              <a:gd name="connsiteY12" fmla="*/ 926330 h 1410655"/>
              <a:gd name="connsiteX13" fmla="*/ 0 w 2202353"/>
              <a:gd name="connsiteY13" fmla="*/ 484325 h 1410655"/>
              <a:gd name="connsiteX14" fmla="*/ 0 w 2202353"/>
              <a:gd name="connsiteY14" fmla="*/ 0 h 141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2353" h="1410655" fill="none" extrusionOk="0">
                <a:moveTo>
                  <a:pt x="0" y="0"/>
                </a:moveTo>
                <a:cubicBezTo>
                  <a:pt x="183824" y="15000"/>
                  <a:pt x="303887" y="-24520"/>
                  <a:pt x="572612" y="0"/>
                </a:cubicBezTo>
                <a:cubicBezTo>
                  <a:pt x="841337" y="24520"/>
                  <a:pt x="896557" y="10732"/>
                  <a:pt x="1101177" y="0"/>
                </a:cubicBezTo>
                <a:cubicBezTo>
                  <a:pt x="1305798" y="-10732"/>
                  <a:pt x="1499283" y="-24731"/>
                  <a:pt x="1607718" y="0"/>
                </a:cubicBezTo>
                <a:cubicBezTo>
                  <a:pt x="1716153" y="24731"/>
                  <a:pt x="1953699" y="24885"/>
                  <a:pt x="2202353" y="0"/>
                </a:cubicBezTo>
                <a:cubicBezTo>
                  <a:pt x="2185847" y="172643"/>
                  <a:pt x="2213806" y="270863"/>
                  <a:pt x="2202353" y="484325"/>
                </a:cubicBezTo>
                <a:cubicBezTo>
                  <a:pt x="2190900" y="697788"/>
                  <a:pt x="2179792" y="811888"/>
                  <a:pt x="2202353" y="954543"/>
                </a:cubicBezTo>
                <a:cubicBezTo>
                  <a:pt x="2224914" y="1097198"/>
                  <a:pt x="2200054" y="1281112"/>
                  <a:pt x="2202353" y="1410655"/>
                </a:cubicBezTo>
                <a:cubicBezTo>
                  <a:pt x="1977168" y="1427712"/>
                  <a:pt x="1746604" y="1432470"/>
                  <a:pt x="1629741" y="1410655"/>
                </a:cubicBezTo>
                <a:cubicBezTo>
                  <a:pt x="1512878" y="1388840"/>
                  <a:pt x="1194607" y="1430836"/>
                  <a:pt x="1079153" y="1410655"/>
                </a:cubicBezTo>
                <a:cubicBezTo>
                  <a:pt x="963699" y="1390474"/>
                  <a:pt x="689838" y="1414589"/>
                  <a:pt x="550588" y="1410655"/>
                </a:cubicBezTo>
                <a:cubicBezTo>
                  <a:pt x="411339" y="1406721"/>
                  <a:pt x="217544" y="1387251"/>
                  <a:pt x="0" y="1410655"/>
                </a:cubicBezTo>
                <a:cubicBezTo>
                  <a:pt x="-18408" y="1222497"/>
                  <a:pt x="-23383" y="1145379"/>
                  <a:pt x="0" y="926330"/>
                </a:cubicBezTo>
                <a:cubicBezTo>
                  <a:pt x="23383" y="707282"/>
                  <a:pt x="-10582" y="657286"/>
                  <a:pt x="0" y="484325"/>
                </a:cubicBezTo>
                <a:cubicBezTo>
                  <a:pt x="10582" y="311365"/>
                  <a:pt x="10366" y="158968"/>
                  <a:pt x="0" y="0"/>
                </a:cubicBezTo>
                <a:close/>
              </a:path>
              <a:path w="2202353" h="1410655" stroke="0" extrusionOk="0">
                <a:moveTo>
                  <a:pt x="0" y="0"/>
                </a:moveTo>
                <a:cubicBezTo>
                  <a:pt x="133399" y="4218"/>
                  <a:pt x="336452" y="-24882"/>
                  <a:pt x="528565" y="0"/>
                </a:cubicBezTo>
                <a:cubicBezTo>
                  <a:pt x="720678" y="24882"/>
                  <a:pt x="827193" y="-10028"/>
                  <a:pt x="1013082" y="0"/>
                </a:cubicBezTo>
                <a:cubicBezTo>
                  <a:pt x="1198971" y="10028"/>
                  <a:pt x="1340725" y="18322"/>
                  <a:pt x="1519624" y="0"/>
                </a:cubicBezTo>
                <a:cubicBezTo>
                  <a:pt x="1698523" y="-18322"/>
                  <a:pt x="1973189" y="23735"/>
                  <a:pt x="2202353" y="0"/>
                </a:cubicBezTo>
                <a:cubicBezTo>
                  <a:pt x="2185805" y="224019"/>
                  <a:pt x="2182888" y="267130"/>
                  <a:pt x="2202353" y="484325"/>
                </a:cubicBezTo>
                <a:cubicBezTo>
                  <a:pt x="2221818" y="701521"/>
                  <a:pt x="2216330" y="778277"/>
                  <a:pt x="2202353" y="940437"/>
                </a:cubicBezTo>
                <a:cubicBezTo>
                  <a:pt x="2188376" y="1102597"/>
                  <a:pt x="2183753" y="1245157"/>
                  <a:pt x="2202353" y="1410655"/>
                </a:cubicBezTo>
                <a:cubicBezTo>
                  <a:pt x="2056905" y="1419050"/>
                  <a:pt x="1867546" y="1434448"/>
                  <a:pt x="1673788" y="1410655"/>
                </a:cubicBezTo>
                <a:cubicBezTo>
                  <a:pt x="1480030" y="1386862"/>
                  <a:pt x="1357293" y="1391229"/>
                  <a:pt x="1101177" y="1410655"/>
                </a:cubicBezTo>
                <a:cubicBezTo>
                  <a:pt x="845061" y="1430081"/>
                  <a:pt x="768207" y="1435161"/>
                  <a:pt x="572612" y="1410655"/>
                </a:cubicBezTo>
                <a:cubicBezTo>
                  <a:pt x="377018" y="1386149"/>
                  <a:pt x="167625" y="1382643"/>
                  <a:pt x="0" y="1410655"/>
                </a:cubicBezTo>
                <a:cubicBezTo>
                  <a:pt x="20447" y="1270296"/>
                  <a:pt x="-15329" y="1154493"/>
                  <a:pt x="0" y="968650"/>
                </a:cubicBezTo>
                <a:cubicBezTo>
                  <a:pt x="15329" y="782808"/>
                  <a:pt x="12857" y="654741"/>
                  <a:pt x="0" y="540751"/>
                </a:cubicBezTo>
                <a:cubicBezTo>
                  <a:pt x="-12857" y="426761"/>
                  <a:pt x="15023" y="213708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 w="25400" cap="flat" cmpd="sng" algn="ctr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5038578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 ritiene che le misure siano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intempestive o insufficienti, 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l‘OE è 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escluso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con decisione motivata.</a:t>
            </a:r>
          </a:p>
        </p:txBody>
      </p:sp>
      <p:sp>
        <p:nvSpPr>
          <p:cNvPr id="7" name="Freccia in giù 7">
            <a:extLst>
              <a:ext uri="{FF2B5EF4-FFF2-40B4-BE49-F238E27FC236}">
                <a16:creationId xmlns:a16="http://schemas.microsoft.com/office/drawing/2014/main" id="{E585A6F9-0EE3-8509-372D-4335F6BB002B}"/>
              </a:ext>
            </a:extLst>
          </p:cNvPr>
          <p:cNvSpPr/>
          <p:nvPr/>
        </p:nvSpPr>
        <p:spPr>
          <a:xfrm>
            <a:off x="1475656" y="2950934"/>
            <a:ext cx="1152128" cy="216024"/>
          </a:xfrm>
          <a:custGeom>
            <a:avLst/>
            <a:gdLst>
              <a:gd name="connsiteX0" fmla="*/ 0 w 1152128"/>
              <a:gd name="connsiteY0" fmla="*/ 108012 h 216024"/>
              <a:gd name="connsiteX1" fmla="*/ 288032 w 1152128"/>
              <a:gd name="connsiteY1" fmla="*/ 108012 h 216024"/>
              <a:gd name="connsiteX2" fmla="*/ 288032 w 1152128"/>
              <a:gd name="connsiteY2" fmla="*/ 0 h 216024"/>
              <a:gd name="connsiteX3" fmla="*/ 864096 w 1152128"/>
              <a:gd name="connsiteY3" fmla="*/ 0 h 216024"/>
              <a:gd name="connsiteX4" fmla="*/ 864096 w 1152128"/>
              <a:gd name="connsiteY4" fmla="*/ 108012 h 216024"/>
              <a:gd name="connsiteX5" fmla="*/ 1152128 w 1152128"/>
              <a:gd name="connsiteY5" fmla="*/ 108012 h 216024"/>
              <a:gd name="connsiteX6" fmla="*/ 576064 w 1152128"/>
              <a:gd name="connsiteY6" fmla="*/ 216024 h 216024"/>
              <a:gd name="connsiteX7" fmla="*/ 0 w 1152128"/>
              <a:gd name="connsiteY7" fmla="*/ 108012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128" h="216024" fill="none" extrusionOk="0">
                <a:moveTo>
                  <a:pt x="0" y="108012"/>
                </a:moveTo>
                <a:cubicBezTo>
                  <a:pt x="124680" y="95940"/>
                  <a:pt x="210039" y="114852"/>
                  <a:pt x="288032" y="108012"/>
                </a:cubicBezTo>
                <a:cubicBezTo>
                  <a:pt x="290158" y="60932"/>
                  <a:pt x="290228" y="22571"/>
                  <a:pt x="288032" y="0"/>
                </a:cubicBezTo>
                <a:cubicBezTo>
                  <a:pt x="459228" y="4508"/>
                  <a:pt x="592249" y="-21539"/>
                  <a:pt x="864096" y="0"/>
                </a:cubicBezTo>
                <a:cubicBezTo>
                  <a:pt x="864557" y="23680"/>
                  <a:pt x="858728" y="75889"/>
                  <a:pt x="864096" y="108012"/>
                </a:cubicBezTo>
                <a:cubicBezTo>
                  <a:pt x="991123" y="99852"/>
                  <a:pt x="1087415" y="110294"/>
                  <a:pt x="1152128" y="108012"/>
                </a:cubicBezTo>
                <a:cubicBezTo>
                  <a:pt x="973319" y="159288"/>
                  <a:pt x="755660" y="195161"/>
                  <a:pt x="576064" y="216024"/>
                </a:cubicBezTo>
                <a:cubicBezTo>
                  <a:pt x="423049" y="157729"/>
                  <a:pt x="262599" y="170383"/>
                  <a:pt x="0" y="108012"/>
                </a:cubicBezTo>
                <a:close/>
              </a:path>
              <a:path w="1152128" h="216024" stroke="0" extrusionOk="0">
                <a:moveTo>
                  <a:pt x="0" y="108012"/>
                </a:moveTo>
                <a:cubicBezTo>
                  <a:pt x="123598" y="120100"/>
                  <a:pt x="192311" y="107633"/>
                  <a:pt x="288032" y="108012"/>
                </a:cubicBezTo>
                <a:cubicBezTo>
                  <a:pt x="284820" y="84445"/>
                  <a:pt x="284371" y="24920"/>
                  <a:pt x="288032" y="0"/>
                </a:cubicBezTo>
                <a:cubicBezTo>
                  <a:pt x="539414" y="-12503"/>
                  <a:pt x="723845" y="-16413"/>
                  <a:pt x="864096" y="0"/>
                </a:cubicBezTo>
                <a:cubicBezTo>
                  <a:pt x="862462" y="28384"/>
                  <a:pt x="860752" y="83707"/>
                  <a:pt x="864096" y="108012"/>
                </a:cubicBezTo>
                <a:cubicBezTo>
                  <a:pt x="986719" y="101884"/>
                  <a:pt x="1057251" y="119087"/>
                  <a:pt x="1152128" y="108012"/>
                </a:cubicBezTo>
                <a:cubicBezTo>
                  <a:pt x="989095" y="129600"/>
                  <a:pt x="787388" y="153041"/>
                  <a:pt x="576064" y="216024"/>
                </a:cubicBezTo>
                <a:cubicBezTo>
                  <a:pt x="316401" y="152634"/>
                  <a:pt x="119404" y="146629"/>
                  <a:pt x="0" y="108012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55273EC-DB58-EF90-39F0-BA7EF4B6EE0E}"/>
              </a:ext>
            </a:extLst>
          </p:cNvPr>
          <p:cNvSpPr txBox="1">
            <a:spLocks/>
          </p:cNvSpPr>
          <p:nvPr/>
        </p:nvSpPr>
        <p:spPr>
          <a:xfrm>
            <a:off x="3275856" y="3156866"/>
            <a:ext cx="2808312" cy="1410655"/>
          </a:xfrm>
          <a:custGeom>
            <a:avLst/>
            <a:gdLst>
              <a:gd name="connsiteX0" fmla="*/ 0 w 2808312"/>
              <a:gd name="connsiteY0" fmla="*/ 0 h 1410655"/>
              <a:gd name="connsiteX1" fmla="*/ 477413 w 2808312"/>
              <a:gd name="connsiteY1" fmla="*/ 0 h 1410655"/>
              <a:gd name="connsiteX2" fmla="*/ 1067159 w 2808312"/>
              <a:gd name="connsiteY2" fmla="*/ 0 h 1410655"/>
              <a:gd name="connsiteX3" fmla="*/ 1656904 w 2808312"/>
              <a:gd name="connsiteY3" fmla="*/ 0 h 1410655"/>
              <a:gd name="connsiteX4" fmla="*/ 2134317 w 2808312"/>
              <a:gd name="connsiteY4" fmla="*/ 0 h 1410655"/>
              <a:gd name="connsiteX5" fmla="*/ 2808312 w 2808312"/>
              <a:gd name="connsiteY5" fmla="*/ 0 h 1410655"/>
              <a:gd name="connsiteX6" fmla="*/ 2808312 w 2808312"/>
              <a:gd name="connsiteY6" fmla="*/ 427899 h 1410655"/>
              <a:gd name="connsiteX7" fmla="*/ 2808312 w 2808312"/>
              <a:gd name="connsiteY7" fmla="*/ 898117 h 1410655"/>
              <a:gd name="connsiteX8" fmla="*/ 2808312 w 2808312"/>
              <a:gd name="connsiteY8" fmla="*/ 1410655 h 1410655"/>
              <a:gd name="connsiteX9" fmla="*/ 2218566 w 2808312"/>
              <a:gd name="connsiteY9" fmla="*/ 1410655 h 1410655"/>
              <a:gd name="connsiteX10" fmla="*/ 1628821 w 2808312"/>
              <a:gd name="connsiteY10" fmla="*/ 1410655 h 1410655"/>
              <a:gd name="connsiteX11" fmla="*/ 1010992 w 2808312"/>
              <a:gd name="connsiteY11" fmla="*/ 1410655 h 1410655"/>
              <a:gd name="connsiteX12" fmla="*/ 505496 w 2808312"/>
              <a:gd name="connsiteY12" fmla="*/ 1410655 h 1410655"/>
              <a:gd name="connsiteX13" fmla="*/ 0 w 2808312"/>
              <a:gd name="connsiteY13" fmla="*/ 1410655 h 1410655"/>
              <a:gd name="connsiteX14" fmla="*/ 0 w 2808312"/>
              <a:gd name="connsiteY14" fmla="*/ 982756 h 1410655"/>
              <a:gd name="connsiteX15" fmla="*/ 0 w 2808312"/>
              <a:gd name="connsiteY15" fmla="*/ 526645 h 1410655"/>
              <a:gd name="connsiteX16" fmla="*/ 0 w 2808312"/>
              <a:gd name="connsiteY16" fmla="*/ 0 h 141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08312" h="1410655" fill="none" extrusionOk="0">
                <a:moveTo>
                  <a:pt x="0" y="0"/>
                </a:moveTo>
                <a:cubicBezTo>
                  <a:pt x="217040" y="21039"/>
                  <a:pt x="301605" y="5525"/>
                  <a:pt x="477413" y="0"/>
                </a:cubicBezTo>
                <a:cubicBezTo>
                  <a:pt x="653221" y="-5525"/>
                  <a:pt x="797350" y="29056"/>
                  <a:pt x="1067159" y="0"/>
                </a:cubicBezTo>
                <a:cubicBezTo>
                  <a:pt x="1336968" y="-29056"/>
                  <a:pt x="1538715" y="-20090"/>
                  <a:pt x="1656904" y="0"/>
                </a:cubicBezTo>
                <a:cubicBezTo>
                  <a:pt x="1775093" y="20090"/>
                  <a:pt x="1994682" y="6658"/>
                  <a:pt x="2134317" y="0"/>
                </a:cubicBezTo>
                <a:cubicBezTo>
                  <a:pt x="2273952" y="-6658"/>
                  <a:pt x="2665981" y="-9070"/>
                  <a:pt x="2808312" y="0"/>
                </a:cubicBezTo>
                <a:cubicBezTo>
                  <a:pt x="2798755" y="185494"/>
                  <a:pt x="2813073" y="228960"/>
                  <a:pt x="2808312" y="427899"/>
                </a:cubicBezTo>
                <a:cubicBezTo>
                  <a:pt x="2803551" y="626838"/>
                  <a:pt x="2815417" y="749876"/>
                  <a:pt x="2808312" y="898117"/>
                </a:cubicBezTo>
                <a:cubicBezTo>
                  <a:pt x="2801207" y="1046358"/>
                  <a:pt x="2820598" y="1257715"/>
                  <a:pt x="2808312" y="1410655"/>
                </a:cubicBezTo>
                <a:cubicBezTo>
                  <a:pt x="2680282" y="1427076"/>
                  <a:pt x="2342966" y="1402020"/>
                  <a:pt x="2218566" y="1410655"/>
                </a:cubicBezTo>
                <a:cubicBezTo>
                  <a:pt x="2094166" y="1419290"/>
                  <a:pt x="1791809" y="1439106"/>
                  <a:pt x="1628821" y="1410655"/>
                </a:cubicBezTo>
                <a:cubicBezTo>
                  <a:pt x="1465833" y="1382204"/>
                  <a:pt x="1294975" y="1413185"/>
                  <a:pt x="1010992" y="1410655"/>
                </a:cubicBezTo>
                <a:cubicBezTo>
                  <a:pt x="727009" y="1408125"/>
                  <a:pt x="650087" y="1402596"/>
                  <a:pt x="505496" y="1410655"/>
                </a:cubicBezTo>
                <a:cubicBezTo>
                  <a:pt x="360905" y="1418714"/>
                  <a:pt x="244146" y="1410685"/>
                  <a:pt x="0" y="1410655"/>
                </a:cubicBezTo>
                <a:cubicBezTo>
                  <a:pt x="2093" y="1218937"/>
                  <a:pt x="10680" y="1161703"/>
                  <a:pt x="0" y="982756"/>
                </a:cubicBezTo>
                <a:cubicBezTo>
                  <a:pt x="-10680" y="803809"/>
                  <a:pt x="-10964" y="697701"/>
                  <a:pt x="0" y="526645"/>
                </a:cubicBezTo>
                <a:cubicBezTo>
                  <a:pt x="10964" y="355589"/>
                  <a:pt x="-22882" y="185669"/>
                  <a:pt x="0" y="0"/>
                </a:cubicBezTo>
                <a:close/>
              </a:path>
              <a:path w="2808312" h="1410655" stroke="0" extrusionOk="0">
                <a:moveTo>
                  <a:pt x="0" y="0"/>
                </a:moveTo>
                <a:cubicBezTo>
                  <a:pt x="187975" y="-3594"/>
                  <a:pt x="273189" y="-20177"/>
                  <a:pt x="533579" y="0"/>
                </a:cubicBezTo>
                <a:cubicBezTo>
                  <a:pt x="793969" y="20177"/>
                  <a:pt x="838881" y="-3071"/>
                  <a:pt x="1010992" y="0"/>
                </a:cubicBezTo>
                <a:cubicBezTo>
                  <a:pt x="1183103" y="3071"/>
                  <a:pt x="1356653" y="17"/>
                  <a:pt x="1516488" y="0"/>
                </a:cubicBezTo>
                <a:cubicBezTo>
                  <a:pt x="1676323" y="-17"/>
                  <a:pt x="1793427" y="55"/>
                  <a:pt x="1993902" y="0"/>
                </a:cubicBezTo>
                <a:cubicBezTo>
                  <a:pt x="2194377" y="-55"/>
                  <a:pt x="2630202" y="-4600"/>
                  <a:pt x="2808312" y="0"/>
                </a:cubicBezTo>
                <a:cubicBezTo>
                  <a:pt x="2824295" y="103826"/>
                  <a:pt x="2820069" y="364189"/>
                  <a:pt x="2808312" y="498431"/>
                </a:cubicBezTo>
                <a:cubicBezTo>
                  <a:pt x="2796555" y="632673"/>
                  <a:pt x="2793925" y="796527"/>
                  <a:pt x="2808312" y="968650"/>
                </a:cubicBezTo>
                <a:cubicBezTo>
                  <a:pt x="2822699" y="1140773"/>
                  <a:pt x="2791342" y="1259464"/>
                  <a:pt x="2808312" y="1410655"/>
                </a:cubicBezTo>
                <a:cubicBezTo>
                  <a:pt x="2641009" y="1410320"/>
                  <a:pt x="2531236" y="1429785"/>
                  <a:pt x="2274733" y="1410655"/>
                </a:cubicBezTo>
                <a:cubicBezTo>
                  <a:pt x="2018230" y="1391525"/>
                  <a:pt x="1871387" y="1416087"/>
                  <a:pt x="1741153" y="1410655"/>
                </a:cubicBezTo>
                <a:cubicBezTo>
                  <a:pt x="1610919" y="1405223"/>
                  <a:pt x="1312486" y="1394654"/>
                  <a:pt x="1123325" y="1410655"/>
                </a:cubicBezTo>
                <a:cubicBezTo>
                  <a:pt x="934164" y="1426656"/>
                  <a:pt x="821762" y="1424388"/>
                  <a:pt x="617829" y="1410655"/>
                </a:cubicBezTo>
                <a:cubicBezTo>
                  <a:pt x="413896" y="1396922"/>
                  <a:pt x="162694" y="1391503"/>
                  <a:pt x="0" y="1410655"/>
                </a:cubicBezTo>
                <a:cubicBezTo>
                  <a:pt x="-2060" y="1262749"/>
                  <a:pt x="-1453" y="1117280"/>
                  <a:pt x="0" y="968650"/>
                </a:cubicBezTo>
                <a:cubicBezTo>
                  <a:pt x="1453" y="820020"/>
                  <a:pt x="17951" y="692581"/>
                  <a:pt x="0" y="484325"/>
                </a:cubicBezTo>
                <a:cubicBezTo>
                  <a:pt x="-17951" y="276070"/>
                  <a:pt x="19029" y="219904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 w="25400" cap="flat" cmpd="sng" algn="ctr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5038578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 tali misure sono ritenute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sufficienti e tempestivamente adottate, 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il raggruppamento 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non è escluso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dalla procedura d'appalto. </a:t>
            </a:r>
          </a:p>
        </p:txBody>
      </p:sp>
      <p:sp>
        <p:nvSpPr>
          <p:cNvPr id="9" name="Freccia in giù 7">
            <a:extLst>
              <a:ext uri="{FF2B5EF4-FFF2-40B4-BE49-F238E27FC236}">
                <a16:creationId xmlns:a16="http://schemas.microsoft.com/office/drawing/2014/main" id="{E585A6F9-0EE3-8509-372D-4335F6BB002B}"/>
              </a:ext>
            </a:extLst>
          </p:cNvPr>
          <p:cNvSpPr/>
          <p:nvPr/>
        </p:nvSpPr>
        <p:spPr>
          <a:xfrm>
            <a:off x="4103948" y="2949819"/>
            <a:ext cx="1152128" cy="216024"/>
          </a:xfrm>
          <a:custGeom>
            <a:avLst/>
            <a:gdLst>
              <a:gd name="connsiteX0" fmla="*/ 0 w 1152128"/>
              <a:gd name="connsiteY0" fmla="*/ 108012 h 216024"/>
              <a:gd name="connsiteX1" fmla="*/ 288032 w 1152128"/>
              <a:gd name="connsiteY1" fmla="*/ 108012 h 216024"/>
              <a:gd name="connsiteX2" fmla="*/ 288032 w 1152128"/>
              <a:gd name="connsiteY2" fmla="*/ 0 h 216024"/>
              <a:gd name="connsiteX3" fmla="*/ 864096 w 1152128"/>
              <a:gd name="connsiteY3" fmla="*/ 0 h 216024"/>
              <a:gd name="connsiteX4" fmla="*/ 864096 w 1152128"/>
              <a:gd name="connsiteY4" fmla="*/ 108012 h 216024"/>
              <a:gd name="connsiteX5" fmla="*/ 1152128 w 1152128"/>
              <a:gd name="connsiteY5" fmla="*/ 108012 h 216024"/>
              <a:gd name="connsiteX6" fmla="*/ 576064 w 1152128"/>
              <a:gd name="connsiteY6" fmla="*/ 216024 h 216024"/>
              <a:gd name="connsiteX7" fmla="*/ 0 w 1152128"/>
              <a:gd name="connsiteY7" fmla="*/ 108012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128" h="216024" fill="none" extrusionOk="0">
                <a:moveTo>
                  <a:pt x="0" y="108012"/>
                </a:moveTo>
                <a:cubicBezTo>
                  <a:pt x="124680" y="95940"/>
                  <a:pt x="210039" y="114852"/>
                  <a:pt x="288032" y="108012"/>
                </a:cubicBezTo>
                <a:cubicBezTo>
                  <a:pt x="290158" y="60932"/>
                  <a:pt x="290228" y="22571"/>
                  <a:pt x="288032" y="0"/>
                </a:cubicBezTo>
                <a:cubicBezTo>
                  <a:pt x="459228" y="4508"/>
                  <a:pt x="592249" y="-21539"/>
                  <a:pt x="864096" y="0"/>
                </a:cubicBezTo>
                <a:cubicBezTo>
                  <a:pt x="864557" y="23680"/>
                  <a:pt x="858728" y="75889"/>
                  <a:pt x="864096" y="108012"/>
                </a:cubicBezTo>
                <a:cubicBezTo>
                  <a:pt x="991123" y="99852"/>
                  <a:pt x="1087415" y="110294"/>
                  <a:pt x="1152128" y="108012"/>
                </a:cubicBezTo>
                <a:cubicBezTo>
                  <a:pt x="973319" y="159288"/>
                  <a:pt x="755660" y="195161"/>
                  <a:pt x="576064" y="216024"/>
                </a:cubicBezTo>
                <a:cubicBezTo>
                  <a:pt x="423049" y="157729"/>
                  <a:pt x="262599" y="170383"/>
                  <a:pt x="0" y="108012"/>
                </a:cubicBezTo>
                <a:close/>
              </a:path>
              <a:path w="1152128" h="216024" stroke="0" extrusionOk="0">
                <a:moveTo>
                  <a:pt x="0" y="108012"/>
                </a:moveTo>
                <a:cubicBezTo>
                  <a:pt x="123598" y="120100"/>
                  <a:pt x="192311" y="107633"/>
                  <a:pt x="288032" y="108012"/>
                </a:cubicBezTo>
                <a:cubicBezTo>
                  <a:pt x="284820" y="84445"/>
                  <a:pt x="284371" y="24920"/>
                  <a:pt x="288032" y="0"/>
                </a:cubicBezTo>
                <a:cubicBezTo>
                  <a:pt x="539414" y="-12503"/>
                  <a:pt x="723845" y="-16413"/>
                  <a:pt x="864096" y="0"/>
                </a:cubicBezTo>
                <a:cubicBezTo>
                  <a:pt x="862462" y="28384"/>
                  <a:pt x="860752" y="83707"/>
                  <a:pt x="864096" y="108012"/>
                </a:cubicBezTo>
                <a:cubicBezTo>
                  <a:pt x="986719" y="101884"/>
                  <a:pt x="1057251" y="119087"/>
                  <a:pt x="1152128" y="108012"/>
                </a:cubicBezTo>
                <a:cubicBezTo>
                  <a:pt x="989095" y="129600"/>
                  <a:pt x="787388" y="153041"/>
                  <a:pt x="576064" y="216024"/>
                </a:cubicBezTo>
                <a:cubicBezTo>
                  <a:pt x="316401" y="152634"/>
                  <a:pt x="119404" y="146629"/>
                  <a:pt x="0" y="108012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A85E771A-3FA7-510C-A963-D3578629C5D0}"/>
              </a:ext>
            </a:extLst>
          </p:cNvPr>
          <p:cNvSpPr txBox="1">
            <a:spLocks/>
          </p:cNvSpPr>
          <p:nvPr/>
        </p:nvSpPr>
        <p:spPr>
          <a:xfrm>
            <a:off x="6300192" y="1707654"/>
            <a:ext cx="2592288" cy="2859868"/>
          </a:xfrm>
          <a:custGeom>
            <a:avLst/>
            <a:gdLst>
              <a:gd name="connsiteX0" fmla="*/ 0 w 2592288"/>
              <a:gd name="connsiteY0" fmla="*/ 0 h 2859868"/>
              <a:gd name="connsiteX1" fmla="*/ 492535 w 2592288"/>
              <a:gd name="connsiteY1" fmla="*/ 0 h 2859868"/>
              <a:gd name="connsiteX2" fmla="*/ 959147 w 2592288"/>
              <a:gd name="connsiteY2" fmla="*/ 0 h 2859868"/>
              <a:gd name="connsiteX3" fmla="*/ 1451681 w 2592288"/>
              <a:gd name="connsiteY3" fmla="*/ 0 h 2859868"/>
              <a:gd name="connsiteX4" fmla="*/ 1970139 w 2592288"/>
              <a:gd name="connsiteY4" fmla="*/ 0 h 2859868"/>
              <a:gd name="connsiteX5" fmla="*/ 2592288 w 2592288"/>
              <a:gd name="connsiteY5" fmla="*/ 0 h 2859868"/>
              <a:gd name="connsiteX6" fmla="*/ 2592288 w 2592288"/>
              <a:gd name="connsiteY6" fmla="*/ 600572 h 2859868"/>
              <a:gd name="connsiteX7" fmla="*/ 2592288 w 2592288"/>
              <a:gd name="connsiteY7" fmla="*/ 1086750 h 2859868"/>
              <a:gd name="connsiteX8" fmla="*/ 2592288 w 2592288"/>
              <a:gd name="connsiteY8" fmla="*/ 1630125 h 2859868"/>
              <a:gd name="connsiteX9" fmla="*/ 2592288 w 2592288"/>
              <a:gd name="connsiteY9" fmla="*/ 2202098 h 2859868"/>
              <a:gd name="connsiteX10" fmla="*/ 2592288 w 2592288"/>
              <a:gd name="connsiteY10" fmla="*/ 2859868 h 2859868"/>
              <a:gd name="connsiteX11" fmla="*/ 2099753 w 2592288"/>
              <a:gd name="connsiteY11" fmla="*/ 2859868 h 2859868"/>
              <a:gd name="connsiteX12" fmla="*/ 1555373 w 2592288"/>
              <a:gd name="connsiteY12" fmla="*/ 2859868 h 2859868"/>
              <a:gd name="connsiteX13" fmla="*/ 1010992 w 2592288"/>
              <a:gd name="connsiteY13" fmla="*/ 2859868 h 2859868"/>
              <a:gd name="connsiteX14" fmla="*/ 570303 w 2592288"/>
              <a:gd name="connsiteY14" fmla="*/ 2859868 h 2859868"/>
              <a:gd name="connsiteX15" fmla="*/ 0 w 2592288"/>
              <a:gd name="connsiteY15" fmla="*/ 2859868 h 2859868"/>
              <a:gd name="connsiteX16" fmla="*/ 0 w 2592288"/>
              <a:gd name="connsiteY16" fmla="*/ 2316493 h 2859868"/>
              <a:gd name="connsiteX17" fmla="*/ 0 w 2592288"/>
              <a:gd name="connsiteY17" fmla="*/ 1715921 h 2859868"/>
              <a:gd name="connsiteX18" fmla="*/ 0 w 2592288"/>
              <a:gd name="connsiteY18" fmla="*/ 1172546 h 2859868"/>
              <a:gd name="connsiteX19" fmla="*/ 0 w 2592288"/>
              <a:gd name="connsiteY19" fmla="*/ 686368 h 2859868"/>
              <a:gd name="connsiteX20" fmla="*/ 0 w 2592288"/>
              <a:gd name="connsiteY20" fmla="*/ 0 h 28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92288" h="2859868" fill="none" extrusionOk="0">
                <a:moveTo>
                  <a:pt x="0" y="0"/>
                </a:moveTo>
                <a:cubicBezTo>
                  <a:pt x="202279" y="-22895"/>
                  <a:pt x="354868" y="39896"/>
                  <a:pt x="492535" y="0"/>
                </a:cubicBezTo>
                <a:cubicBezTo>
                  <a:pt x="630202" y="-39896"/>
                  <a:pt x="729629" y="48747"/>
                  <a:pt x="959147" y="0"/>
                </a:cubicBezTo>
                <a:cubicBezTo>
                  <a:pt x="1188665" y="-48747"/>
                  <a:pt x="1297010" y="2587"/>
                  <a:pt x="1451681" y="0"/>
                </a:cubicBezTo>
                <a:cubicBezTo>
                  <a:pt x="1606352" y="-2587"/>
                  <a:pt x="1758600" y="53917"/>
                  <a:pt x="1970139" y="0"/>
                </a:cubicBezTo>
                <a:cubicBezTo>
                  <a:pt x="2181678" y="-53917"/>
                  <a:pt x="2447013" y="42369"/>
                  <a:pt x="2592288" y="0"/>
                </a:cubicBezTo>
                <a:cubicBezTo>
                  <a:pt x="2620111" y="210370"/>
                  <a:pt x="2535624" y="380849"/>
                  <a:pt x="2592288" y="600572"/>
                </a:cubicBezTo>
                <a:cubicBezTo>
                  <a:pt x="2648952" y="820295"/>
                  <a:pt x="2560235" y="986686"/>
                  <a:pt x="2592288" y="1086750"/>
                </a:cubicBezTo>
                <a:cubicBezTo>
                  <a:pt x="2624341" y="1186814"/>
                  <a:pt x="2528869" y="1464814"/>
                  <a:pt x="2592288" y="1630125"/>
                </a:cubicBezTo>
                <a:cubicBezTo>
                  <a:pt x="2655707" y="1795437"/>
                  <a:pt x="2568967" y="1971741"/>
                  <a:pt x="2592288" y="2202098"/>
                </a:cubicBezTo>
                <a:cubicBezTo>
                  <a:pt x="2615609" y="2432455"/>
                  <a:pt x="2568273" y="2663209"/>
                  <a:pt x="2592288" y="2859868"/>
                </a:cubicBezTo>
                <a:cubicBezTo>
                  <a:pt x="2384323" y="2899681"/>
                  <a:pt x="2237236" y="2830627"/>
                  <a:pt x="2099753" y="2859868"/>
                </a:cubicBezTo>
                <a:cubicBezTo>
                  <a:pt x="1962271" y="2889109"/>
                  <a:pt x="1814732" y="2834441"/>
                  <a:pt x="1555373" y="2859868"/>
                </a:cubicBezTo>
                <a:cubicBezTo>
                  <a:pt x="1296014" y="2885295"/>
                  <a:pt x="1255588" y="2801121"/>
                  <a:pt x="1010992" y="2859868"/>
                </a:cubicBezTo>
                <a:cubicBezTo>
                  <a:pt x="766396" y="2918615"/>
                  <a:pt x="668847" y="2822019"/>
                  <a:pt x="570303" y="2859868"/>
                </a:cubicBezTo>
                <a:cubicBezTo>
                  <a:pt x="471759" y="2897717"/>
                  <a:pt x="152918" y="2805368"/>
                  <a:pt x="0" y="2859868"/>
                </a:cubicBezTo>
                <a:cubicBezTo>
                  <a:pt x="-18717" y="2605655"/>
                  <a:pt x="8709" y="2473774"/>
                  <a:pt x="0" y="2316493"/>
                </a:cubicBezTo>
                <a:cubicBezTo>
                  <a:pt x="-8709" y="2159212"/>
                  <a:pt x="45395" y="1956002"/>
                  <a:pt x="0" y="1715921"/>
                </a:cubicBezTo>
                <a:cubicBezTo>
                  <a:pt x="-45395" y="1475840"/>
                  <a:pt x="62570" y="1363474"/>
                  <a:pt x="0" y="1172546"/>
                </a:cubicBezTo>
                <a:cubicBezTo>
                  <a:pt x="-62570" y="981619"/>
                  <a:pt x="20618" y="876538"/>
                  <a:pt x="0" y="686368"/>
                </a:cubicBezTo>
                <a:cubicBezTo>
                  <a:pt x="-20618" y="496198"/>
                  <a:pt x="69437" y="291237"/>
                  <a:pt x="0" y="0"/>
                </a:cubicBezTo>
                <a:close/>
              </a:path>
              <a:path w="2592288" h="2859868" stroke="0" extrusionOk="0">
                <a:moveTo>
                  <a:pt x="0" y="0"/>
                </a:moveTo>
                <a:cubicBezTo>
                  <a:pt x="190597" y="-11483"/>
                  <a:pt x="366875" y="37584"/>
                  <a:pt x="570303" y="0"/>
                </a:cubicBezTo>
                <a:cubicBezTo>
                  <a:pt x="773731" y="-37584"/>
                  <a:pt x="825687" y="35997"/>
                  <a:pt x="1036915" y="0"/>
                </a:cubicBezTo>
                <a:cubicBezTo>
                  <a:pt x="1248143" y="-35997"/>
                  <a:pt x="1390979" y="32451"/>
                  <a:pt x="1529450" y="0"/>
                </a:cubicBezTo>
                <a:cubicBezTo>
                  <a:pt x="1667922" y="-32451"/>
                  <a:pt x="1809141" y="58019"/>
                  <a:pt x="2073830" y="0"/>
                </a:cubicBezTo>
                <a:cubicBezTo>
                  <a:pt x="2338519" y="-58019"/>
                  <a:pt x="2374369" y="32888"/>
                  <a:pt x="2592288" y="0"/>
                </a:cubicBezTo>
                <a:cubicBezTo>
                  <a:pt x="2610969" y="219932"/>
                  <a:pt x="2543421" y="309570"/>
                  <a:pt x="2592288" y="571974"/>
                </a:cubicBezTo>
                <a:cubicBezTo>
                  <a:pt x="2641155" y="834378"/>
                  <a:pt x="2574511" y="866369"/>
                  <a:pt x="2592288" y="1058151"/>
                </a:cubicBezTo>
                <a:cubicBezTo>
                  <a:pt x="2610065" y="1249933"/>
                  <a:pt x="2587211" y="1478958"/>
                  <a:pt x="2592288" y="1687322"/>
                </a:cubicBezTo>
                <a:cubicBezTo>
                  <a:pt x="2597365" y="1895686"/>
                  <a:pt x="2578662" y="2132495"/>
                  <a:pt x="2592288" y="2287894"/>
                </a:cubicBezTo>
                <a:cubicBezTo>
                  <a:pt x="2605914" y="2443293"/>
                  <a:pt x="2583554" y="2600868"/>
                  <a:pt x="2592288" y="2859868"/>
                </a:cubicBezTo>
                <a:cubicBezTo>
                  <a:pt x="2417909" y="2878741"/>
                  <a:pt x="2359336" y="2834771"/>
                  <a:pt x="2151599" y="2859868"/>
                </a:cubicBezTo>
                <a:cubicBezTo>
                  <a:pt x="1943862" y="2884965"/>
                  <a:pt x="1912341" y="2837561"/>
                  <a:pt x="1710910" y="2859868"/>
                </a:cubicBezTo>
                <a:cubicBezTo>
                  <a:pt x="1509479" y="2882175"/>
                  <a:pt x="1303689" y="2798388"/>
                  <a:pt x="1166530" y="2859868"/>
                </a:cubicBezTo>
                <a:cubicBezTo>
                  <a:pt x="1029371" y="2921348"/>
                  <a:pt x="776805" y="2830891"/>
                  <a:pt x="648072" y="2859868"/>
                </a:cubicBezTo>
                <a:cubicBezTo>
                  <a:pt x="519339" y="2888845"/>
                  <a:pt x="132950" y="2830565"/>
                  <a:pt x="0" y="2859868"/>
                </a:cubicBezTo>
                <a:cubicBezTo>
                  <a:pt x="-24792" y="2584396"/>
                  <a:pt x="26008" y="2474919"/>
                  <a:pt x="0" y="2287894"/>
                </a:cubicBezTo>
                <a:cubicBezTo>
                  <a:pt x="-26008" y="2100869"/>
                  <a:pt x="29493" y="1929057"/>
                  <a:pt x="0" y="1744519"/>
                </a:cubicBezTo>
                <a:cubicBezTo>
                  <a:pt x="-29493" y="1559981"/>
                  <a:pt x="20157" y="1384095"/>
                  <a:pt x="0" y="1258342"/>
                </a:cubicBezTo>
                <a:cubicBezTo>
                  <a:pt x="-20157" y="1132589"/>
                  <a:pt x="53891" y="932391"/>
                  <a:pt x="0" y="714967"/>
                </a:cubicBezTo>
                <a:cubicBezTo>
                  <a:pt x="-53891" y="497544"/>
                  <a:pt x="47975" y="35280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Come riconosciuto dalla stessa CGUE se le consorziate che prestano i requisiti sono assimilabili agli ausiliari (v. Relazione che richiama Ad.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plen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n. 5/2021), può applicarsi queste ultime l’istituto della sostituzione, previsto nell’avvalimento (3 giugno 2021 in C-210/20), </a:t>
            </a:r>
          </a:p>
        </p:txBody>
      </p:sp>
    </p:spTree>
    <p:extLst>
      <p:ext uri="{BB962C8B-B14F-4D97-AF65-F5344CB8AC3E}">
        <p14:creationId xmlns:p14="http://schemas.microsoft.com/office/powerpoint/2010/main" val="17216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uiExpand="1" build="p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14619BE-A6AA-206F-86FA-23955405D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Illecito professionale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AAED0CE7-BE8E-4CD3-02CF-CA319D21F6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“È una mia vecchia massima che, una volta escluso l’impossibile, ciò che resta, per quanto improbabile, non può essere che la verità “ —  Arthur Conan Doyle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03D463-F71A-EC21-CEDB-A47EDD65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22</a:t>
            </a:fld>
            <a:endParaRPr lang="it-IT"/>
          </a:p>
        </p:txBody>
      </p:sp>
      <p:sp>
        <p:nvSpPr>
          <p:cNvPr id="3" name="Segnaposto piè di pagina 6">
            <a:extLst>
              <a:ext uri="{FF2B5EF4-FFF2-40B4-BE49-F238E27FC236}">
                <a16:creationId xmlns:a16="http://schemas.microsoft.com/office/drawing/2014/main" id="{6D51DC64-2DAB-79B7-AADA-A5BC2EC678A4}"/>
              </a:ext>
            </a:extLst>
          </p:cNvPr>
          <p:cNvSpPr txBox="1">
            <a:spLocks/>
          </p:cNvSpPr>
          <p:nvPr/>
        </p:nvSpPr>
        <p:spPr>
          <a:xfrm>
            <a:off x="511548" y="4818643"/>
            <a:ext cx="4564508" cy="3248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 Legislazione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2415253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BA16E9A-1817-EFD7-CECB-3B36BCAC5C73}"/>
              </a:ext>
            </a:extLst>
          </p:cNvPr>
          <p:cNvSpPr/>
          <p:nvPr/>
        </p:nvSpPr>
        <p:spPr>
          <a:xfrm>
            <a:off x="1259632" y="3830883"/>
            <a:ext cx="4815922" cy="936104"/>
          </a:xfrm>
          <a:custGeom>
            <a:avLst/>
            <a:gdLst>
              <a:gd name="connsiteX0" fmla="*/ 0 w 4815922"/>
              <a:gd name="connsiteY0" fmla="*/ 0 h 936104"/>
              <a:gd name="connsiteX1" fmla="*/ 438784 w 4815922"/>
              <a:gd name="connsiteY1" fmla="*/ 0 h 936104"/>
              <a:gd name="connsiteX2" fmla="*/ 829409 w 4815922"/>
              <a:gd name="connsiteY2" fmla="*/ 0 h 936104"/>
              <a:gd name="connsiteX3" fmla="*/ 1460830 w 4815922"/>
              <a:gd name="connsiteY3" fmla="*/ 0 h 936104"/>
              <a:gd name="connsiteX4" fmla="*/ 1947773 w 4815922"/>
              <a:gd name="connsiteY4" fmla="*/ 0 h 936104"/>
              <a:gd name="connsiteX5" fmla="*/ 2531035 w 4815922"/>
              <a:gd name="connsiteY5" fmla="*/ 0 h 936104"/>
              <a:gd name="connsiteX6" fmla="*/ 2921659 w 4815922"/>
              <a:gd name="connsiteY6" fmla="*/ 0 h 936104"/>
              <a:gd name="connsiteX7" fmla="*/ 3553080 w 4815922"/>
              <a:gd name="connsiteY7" fmla="*/ 0 h 936104"/>
              <a:gd name="connsiteX8" fmla="*/ 4088183 w 4815922"/>
              <a:gd name="connsiteY8" fmla="*/ 0 h 936104"/>
              <a:gd name="connsiteX9" fmla="*/ 4815922 w 4815922"/>
              <a:gd name="connsiteY9" fmla="*/ 0 h 936104"/>
              <a:gd name="connsiteX10" fmla="*/ 4815922 w 4815922"/>
              <a:gd name="connsiteY10" fmla="*/ 486774 h 936104"/>
              <a:gd name="connsiteX11" fmla="*/ 4815922 w 4815922"/>
              <a:gd name="connsiteY11" fmla="*/ 936104 h 936104"/>
              <a:gd name="connsiteX12" fmla="*/ 4184501 w 4815922"/>
              <a:gd name="connsiteY12" fmla="*/ 936104 h 936104"/>
              <a:gd name="connsiteX13" fmla="*/ 3553080 w 4815922"/>
              <a:gd name="connsiteY13" fmla="*/ 936104 h 936104"/>
              <a:gd name="connsiteX14" fmla="*/ 2921659 w 4815922"/>
              <a:gd name="connsiteY14" fmla="*/ 936104 h 936104"/>
              <a:gd name="connsiteX15" fmla="*/ 2531035 w 4815922"/>
              <a:gd name="connsiteY15" fmla="*/ 936104 h 936104"/>
              <a:gd name="connsiteX16" fmla="*/ 2140410 w 4815922"/>
              <a:gd name="connsiteY16" fmla="*/ 936104 h 936104"/>
              <a:gd name="connsiteX17" fmla="*/ 1749785 w 4815922"/>
              <a:gd name="connsiteY17" fmla="*/ 936104 h 936104"/>
              <a:gd name="connsiteX18" fmla="*/ 1166523 w 4815922"/>
              <a:gd name="connsiteY18" fmla="*/ 936104 h 936104"/>
              <a:gd name="connsiteX19" fmla="*/ 775899 w 4815922"/>
              <a:gd name="connsiteY19" fmla="*/ 936104 h 936104"/>
              <a:gd name="connsiteX20" fmla="*/ 0 w 4815922"/>
              <a:gd name="connsiteY20" fmla="*/ 936104 h 936104"/>
              <a:gd name="connsiteX21" fmla="*/ 0 w 4815922"/>
              <a:gd name="connsiteY21" fmla="*/ 496135 h 936104"/>
              <a:gd name="connsiteX22" fmla="*/ 0 w 4815922"/>
              <a:gd name="connsiteY22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15922" h="936104" fill="none" extrusionOk="0">
                <a:moveTo>
                  <a:pt x="0" y="0"/>
                </a:moveTo>
                <a:cubicBezTo>
                  <a:pt x="161094" y="-30359"/>
                  <a:pt x="239539" y="15081"/>
                  <a:pt x="438784" y="0"/>
                </a:cubicBezTo>
                <a:cubicBezTo>
                  <a:pt x="638029" y="-15081"/>
                  <a:pt x="738771" y="38333"/>
                  <a:pt x="829409" y="0"/>
                </a:cubicBezTo>
                <a:cubicBezTo>
                  <a:pt x="920047" y="-38333"/>
                  <a:pt x="1301213" y="51370"/>
                  <a:pt x="1460830" y="0"/>
                </a:cubicBezTo>
                <a:cubicBezTo>
                  <a:pt x="1620447" y="-51370"/>
                  <a:pt x="1723796" y="2406"/>
                  <a:pt x="1947773" y="0"/>
                </a:cubicBezTo>
                <a:cubicBezTo>
                  <a:pt x="2171750" y="-2406"/>
                  <a:pt x="2343913" y="47181"/>
                  <a:pt x="2531035" y="0"/>
                </a:cubicBezTo>
                <a:cubicBezTo>
                  <a:pt x="2718157" y="-47181"/>
                  <a:pt x="2768742" y="10795"/>
                  <a:pt x="2921659" y="0"/>
                </a:cubicBezTo>
                <a:cubicBezTo>
                  <a:pt x="3074576" y="-10795"/>
                  <a:pt x="3344548" y="49399"/>
                  <a:pt x="3553080" y="0"/>
                </a:cubicBezTo>
                <a:cubicBezTo>
                  <a:pt x="3761612" y="-49399"/>
                  <a:pt x="3920628" y="56624"/>
                  <a:pt x="4088183" y="0"/>
                </a:cubicBezTo>
                <a:cubicBezTo>
                  <a:pt x="4255738" y="-56624"/>
                  <a:pt x="4456011" y="80027"/>
                  <a:pt x="4815922" y="0"/>
                </a:cubicBezTo>
                <a:cubicBezTo>
                  <a:pt x="4870920" y="130666"/>
                  <a:pt x="4766882" y="389208"/>
                  <a:pt x="4815922" y="486774"/>
                </a:cubicBezTo>
                <a:cubicBezTo>
                  <a:pt x="4864962" y="584340"/>
                  <a:pt x="4767022" y="758468"/>
                  <a:pt x="4815922" y="936104"/>
                </a:cubicBezTo>
                <a:cubicBezTo>
                  <a:pt x="4639476" y="985897"/>
                  <a:pt x="4438403" y="892514"/>
                  <a:pt x="4184501" y="936104"/>
                </a:cubicBezTo>
                <a:cubicBezTo>
                  <a:pt x="3930599" y="979694"/>
                  <a:pt x="3729881" y="873312"/>
                  <a:pt x="3553080" y="936104"/>
                </a:cubicBezTo>
                <a:cubicBezTo>
                  <a:pt x="3376279" y="998896"/>
                  <a:pt x="3126887" y="925630"/>
                  <a:pt x="2921659" y="936104"/>
                </a:cubicBezTo>
                <a:cubicBezTo>
                  <a:pt x="2716431" y="946578"/>
                  <a:pt x="2700113" y="905674"/>
                  <a:pt x="2531035" y="936104"/>
                </a:cubicBezTo>
                <a:cubicBezTo>
                  <a:pt x="2361957" y="966534"/>
                  <a:pt x="2249665" y="918829"/>
                  <a:pt x="2140410" y="936104"/>
                </a:cubicBezTo>
                <a:cubicBezTo>
                  <a:pt x="2031156" y="953379"/>
                  <a:pt x="1872008" y="917193"/>
                  <a:pt x="1749785" y="936104"/>
                </a:cubicBezTo>
                <a:cubicBezTo>
                  <a:pt x="1627562" y="955015"/>
                  <a:pt x="1286473" y="871612"/>
                  <a:pt x="1166523" y="936104"/>
                </a:cubicBezTo>
                <a:cubicBezTo>
                  <a:pt x="1046573" y="1000596"/>
                  <a:pt x="900463" y="935385"/>
                  <a:pt x="775899" y="936104"/>
                </a:cubicBezTo>
                <a:cubicBezTo>
                  <a:pt x="651335" y="936823"/>
                  <a:pt x="279997" y="928848"/>
                  <a:pt x="0" y="936104"/>
                </a:cubicBezTo>
                <a:cubicBezTo>
                  <a:pt x="-49982" y="739961"/>
                  <a:pt x="37553" y="687165"/>
                  <a:pt x="0" y="496135"/>
                </a:cubicBezTo>
                <a:cubicBezTo>
                  <a:pt x="-37553" y="305105"/>
                  <a:pt x="4079" y="159656"/>
                  <a:pt x="0" y="0"/>
                </a:cubicBezTo>
                <a:close/>
              </a:path>
              <a:path w="4815922" h="936104" stroke="0" extrusionOk="0">
                <a:moveTo>
                  <a:pt x="0" y="0"/>
                </a:moveTo>
                <a:cubicBezTo>
                  <a:pt x="270568" y="-69612"/>
                  <a:pt x="382814" y="26989"/>
                  <a:pt x="631421" y="0"/>
                </a:cubicBezTo>
                <a:cubicBezTo>
                  <a:pt x="880028" y="-26989"/>
                  <a:pt x="981073" y="36221"/>
                  <a:pt x="1166523" y="0"/>
                </a:cubicBezTo>
                <a:cubicBezTo>
                  <a:pt x="1351973" y="-36221"/>
                  <a:pt x="1427433" y="22037"/>
                  <a:pt x="1605307" y="0"/>
                </a:cubicBezTo>
                <a:cubicBezTo>
                  <a:pt x="1783181" y="-22037"/>
                  <a:pt x="1983707" y="8203"/>
                  <a:pt x="2140410" y="0"/>
                </a:cubicBezTo>
                <a:cubicBezTo>
                  <a:pt x="2297113" y="-8203"/>
                  <a:pt x="2469306" y="54840"/>
                  <a:pt x="2771831" y="0"/>
                </a:cubicBezTo>
                <a:cubicBezTo>
                  <a:pt x="3074356" y="-54840"/>
                  <a:pt x="3042518" y="43589"/>
                  <a:pt x="3210615" y="0"/>
                </a:cubicBezTo>
                <a:cubicBezTo>
                  <a:pt x="3378712" y="-43589"/>
                  <a:pt x="3425595" y="39764"/>
                  <a:pt x="3601239" y="0"/>
                </a:cubicBezTo>
                <a:cubicBezTo>
                  <a:pt x="3776883" y="-39764"/>
                  <a:pt x="3997221" y="52549"/>
                  <a:pt x="4136342" y="0"/>
                </a:cubicBezTo>
                <a:cubicBezTo>
                  <a:pt x="4275463" y="-52549"/>
                  <a:pt x="4663863" y="54829"/>
                  <a:pt x="4815922" y="0"/>
                </a:cubicBezTo>
                <a:cubicBezTo>
                  <a:pt x="4837286" y="226227"/>
                  <a:pt x="4789570" y="271932"/>
                  <a:pt x="4815922" y="477413"/>
                </a:cubicBezTo>
                <a:cubicBezTo>
                  <a:pt x="4842274" y="682894"/>
                  <a:pt x="4766787" y="763647"/>
                  <a:pt x="4815922" y="936104"/>
                </a:cubicBezTo>
                <a:cubicBezTo>
                  <a:pt x="4572703" y="991669"/>
                  <a:pt x="4450346" y="881463"/>
                  <a:pt x="4328979" y="936104"/>
                </a:cubicBezTo>
                <a:cubicBezTo>
                  <a:pt x="4207612" y="990745"/>
                  <a:pt x="4099982" y="892236"/>
                  <a:pt x="3890195" y="936104"/>
                </a:cubicBezTo>
                <a:cubicBezTo>
                  <a:pt x="3680408" y="979972"/>
                  <a:pt x="3557346" y="933695"/>
                  <a:pt x="3403252" y="936104"/>
                </a:cubicBezTo>
                <a:cubicBezTo>
                  <a:pt x="3249158" y="938513"/>
                  <a:pt x="2971414" y="901911"/>
                  <a:pt x="2819990" y="936104"/>
                </a:cubicBezTo>
                <a:cubicBezTo>
                  <a:pt x="2668566" y="970297"/>
                  <a:pt x="2330393" y="888614"/>
                  <a:pt x="2188569" y="936104"/>
                </a:cubicBezTo>
                <a:cubicBezTo>
                  <a:pt x="2046745" y="983594"/>
                  <a:pt x="1862861" y="888640"/>
                  <a:pt x="1605307" y="936104"/>
                </a:cubicBezTo>
                <a:cubicBezTo>
                  <a:pt x="1347753" y="983568"/>
                  <a:pt x="1221576" y="926311"/>
                  <a:pt x="1070205" y="936104"/>
                </a:cubicBezTo>
                <a:cubicBezTo>
                  <a:pt x="918834" y="945897"/>
                  <a:pt x="822122" y="896434"/>
                  <a:pt x="679580" y="936104"/>
                </a:cubicBezTo>
                <a:cubicBezTo>
                  <a:pt x="537038" y="975774"/>
                  <a:pt x="171053" y="915264"/>
                  <a:pt x="0" y="936104"/>
                </a:cubicBezTo>
                <a:cubicBezTo>
                  <a:pt x="-47177" y="748432"/>
                  <a:pt x="41384" y="684309"/>
                  <a:pt x="0" y="449330"/>
                </a:cubicBezTo>
                <a:cubicBezTo>
                  <a:pt x="-41384" y="214351"/>
                  <a:pt x="19363" y="14216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228528-E930-FA2F-0942-13473623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97" y="205979"/>
            <a:ext cx="8229600" cy="857250"/>
          </a:xfrm>
        </p:spPr>
        <p:txBody>
          <a:bodyPr>
            <a:normAutofit/>
          </a:bodyPr>
          <a:lstStyle/>
          <a:p>
            <a:r>
              <a:rPr lang="it-IT" dirty="0"/>
              <a:t>Gravi illeciti professionali </a:t>
            </a:r>
            <a:r>
              <a:rPr lang="it-IT" sz="2400" i="1" dirty="0"/>
              <a:t>(98.7)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5E7E20-DCCC-F27D-2307-662492D50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06" y="1131690"/>
            <a:ext cx="5618354" cy="3567112"/>
          </a:xfrm>
        </p:spPr>
        <p:txBody>
          <a:bodyPr>
            <a:normAutofit/>
          </a:bodyPr>
          <a:lstStyle/>
          <a:p>
            <a:pPr algn="just" fontAlgn="base"/>
            <a:r>
              <a:rPr lang="it-IT" b="0" i="0" dirty="0">
                <a:solidFill>
                  <a:srgbClr val="2B2B2B"/>
                </a:solidFill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La </a:t>
            </a:r>
            <a:r>
              <a:rPr lang="it-IT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disciplina del grave illecito elimina gli elementi di incertezza, </a:t>
            </a:r>
            <a:r>
              <a:rPr lang="it-IT" b="0" i="0" dirty="0">
                <a:solidFill>
                  <a:srgbClr val="2B2B2B"/>
                </a:solidFill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prevedendo che l’esclusione avvenga </a:t>
            </a:r>
            <a:r>
              <a:rPr lang="it-IT" b="1" i="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soltanto </a:t>
            </a:r>
            <a:r>
              <a:rPr lang="it-IT" dirty="0">
                <a:solidFill>
                  <a:srgbClr val="2B2B2B"/>
                </a:solidFill>
              </a:rPr>
              <a:t>sulla base di un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provvedimento </a:t>
            </a:r>
            <a:r>
              <a:rPr lang="it-IT" dirty="0">
                <a:solidFill>
                  <a:srgbClr val="2B2B2B"/>
                </a:solidFill>
              </a:rPr>
              <a:t>motivato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SA in ragione </a:t>
            </a:r>
            <a:r>
              <a:rPr lang="it-IT" dirty="0"/>
              <a:t>delle seguenti condizioni:</a:t>
            </a:r>
          </a:p>
          <a:p>
            <a:pPr lvl="1" algn="just" fontAlgn="base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tassatività</a:t>
            </a:r>
            <a:r>
              <a:rPr lang="it-IT" dirty="0"/>
              <a:t>, ossia la presenza di elementi sufficienti ad integrare una delle fattispecie (tassativamente) previste;</a:t>
            </a:r>
          </a:p>
          <a:p>
            <a:pPr lvl="1" algn="just" fontAlgn="base"/>
            <a:r>
              <a:rPr lang="it-IT" b="1" i="1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idoneità degli strumenti di prova</a:t>
            </a:r>
            <a:r>
              <a:rPr lang="it-IT" i="1" dirty="0">
                <a:solidFill>
                  <a:srgbClr val="2B2B2B"/>
                </a:solidFill>
              </a:rPr>
              <a:t>, così come elencati dall’art. 98.6</a:t>
            </a:r>
            <a:r>
              <a:rPr lang="it-IT" dirty="0"/>
              <a:t>;</a:t>
            </a:r>
          </a:p>
          <a:p>
            <a:pPr lvl="1" algn="just" fontAlgn="base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idoneità dei fatti </a:t>
            </a:r>
            <a:r>
              <a:rPr lang="it-IT" dirty="0">
                <a:solidFill>
                  <a:srgbClr val="2B2B2B"/>
                </a:solidFill>
              </a:rPr>
              <a:t>ad incidere sull’affidabilità e integrità dell’OE, </a:t>
            </a:r>
            <a:r>
              <a:rPr lang="it-IT" b="1" i="1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valutando gravità</a:t>
            </a:r>
            <a:r>
              <a:rPr lang="it-IT" dirty="0">
                <a:solidFill>
                  <a:srgbClr val="2B2B2B"/>
                </a:solidFill>
              </a:rPr>
              <a:t>, contenuto dei </a:t>
            </a:r>
            <a:r>
              <a:rPr lang="it-IT" b="1" i="1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provvedimenti </a:t>
            </a:r>
            <a:r>
              <a:rPr lang="it-IT" dirty="0">
                <a:solidFill>
                  <a:srgbClr val="2B2B2B"/>
                </a:solidFill>
              </a:rPr>
              <a:t>ed</a:t>
            </a:r>
            <a:r>
              <a:rPr lang="it-IT" b="1" i="1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eventuali impugnazioni</a:t>
            </a:r>
            <a:endParaRPr lang="it-IT" b="1" i="1" dirty="0">
              <a:solidFill>
                <a:srgbClr val="2B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6C92EB-BBC2-22FB-8EAB-22F4530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23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A54E4CA-FDF1-4D8E-9F5E-A79297985B44}"/>
              </a:ext>
            </a:extLst>
          </p:cNvPr>
          <p:cNvSpPr/>
          <p:nvPr/>
        </p:nvSpPr>
        <p:spPr>
          <a:xfrm>
            <a:off x="6012160" y="2355726"/>
            <a:ext cx="2800255" cy="2411261"/>
          </a:xfrm>
          <a:custGeom>
            <a:avLst/>
            <a:gdLst>
              <a:gd name="connsiteX0" fmla="*/ 0 w 2800255"/>
              <a:gd name="connsiteY0" fmla="*/ 0 h 2411261"/>
              <a:gd name="connsiteX1" fmla="*/ 504046 w 2800255"/>
              <a:gd name="connsiteY1" fmla="*/ 0 h 2411261"/>
              <a:gd name="connsiteX2" fmla="*/ 1036094 w 2800255"/>
              <a:gd name="connsiteY2" fmla="*/ 0 h 2411261"/>
              <a:gd name="connsiteX3" fmla="*/ 1596145 w 2800255"/>
              <a:gd name="connsiteY3" fmla="*/ 0 h 2411261"/>
              <a:gd name="connsiteX4" fmla="*/ 2072189 w 2800255"/>
              <a:gd name="connsiteY4" fmla="*/ 0 h 2411261"/>
              <a:gd name="connsiteX5" fmla="*/ 2800255 w 2800255"/>
              <a:gd name="connsiteY5" fmla="*/ 0 h 2411261"/>
              <a:gd name="connsiteX6" fmla="*/ 2800255 w 2800255"/>
              <a:gd name="connsiteY6" fmla="*/ 458140 h 2411261"/>
              <a:gd name="connsiteX7" fmla="*/ 2800255 w 2800255"/>
              <a:gd name="connsiteY7" fmla="*/ 916279 h 2411261"/>
              <a:gd name="connsiteX8" fmla="*/ 2800255 w 2800255"/>
              <a:gd name="connsiteY8" fmla="*/ 1398531 h 2411261"/>
              <a:gd name="connsiteX9" fmla="*/ 2800255 w 2800255"/>
              <a:gd name="connsiteY9" fmla="*/ 1856671 h 2411261"/>
              <a:gd name="connsiteX10" fmla="*/ 2800255 w 2800255"/>
              <a:gd name="connsiteY10" fmla="*/ 2411261 h 2411261"/>
              <a:gd name="connsiteX11" fmla="*/ 2184199 w 2800255"/>
              <a:gd name="connsiteY11" fmla="*/ 2411261 h 2411261"/>
              <a:gd name="connsiteX12" fmla="*/ 1596145 w 2800255"/>
              <a:gd name="connsiteY12" fmla="*/ 2411261 h 2411261"/>
              <a:gd name="connsiteX13" fmla="*/ 1120102 w 2800255"/>
              <a:gd name="connsiteY13" fmla="*/ 2411261 h 2411261"/>
              <a:gd name="connsiteX14" fmla="*/ 560051 w 2800255"/>
              <a:gd name="connsiteY14" fmla="*/ 2411261 h 2411261"/>
              <a:gd name="connsiteX15" fmla="*/ 0 w 2800255"/>
              <a:gd name="connsiteY15" fmla="*/ 2411261 h 2411261"/>
              <a:gd name="connsiteX16" fmla="*/ 0 w 2800255"/>
              <a:gd name="connsiteY16" fmla="*/ 1880784 h 2411261"/>
              <a:gd name="connsiteX17" fmla="*/ 0 w 2800255"/>
              <a:gd name="connsiteY17" fmla="*/ 1422644 h 2411261"/>
              <a:gd name="connsiteX18" fmla="*/ 0 w 2800255"/>
              <a:gd name="connsiteY18" fmla="*/ 916279 h 2411261"/>
              <a:gd name="connsiteX19" fmla="*/ 0 w 2800255"/>
              <a:gd name="connsiteY19" fmla="*/ 0 h 241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00255" h="2411261" fill="none" extrusionOk="0">
                <a:moveTo>
                  <a:pt x="0" y="0"/>
                </a:moveTo>
                <a:cubicBezTo>
                  <a:pt x="154615" y="-52220"/>
                  <a:pt x="380703" y="15263"/>
                  <a:pt x="504046" y="0"/>
                </a:cubicBezTo>
                <a:cubicBezTo>
                  <a:pt x="627389" y="-15263"/>
                  <a:pt x="881021" y="31869"/>
                  <a:pt x="1036094" y="0"/>
                </a:cubicBezTo>
                <a:cubicBezTo>
                  <a:pt x="1191167" y="-31869"/>
                  <a:pt x="1439050" y="28857"/>
                  <a:pt x="1596145" y="0"/>
                </a:cubicBezTo>
                <a:cubicBezTo>
                  <a:pt x="1753240" y="-28857"/>
                  <a:pt x="1838818" y="49307"/>
                  <a:pt x="2072189" y="0"/>
                </a:cubicBezTo>
                <a:cubicBezTo>
                  <a:pt x="2305560" y="-49307"/>
                  <a:pt x="2561039" y="55106"/>
                  <a:pt x="2800255" y="0"/>
                </a:cubicBezTo>
                <a:cubicBezTo>
                  <a:pt x="2800557" y="129542"/>
                  <a:pt x="2746566" y="299502"/>
                  <a:pt x="2800255" y="458140"/>
                </a:cubicBezTo>
                <a:cubicBezTo>
                  <a:pt x="2853944" y="616778"/>
                  <a:pt x="2796511" y="706239"/>
                  <a:pt x="2800255" y="916279"/>
                </a:cubicBezTo>
                <a:cubicBezTo>
                  <a:pt x="2803999" y="1126319"/>
                  <a:pt x="2777695" y="1171108"/>
                  <a:pt x="2800255" y="1398531"/>
                </a:cubicBezTo>
                <a:cubicBezTo>
                  <a:pt x="2822815" y="1625954"/>
                  <a:pt x="2797202" y="1682025"/>
                  <a:pt x="2800255" y="1856671"/>
                </a:cubicBezTo>
                <a:cubicBezTo>
                  <a:pt x="2803308" y="2031317"/>
                  <a:pt x="2789553" y="2211570"/>
                  <a:pt x="2800255" y="2411261"/>
                </a:cubicBezTo>
                <a:cubicBezTo>
                  <a:pt x="2676769" y="2477757"/>
                  <a:pt x="2457379" y="2405689"/>
                  <a:pt x="2184199" y="2411261"/>
                </a:cubicBezTo>
                <a:cubicBezTo>
                  <a:pt x="1911019" y="2416833"/>
                  <a:pt x="1870049" y="2354036"/>
                  <a:pt x="1596145" y="2411261"/>
                </a:cubicBezTo>
                <a:cubicBezTo>
                  <a:pt x="1322241" y="2468486"/>
                  <a:pt x="1217224" y="2368097"/>
                  <a:pt x="1120102" y="2411261"/>
                </a:cubicBezTo>
                <a:cubicBezTo>
                  <a:pt x="1022980" y="2454425"/>
                  <a:pt x="806637" y="2347387"/>
                  <a:pt x="560051" y="2411261"/>
                </a:cubicBezTo>
                <a:cubicBezTo>
                  <a:pt x="313465" y="2475135"/>
                  <a:pt x="251651" y="2356452"/>
                  <a:pt x="0" y="2411261"/>
                </a:cubicBezTo>
                <a:cubicBezTo>
                  <a:pt x="-48299" y="2256676"/>
                  <a:pt x="40364" y="2106998"/>
                  <a:pt x="0" y="1880784"/>
                </a:cubicBezTo>
                <a:cubicBezTo>
                  <a:pt x="-40364" y="1654570"/>
                  <a:pt x="30814" y="1613087"/>
                  <a:pt x="0" y="1422644"/>
                </a:cubicBezTo>
                <a:cubicBezTo>
                  <a:pt x="-30814" y="1232201"/>
                  <a:pt x="56670" y="1083478"/>
                  <a:pt x="0" y="916279"/>
                </a:cubicBezTo>
                <a:cubicBezTo>
                  <a:pt x="-56670" y="749080"/>
                  <a:pt x="30754" y="315995"/>
                  <a:pt x="0" y="0"/>
                </a:cubicBezTo>
                <a:close/>
              </a:path>
              <a:path w="2800255" h="2411261" stroke="0" extrusionOk="0">
                <a:moveTo>
                  <a:pt x="0" y="0"/>
                </a:moveTo>
                <a:cubicBezTo>
                  <a:pt x="264833" y="-25115"/>
                  <a:pt x="468117" y="68530"/>
                  <a:pt x="616056" y="0"/>
                </a:cubicBezTo>
                <a:cubicBezTo>
                  <a:pt x="763995" y="-68530"/>
                  <a:pt x="1051792" y="57102"/>
                  <a:pt x="1176107" y="0"/>
                </a:cubicBezTo>
                <a:cubicBezTo>
                  <a:pt x="1300422" y="-57102"/>
                  <a:pt x="1447474" y="28893"/>
                  <a:pt x="1680153" y="0"/>
                </a:cubicBezTo>
                <a:cubicBezTo>
                  <a:pt x="1912832" y="-28893"/>
                  <a:pt x="1967707" y="11796"/>
                  <a:pt x="2240204" y="0"/>
                </a:cubicBezTo>
                <a:cubicBezTo>
                  <a:pt x="2512701" y="-11796"/>
                  <a:pt x="2574248" y="9481"/>
                  <a:pt x="2800255" y="0"/>
                </a:cubicBezTo>
                <a:cubicBezTo>
                  <a:pt x="2801654" y="94796"/>
                  <a:pt x="2754128" y="277490"/>
                  <a:pt x="2800255" y="434027"/>
                </a:cubicBezTo>
                <a:cubicBezTo>
                  <a:pt x="2846382" y="590564"/>
                  <a:pt x="2772408" y="721289"/>
                  <a:pt x="2800255" y="843941"/>
                </a:cubicBezTo>
                <a:cubicBezTo>
                  <a:pt x="2828102" y="966593"/>
                  <a:pt x="2782607" y="1066165"/>
                  <a:pt x="2800255" y="1253856"/>
                </a:cubicBezTo>
                <a:cubicBezTo>
                  <a:pt x="2817903" y="1441547"/>
                  <a:pt x="2781543" y="1539166"/>
                  <a:pt x="2800255" y="1711995"/>
                </a:cubicBezTo>
                <a:cubicBezTo>
                  <a:pt x="2818967" y="1884824"/>
                  <a:pt x="2759748" y="2236366"/>
                  <a:pt x="2800255" y="2411261"/>
                </a:cubicBezTo>
                <a:cubicBezTo>
                  <a:pt x="2582979" y="2466975"/>
                  <a:pt x="2483357" y="2354011"/>
                  <a:pt x="2268207" y="2411261"/>
                </a:cubicBezTo>
                <a:cubicBezTo>
                  <a:pt x="2053057" y="2468511"/>
                  <a:pt x="1958059" y="2389262"/>
                  <a:pt x="1680153" y="2411261"/>
                </a:cubicBezTo>
                <a:cubicBezTo>
                  <a:pt x="1402247" y="2433260"/>
                  <a:pt x="1359872" y="2366643"/>
                  <a:pt x="1176107" y="2411261"/>
                </a:cubicBezTo>
                <a:cubicBezTo>
                  <a:pt x="992342" y="2455879"/>
                  <a:pt x="900416" y="2407110"/>
                  <a:pt x="644059" y="2411261"/>
                </a:cubicBezTo>
                <a:cubicBezTo>
                  <a:pt x="387702" y="2415412"/>
                  <a:pt x="226053" y="2384061"/>
                  <a:pt x="0" y="2411261"/>
                </a:cubicBezTo>
                <a:cubicBezTo>
                  <a:pt x="-38685" y="2219358"/>
                  <a:pt x="26890" y="2035974"/>
                  <a:pt x="0" y="1880784"/>
                </a:cubicBezTo>
                <a:cubicBezTo>
                  <a:pt x="-26890" y="1725594"/>
                  <a:pt x="24387" y="1536237"/>
                  <a:pt x="0" y="1374419"/>
                </a:cubicBezTo>
                <a:cubicBezTo>
                  <a:pt x="-24387" y="1212601"/>
                  <a:pt x="2563" y="1061973"/>
                  <a:pt x="0" y="940392"/>
                </a:cubicBezTo>
                <a:cubicBezTo>
                  <a:pt x="-2563" y="818811"/>
                  <a:pt x="40968" y="672053"/>
                  <a:pt x="0" y="506365"/>
                </a:cubicBezTo>
                <a:cubicBezTo>
                  <a:pt x="-40968" y="340677"/>
                  <a:pt x="51965" y="13014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gravità</a:t>
            </a:r>
            <a:r>
              <a:rPr lang="it-IT" sz="16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(98.4) tiene conto: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 bene giuridico;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dell’entità della lesione;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 tempo trascorso dalla violazione, anche in relazione a modifiche intervenute nel frattempo nell’organizzazione dell’impresa.</a:t>
            </a:r>
          </a:p>
        </p:txBody>
      </p:sp>
      <p:sp>
        <p:nvSpPr>
          <p:cNvPr id="9" name="Rettangolo 4">
            <a:extLst>
              <a:ext uri="{FF2B5EF4-FFF2-40B4-BE49-F238E27FC236}">
                <a16:creationId xmlns:a16="http://schemas.microsoft.com/office/drawing/2014/main" id="{0A54E4CA-FDF1-4D8E-9F5E-A79297985B44}"/>
              </a:ext>
            </a:extLst>
          </p:cNvPr>
          <p:cNvSpPr/>
          <p:nvPr/>
        </p:nvSpPr>
        <p:spPr>
          <a:xfrm>
            <a:off x="6012160" y="1203598"/>
            <a:ext cx="2800255" cy="1080120"/>
          </a:xfrm>
          <a:custGeom>
            <a:avLst/>
            <a:gdLst>
              <a:gd name="connsiteX0" fmla="*/ 0 w 2800255"/>
              <a:gd name="connsiteY0" fmla="*/ 0 h 1080120"/>
              <a:gd name="connsiteX1" fmla="*/ 504046 w 2800255"/>
              <a:gd name="connsiteY1" fmla="*/ 0 h 1080120"/>
              <a:gd name="connsiteX2" fmla="*/ 1120102 w 2800255"/>
              <a:gd name="connsiteY2" fmla="*/ 0 h 1080120"/>
              <a:gd name="connsiteX3" fmla="*/ 1652150 w 2800255"/>
              <a:gd name="connsiteY3" fmla="*/ 0 h 1080120"/>
              <a:gd name="connsiteX4" fmla="*/ 2156196 w 2800255"/>
              <a:gd name="connsiteY4" fmla="*/ 0 h 1080120"/>
              <a:gd name="connsiteX5" fmla="*/ 2800255 w 2800255"/>
              <a:gd name="connsiteY5" fmla="*/ 0 h 1080120"/>
              <a:gd name="connsiteX6" fmla="*/ 2800255 w 2800255"/>
              <a:gd name="connsiteY6" fmla="*/ 540060 h 1080120"/>
              <a:gd name="connsiteX7" fmla="*/ 2800255 w 2800255"/>
              <a:gd name="connsiteY7" fmla="*/ 1080120 h 1080120"/>
              <a:gd name="connsiteX8" fmla="*/ 2240204 w 2800255"/>
              <a:gd name="connsiteY8" fmla="*/ 1080120 h 1080120"/>
              <a:gd name="connsiteX9" fmla="*/ 1624148 w 2800255"/>
              <a:gd name="connsiteY9" fmla="*/ 1080120 h 1080120"/>
              <a:gd name="connsiteX10" fmla="*/ 1008092 w 2800255"/>
              <a:gd name="connsiteY10" fmla="*/ 1080120 h 1080120"/>
              <a:gd name="connsiteX11" fmla="*/ 0 w 2800255"/>
              <a:gd name="connsiteY11" fmla="*/ 1080120 h 1080120"/>
              <a:gd name="connsiteX12" fmla="*/ 0 w 2800255"/>
              <a:gd name="connsiteY12" fmla="*/ 561662 h 1080120"/>
              <a:gd name="connsiteX13" fmla="*/ 0 w 2800255"/>
              <a:gd name="connsiteY13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00255" h="1080120" fill="none" extrusionOk="0">
                <a:moveTo>
                  <a:pt x="0" y="0"/>
                </a:moveTo>
                <a:cubicBezTo>
                  <a:pt x="200878" y="-49773"/>
                  <a:pt x="266414" y="56914"/>
                  <a:pt x="504046" y="0"/>
                </a:cubicBezTo>
                <a:cubicBezTo>
                  <a:pt x="741678" y="-56914"/>
                  <a:pt x="962238" y="59887"/>
                  <a:pt x="1120102" y="0"/>
                </a:cubicBezTo>
                <a:cubicBezTo>
                  <a:pt x="1277966" y="-59887"/>
                  <a:pt x="1508814" y="26620"/>
                  <a:pt x="1652150" y="0"/>
                </a:cubicBezTo>
                <a:cubicBezTo>
                  <a:pt x="1795486" y="-26620"/>
                  <a:pt x="2031151" y="37537"/>
                  <a:pt x="2156196" y="0"/>
                </a:cubicBezTo>
                <a:cubicBezTo>
                  <a:pt x="2281241" y="-37537"/>
                  <a:pt x="2513720" y="39331"/>
                  <a:pt x="2800255" y="0"/>
                </a:cubicBezTo>
                <a:cubicBezTo>
                  <a:pt x="2824978" y="165976"/>
                  <a:pt x="2764000" y="293294"/>
                  <a:pt x="2800255" y="540060"/>
                </a:cubicBezTo>
                <a:cubicBezTo>
                  <a:pt x="2836510" y="786826"/>
                  <a:pt x="2776416" y="864583"/>
                  <a:pt x="2800255" y="1080120"/>
                </a:cubicBezTo>
                <a:cubicBezTo>
                  <a:pt x="2617966" y="1143668"/>
                  <a:pt x="2382222" y="1061573"/>
                  <a:pt x="2240204" y="1080120"/>
                </a:cubicBezTo>
                <a:cubicBezTo>
                  <a:pt x="2098186" y="1098667"/>
                  <a:pt x="1780311" y="1055890"/>
                  <a:pt x="1624148" y="1080120"/>
                </a:cubicBezTo>
                <a:cubicBezTo>
                  <a:pt x="1467985" y="1104350"/>
                  <a:pt x="1287667" y="1036097"/>
                  <a:pt x="1008092" y="1080120"/>
                </a:cubicBezTo>
                <a:cubicBezTo>
                  <a:pt x="728517" y="1124143"/>
                  <a:pt x="291516" y="961595"/>
                  <a:pt x="0" y="1080120"/>
                </a:cubicBezTo>
                <a:cubicBezTo>
                  <a:pt x="-58331" y="861642"/>
                  <a:pt x="60248" y="666625"/>
                  <a:pt x="0" y="561662"/>
                </a:cubicBezTo>
                <a:cubicBezTo>
                  <a:pt x="-60248" y="456699"/>
                  <a:pt x="10096" y="149201"/>
                  <a:pt x="0" y="0"/>
                </a:cubicBezTo>
                <a:close/>
              </a:path>
              <a:path w="2800255" h="1080120" stroke="0" extrusionOk="0">
                <a:moveTo>
                  <a:pt x="0" y="0"/>
                </a:moveTo>
                <a:cubicBezTo>
                  <a:pt x="264833" y="-25115"/>
                  <a:pt x="468117" y="68530"/>
                  <a:pt x="616056" y="0"/>
                </a:cubicBezTo>
                <a:cubicBezTo>
                  <a:pt x="763995" y="-68530"/>
                  <a:pt x="1051792" y="57102"/>
                  <a:pt x="1176107" y="0"/>
                </a:cubicBezTo>
                <a:cubicBezTo>
                  <a:pt x="1300422" y="-57102"/>
                  <a:pt x="1447474" y="28893"/>
                  <a:pt x="1680153" y="0"/>
                </a:cubicBezTo>
                <a:cubicBezTo>
                  <a:pt x="1912832" y="-28893"/>
                  <a:pt x="1967707" y="11796"/>
                  <a:pt x="2240204" y="0"/>
                </a:cubicBezTo>
                <a:cubicBezTo>
                  <a:pt x="2512701" y="-11796"/>
                  <a:pt x="2574248" y="9481"/>
                  <a:pt x="2800255" y="0"/>
                </a:cubicBezTo>
                <a:cubicBezTo>
                  <a:pt x="2845803" y="195829"/>
                  <a:pt x="2743198" y="266871"/>
                  <a:pt x="2800255" y="518458"/>
                </a:cubicBezTo>
                <a:cubicBezTo>
                  <a:pt x="2857312" y="770045"/>
                  <a:pt x="2771835" y="828267"/>
                  <a:pt x="2800255" y="1080120"/>
                </a:cubicBezTo>
                <a:cubicBezTo>
                  <a:pt x="2612651" y="1109451"/>
                  <a:pt x="2557535" y="1073202"/>
                  <a:pt x="2324212" y="1080120"/>
                </a:cubicBezTo>
                <a:cubicBezTo>
                  <a:pt x="2090889" y="1087038"/>
                  <a:pt x="1943644" y="1036571"/>
                  <a:pt x="1848168" y="1080120"/>
                </a:cubicBezTo>
                <a:cubicBezTo>
                  <a:pt x="1752692" y="1123669"/>
                  <a:pt x="1485849" y="1054901"/>
                  <a:pt x="1316120" y="1080120"/>
                </a:cubicBezTo>
                <a:cubicBezTo>
                  <a:pt x="1146391" y="1105339"/>
                  <a:pt x="1000383" y="1024785"/>
                  <a:pt x="784071" y="1080120"/>
                </a:cubicBezTo>
                <a:cubicBezTo>
                  <a:pt x="567759" y="1135455"/>
                  <a:pt x="192629" y="1006806"/>
                  <a:pt x="0" y="1080120"/>
                </a:cubicBezTo>
                <a:cubicBezTo>
                  <a:pt x="-37416" y="962201"/>
                  <a:pt x="11737" y="816899"/>
                  <a:pt x="0" y="561662"/>
                </a:cubicBezTo>
                <a:cubicBezTo>
                  <a:pt x="-11737" y="306425"/>
                  <a:pt x="2109" y="24624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 dichiarazioni omesse o non veritiere possono essere utilizzate a supporto della valutazione di gravità</a:t>
            </a:r>
          </a:p>
        </p:txBody>
      </p:sp>
    </p:spTree>
    <p:extLst>
      <p:ext uri="{BB962C8B-B14F-4D97-AF65-F5344CB8AC3E}">
        <p14:creationId xmlns:p14="http://schemas.microsoft.com/office/powerpoint/2010/main" val="24815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1474F8-FBF1-1209-E31F-981D3F61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Fattispecie di illecito </a:t>
            </a:r>
            <a:r>
              <a:rPr lang="it-IT" sz="2400" i="1" dirty="0"/>
              <a:t>1/2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7E444E-5C75-F885-80DB-1B8E74B9F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it-IT" kern="100" dirty="0"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Le </a:t>
            </a:r>
            <a:r>
              <a:rPr lang="it-IT" kern="1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ipotesi ex 98, co. 3 di </a:t>
            </a:r>
            <a:r>
              <a:rPr lang="it-IT" kern="100" dirty="0"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illecito professionale sono: </a:t>
            </a:r>
          </a:p>
          <a:p>
            <a:pPr marL="742950" lvl="1" indent="-285750" algn="just">
              <a:spcBef>
                <a:spcPts val="0"/>
              </a:spcBef>
              <a:buFont typeface="+mj-lt"/>
              <a:buAutoNum type="alphaLcParenR"/>
              <a:tabLst>
                <a:tab pos="914400" algn="l"/>
              </a:tabLst>
            </a:pPr>
            <a:r>
              <a:rPr lang="it-IT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sanzione esecutiva irrogata dall’AGCM </a:t>
            </a:r>
            <a:r>
              <a:rPr lang="it-IT" kern="1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o da altra autorità in relazione all’oggetto dell’appalto, accertata con un </a:t>
            </a:r>
            <a:r>
              <a:rPr lang="it-IT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provvedimento sanzionatori esecutivo dell’Autorità</a:t>
            </a:r>
            <a:r>
              <a:rPr lang="it-IT" kern="1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; </a:t>
            </a:r>
          </a:p>
          <a:p>
            <a:pPr marL="742950" lvl="1" indent="-285750" algn="just">
              <a:spcBef>
                <a:spcPts val="0"/>
              </a:spcBef>
              <a:buFont typeface="+mj-lt"/>
              <a:buAutoNum type="alphaLcParenR"/>
              <a:tabLst>
                <a:tab pos="914400" algn="l"/>
              </a:tabLst>
            </a:pPr>
            <a:r>
              <a:rPr lang="it-IT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tentativo di influenzare indebitamente il processo decisionale della SA </a:t>
            </a:r>
            <a:r>
              <a:rPr lang="it-IT" kern="100" dirty="0"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o di </a:t>
            </a:r>
            <a:r>
              <a:rPr lang="it-IT" kern="1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ottenere informazioni riservate a proprio vantaggio oppure che abbia fornito, anche per negligenza, informazioni false o fuorvianti, accertata con la presenza di </a:t>
            </a:r>
            <a:r>
              <a:rPr lang="it-IT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indizi gravi, precisi e concordanti </a:t>
            </a:r>
            <a:r>
              <a:rPr lang="it-IT" kern="1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che rendano evidente; </a:t>
            </a:r>
          </a:p>
          <a:p>
            <a:pPr lvl="1" algn="just">
              <a:spcBef>
                <a:spcPts val="0"/>
              </a:spcBef>
              <a:buFont typeface="+mj-lt"/>
              <a:buAutoNum type="alphaLcParenR"/>
              <a:tabLst>
                <a:tab pos="914400" algn="l"/>
              </a:tabLst>
            </a:pPr>
            <a:r>
              <a:rPr lang="it-IT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significative o persistenti carenze nell'esecuzione di un precedente contratto</a:t>
            </a:r>
            <a:r>
              <a:rPr lang="it-IT" kern="1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, indice di una persistente carenza professionale, accertata con l’intervenuta </a:t>
            </a:r>
            <a:r>
              <a:rPr lang="it-IT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risoluzione per inadempimento </a:t>
            </a:r>
            <a:r>
              <a:rPr lang="it-IT" kern="1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o la </a:t>
            </a:r>
            <a:r>
              <a:rPr lang="it-IT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condanna al risarcimento </a:t>
            </a:r>
            <a:r>
              <a:rPr lang="it-IT" kern="1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del danno o ad altre conseguenze comparabili.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0710DA-69A9-D9A6-A358-78336DEA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9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0A54E4CA-FDF1-4D8E-9F5E-A79297985B44}"/>
              </a:ext>
            </a:extLst>
          </p:cNvPr>
          <p:cNvSpPr/>
          <p:nvPr/>
        </p:nvSpPr>
        <p:spPr>
          <a:xfrm>
            <a:off x="971601" y="3075806"/>
            <a:ext cx="3168352" cy="1440160"/>
          </a:xfrm>
          <a:custGeom>
            <a:avLst/>
            <a:gdLst>
              <a:gd name="connsiteX0" fmla="*/ 0 w 3168352"/>
              <a:gd name="connsiteY0" fmla="*/ 0 h 1440160"/>
              <a:gd name="connsiteX1" fmla="*/ 464692 w 3168352"/>
              <a:gd name="connsiteY1" fmla="*/ 0 h 1440160"/>
              <a:gd name="connsiteX2" fmla="*/ 992750 w 3168352"/>
              <a:gd name="connsiteY2" fmla="*/ 0 h 1440160"/>
              <a:gd name="connsiteX3" fmla="*/ 1552492 w 3168352"/>
              <a:gd name="connsiteY3" fmla="*/ 0 h 1440160"/>
              <a:gd name="connsiteX4" fmla="*/ 2048868 w 3168352"/>
              <a:gd name="connsiteY4" fmla="*/ 0 h 1440160"/>
              <a:gd name="connsiteX5" fmla="*/ 2576926 w 3168352"/>
              <a:gd name="connsiteY5" fmla="*/ 0 h 1440160"/>
              <a:gd name="connsiteX6" fmla="*/ 3168352 w 3168352"/>
              <a:gd name="connsiteY6" fmla="*/ 0 h 1440160"/>
              <a:gd name="connsiteX7" fmla="*/ 3168352 w 3168352"/>
              <a:gd name="connsiteY7" fmla="*/ 508857 h 1440160"/>
              <a:gd name="connsiteX8" fmla="*/ 3168352 w 3168352"/>
              <a:gd name="connsiteY8" fmla="*/ 945705 h 1440160"/>
              <a:gd name="connsiteX9" fmla="*/ 3168352 w 3168352"/>
              <a:gd name="connsiteY9" fmla="*/ 1440160 h 1440160"/>
              <a:gd name="connsiteX10" fmla="*/ 2640293 w 3168352"/>
              <a:gd name="connsiteY10" fmla="*/ 1440160 h 1440160"/>
              <a:gd name="connsiteX11" fmla="*/ 2048868 w 3168352"/>
              <a:gd name="connsiteY11" fmla="*/ 1440160 h 1440160"/>
              <a:gd name="connsiteX12" fmla="*/ 1457442 w 3168352"/>
              <a:gd name="connsiteY12" fmla="*/ 1440160 h 1440160"/>
              <a:gd name="connsiteX13" fmla="*/ 961067 w 3168352"/>
              <a:gd name="connsiteY13" fmla="*/ 1440160 h 1440160"/>
              <a:gd name="connsiteX14" fmla="*/ 0 w 3168352"/>
              <a:gd name="connsiteY14" fmla="*/ 1440160 h 1440160"/>
              <a:gd name="connsiteX15" fmla="*/ 0 w 3168352"/>
              <a:gd name="connsiteY15" fmla="*/ 1003311 h 1440160"/>
              <a:gd name="connsiteX16" fmla="*/ 0 w 3168352"/>
              <a:gd name="connsiteY16" fmla="*/ 537660 h 1440160"/>
              <a:gd name="connsiteX17" fmla="*/ 0 w 3168352"/>
              <a:gd name="connsiteY17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68352" h="1440160" fill="none" extrusionOk="0">
                <a:moveTo>
                  <a:pt x="0" y="0"/>
                </a:moveTo>
                <a:cubicBezTo>
                  <a:pt x="132840" y="-15665"/>
                  <a:pt x="363702" y="16080"/>
                  <a:pt x="464692" y="0"/>
                </a:cubicBezTo>
                <a:cubicBezTo>
                  <a:pt x="565682" y="-16080"/>
                  <a:pt x="763873" y="18973"/>
                  <a:pt x="992750" y="0"/>
                </a:cubicBezTo>
                <a:cubicBezTo>
                  <a:pt x="1221627" y="-18973"/>
                  <a:pt x="1396508" y="28676"/>
                  <a:pt x="1552492" y="0"/>
                </a:cubicBezTo>
                <a:cubicBezTo>
                  <a:pt x="1708476" y="-28676"/>
                  <a:pt x="1829318" y="21117"/>
                  <a:pt x="2048868" y="0"/>
                </a:cubicBezTo>
                <a:cubicBezTo>
                  <a:pt x="2268418" y="-21117"/>
                  <a:pt x="2319942" y="56696"/>
                  <a:pt x="2576926" y="0"/>
                </a:cubicBezTo>
                <a:cubicBezTo>
                  <a:pt x="2833910" y="-56696"/>
                  <a:pt x="3015228" y="37665"/>
                  <a:pt x="3168352" y="0"/>
                </a:cubicBezTo>
                <a:cubicBezTo>
                  <a:pt x="3196370" y="243540"/>
                  <a:pt x="3122468" y="337611"/>
                  <a:pt x="3168352" y="508857"/>
                </a:cubicBezTo>
                <a:cubicBezTo>
                  <a:pt x="3214236" y="680103"/>
                  <a:pt x="3159448" y="788580"/>
                  <a:pt x="3168352" y="945705"/>
                </a:cubicBezTo>
                <a:cubicBezTo>
                  <a:pt x="3177256" y="1102830"/>
                  <a:pt x="3114028" y="1279977"/>
                  <a:pt x="3168352" y="1440160"/>
                </a:cubicBezTo>
                <a:cubicBezTo>
                  <a:pt x="2904951" y="1458490"/>
                  <a:pt x="2777634" y="1413613"/>
                  <a:pt x="2640293" y="1440160"/>
                </a:cubicBezTo>
                <a:cubicBezTo>
                  <a:pt x="2502952" y="1466707"/>
                  <a:pt x="2314265" y="1389083"/>
                  <a:pt x="2048868" y="1440160"/>
                </a:cubicBezTo>
                <a:cubicBezTo>
                  <a:pt x="1783471" y="1491237"/>
                  <a:pt x="1696817" y="1438043"/>
                  <a:pt x="1457442" y="1440160"/>
                </a:cubicBezTo>
                <a:cubicBezTo>
                  <a:pt x="1218067" y="1442277"/>
                  <a:pt x="1184269" y="1432315"/>
                  <a:pt x="961067" y="1440160"/>
                </a:cubicBezTo>
                <a:cubicBezTo>
                  <a:pt x="737866" y="1448005"/>
                  <a:pt x="341921" y="1359903"/>
                  <a:pt x="0" y="1440160"/>
                </a:cubicBezTo>
                <a:cubicBezTo>
                  <a:pt x="-45807" y="1246638"/>
                  <a:pt x="30908" y="1104133"/>
                  <a:pt x="0" y="1003311"/>
                </a:cubicBezTo>
                <a:cubicBezTo>
                  <a:pt x="-30908" y="902489"/>
                  <a:pt x="39077" y="689681"/>
                  <a:pt x="0" y="537660"/>
                </a:cubicBezTo>
                <a:cubicBezTo>
                  <a:pt x="-39077" y="385639"/>
                  <a:pt x="32522" y="124878"/>
                  <a:pt x="0" y="0"/>
                </a:cubicBezTo>
                <a:close/>
              </a:path>
              <a:path w="3168352" h="1440160" stroke="0" extrusionOk="0">
                <a:moveTo>
                  <a:pt x="0" y="0"/>
                </a:moveTo>
                <a:cubicBezTo>
                  <a:pt x="257157" y="-31985"/>
                  <a:pt x="445002" y="29643"/>
                  <a:pt x="591426" y="0"/>
                </a:cubicBezTo>
                <a:cubicBezTo>
                  <a:pt x="737850" y="-29643"/>
                  <a:pt x="875371" y="53620"/>
                  <a:pt x="1119484" y="0"/>
                </a:cubicBezTo>
                <a:cubicBezTo>
                  <a:pt x="1363597" y="-53620"/>
                  <a:pt x="1418581" y="1367"/>
                  <a:pt x="1584176" y="0"/>
                </a:cubicBezTo>
                <a:cubicBezTo>
                  <a:pt x="1749771" y="-1367"/>
                  <a:pt x="1870954" y="62064"/>
                  <a:pt x="2112235" y="0"/>
                </a:cubicBezTo>
                <a:cubicBezTo>
                  <a:pt x="2353516" y="-62064"/>
                  <a:pt x="2496501" y="54480"/>
                  <a:pt x="2703660" y="0"/>
                </a:cubicBezTo>
                <a:cubicBezTo>
                  <a:pt x="2910820" y="-54480"/>
                  <a:pt x="3062210" y="23072"/>
                  <a:pt x="3168352" y="0"/>
                </a:cubicBezTo>
                <a:cubicBezTo>
                  <a:pt x="3175007" y="153997"/>
                  <a:pt x="3144369" y="299770"/>
                  <a:pt x="3168352" y="436849"/>
                </a:cubicBezTo>
                <a:cubicBezTo>
                  <a:pt x="3192335" y="573928"/>
                  <a:pt x="3135932" y="738104"/>
                  <a:pt x="3168352" y="873697"/>
                </a:cubicBezTo>
                <a:cubicBezTo>
                  <a:pt x="3200772" y="1009290"/>
                  <a:pt x="3151700" y="1247248"/>
                  <a:pt x="3168352" y="1440160"/>
                </a:cubicBezTo>
                <a:cubicBezTo>
                  <a:pt x="2918440" y="1452247"/>
                  <a:pt x="2858650" y="1411580"/>
                  <a:pt x="2608610" y="1440160"/>
                </a:cubicBezTo>
                <a:cubicBezTo>
                  <a:pt x="2358570" y="1468740"/>
                  <a:pt x="2248341" y="1429758"/>
                  <a:pt x="2112235" y="1440160"/>
                </a:cubicBezTo>
                <a:cubicBezTo>
                  <a:pt x="1976130" y="1450562"/>
                  <a:pt x="1747002" y="1407722"/>
                  <a:pt x="1552492" y="1440160"/>
                </a:cubicBezTo>
                <a:cubicBezTo>
                  <a:pt x="1357982" y="1472598"/>
                  <a:pt x="1263397" y="1385283"/>
                  <a:pt x="1087801" y="1440160"/>
                </a:cubicBezTo>
                <a:cubicBezTo>
                  <a:pt x="912205" y="1495037"/>
                  <a:pt x="693214" y="1427370"/>
                  <a:pt x="591426" y="1440160"/>
                </a:cubicBezTo>
                <a:cubicBezTo>
                  <a:pt x="489638" y="1452950"/>
                  <a:pt x="189170" y="1438335"/>
                  <a:pt x="0" y="1440160"/>
                </a:cubicBezTo>
                <a:cubicBezTo>
                  <a:pt x="-44163" y="1321903"/>
                  <a:pt x="40557" y="1063349"/>
                  <a:pt x="0" y="931303"/>
                </a:cubicBezTo>
                <a:cubicBezTo>
                  <a:pt x="-40557" y="799257"/>
                  <a:pt x="52833" y="580275"/>
                  <a:pt x="0" y="436849"/>
                </a:cubicBezTo>
                <a:cubicBezTo>
                  <a:pt x="-52833" y="293423"/>
                  <a:pt x="14819" y="9794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5B1B37-429B-739D-4501-3BE6695B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Fattispecie di illecito </a:t>
            </a:r>
            <a:r>
              <a:rPr lang="it-IT" sz="2400" i="1" dirty="0"/>
              <a:t>2/2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6EBF31-49D1-9E25-94D9-6DE66497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9582"/>
            <a:ext cx="3898776" cy="3856880"/>
          </a:xfrm>
        </p:spPr>
        <p:txBody>
          <a:bodyPr>
            <a:normAutofit/>
          </a:bodyPr>
          <a:lstStyle/>
          <a:p>
            <a:pPr marL="800100" lvl="1" indent="-342900" algn="just">
              <a:spcBef>
                <a:spcPts val="410"/>
              </a:spcBef>
              <a:buFont typeface="+mj-lt"/>
              <a:buAutoNum type="alphaLcParenR" startAt="4"/>
              <a:tabLst>
                <a:tab pos="914400" algn="l"/>
              </a:tabLst>
            </a:pPr>
            <a:r>
              <a:rPr lang="it-IT" sz="1800" kern="100" dirty="0"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grave </a:t>
            </a:r>
            <a:r>
              <a:rPr lang="it-IT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inadempimento nei confronti di uno o più subappaltatori </a:t>
            </a:r>
            <a:r>
              <a:rPr lang="it-IT" sz="1800" kern="100" dirty="0"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(v. avanti); </a:t>
            </a:r>
          </a:p>
          <a:p>
            <a:pPr marL="800100" lvl="1" indent="-342900" algn="just">
              <a:spcBef>
                <a:spcPts val="410"/>
              </a:spcBef>
              <a:buFont typeface="+mj-lt"/>
              <a:buAutoNum type="alphaLcParenR" startAt="4"/>
              <a:tabLst>
                <a:tab pos="914400" algn="l"/>
              </a:tabLst>
            </a:pPr>
            <a:r>
              <a:rPr lang="it-IT" sz="1800" kern="100" dirty="0"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violazione il </a:t>
            </a:r>
            <a:r>
              <a:rPr lang="it-IT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divieto di intestazione fiduciaria</a:t>
            </a:r>
            <a:r>
              <a:rPr lang="it-IT" sz="1800" kern="100" dirty="0"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, ove non superata e costatata con provvedimento definitivo; </a:t>
            </a:r>
          </a:p>
          <a:p>
            <a:pPr marL="800100" lvl="1" indent="-342900" algn="just">
              <a:spcBef>
                <a:spcPts val="410"/>
              </a:spcBef>
              <a:buFont typeface="+mj-lt"/>
              <a:buAutoNum type="alphaLcParenR" startAt="4"/>
              <a:tabLst>
                <a:tab pos="914400" algn="l"/>
              </a:tabLst>
            </a:pPr>
            <a:r>
              <a:rPr lang="it-IT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omessa denuncia all'autorità giudiziaria </a:t>
            </a:r>
            <a:r>
              <a:rPr lang="it-IT" sz="18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dei fatti di concussione o estorsione </a:t>
            </a:r>
            <a:r>
              <a:rPr lang="it-IT" sz="1800" kern="100" dirty="0">
                <a:effectLst/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da parte di soggetti vittime dei medesimi</a:t>
            </a:r>
            <a:endParaRPr lang="it-IT"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4BA94F-BB3E-8BFC-113F-83C3E340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25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A54E4CA-FDF1-4D8E-9F5E-A79297985B44}"/>
              </a:ext>
            </a:extLst>
          </p:cNvPr>
          <p:cNvSpPr/>
          <p:nvPr/>
        </p:nvSpPr>
        <p:spPr>
          <a:xfrm>
            <a:off x="4139952" y="1059582"/>
            <a:ext cx="4680520" cy="3672408"/>
          </a:xfrm>
          <a:custGeom>
            <a:avLst/>
            <a:gdLst>
              <a:gd name="connsiteX0" fmla="*/ 0 w 4680520"/>
              <a:gd name="connsiteY0" fmla="*/ 0 h 3672408"/>
              <a:gd name="connsiteX1" fmla="*/ 444649 w 4680520"/>
              <a:gd name="connsiteY1" fmla="*/ 0 h 3672408"/>
              <a:gd name="connsiteX2" fmla="*/ 982909 w 4680520"/>
              <a:gd name="connsiteY2" fmla="*/ 0 h 3672408"/>
              <a:gd name="connsiteX3" fmla="*/ 1661585 w 4680520"/>
              <a:gd name="connsiteY3" fmla="*/ 0 h 3672408"/>
              <a:gd name="connsiteX4" fmla="*/ 2106234 w 4680520"/>
              <a:gd name="connsiteY4" fmla="*/ 0 h 3672408"/>
              <a:gd name="connsiteX5" fmla="*/ 2597689 w 4680520"/>
              <a:gd name="connsiteY5" fmla="*/ 0 h 3672408"/>
              <a:gd name="connsiteX6" fmla="*/ 3182754 w 4680520"/>
              <a:gd name="connsiteY6" fmla="*/ 0 h 3672408"/>
              <a:gd name="connsiteX7" fmla="*/ 3721013 w 4680520"/>
              <a:gd name="connsiteY7" fmla="*/ 0 h 3672408"/>
              <a:gd name="connsiteX8" fmla="*/ 4680520 w 4680520"/>
              <a:gd name="connsiteY8" fmla="*/ 0 h 3672408"/>
              <a:gd name="connsiteX9" fmla="*/ 4680520 w 4680520"/>
              <a:gd name="connsiteY9" fmla="*/ 451182 h 3672408"/>
              <a:gd name="connsiteX10" fmla="*/ 4680520 w 4680520"/>
              <a:gd name="connsiteY10" fmla="*/ 1012535 h 3672408"/>
              <a:gd name="connsiteX11" fmla="*/ 4680520 w 4680520"/>
              <a:gd name="connsiteY11" fmla="*/ 1500441 h 3672408"/>
              <a:gd name="connsiteX12" fmla="*/ 4680520 w 4680520"/>
              <a:gd name="connsiteY12" fmla="*/ 1951623 h 3672408"/>
              <a:gd name="connsiteX13" fmla="*/ 4680520 w 4680520"/>
              <a:gd name="connsiteY13" fmla="*/ 2549700 h 3672408"/>
              <a:gd name="connsiteX14" fmla="*/ 4680520 w 4680520"/>
              <a:gd name="connsiteY14" fmla="*/ 3000882 h 3672408"/>
              <a:gd name="connsiteX15" fmla="*/ 4680520 w 4680520"/>
              <a:gd name="connsiteY15" fmla="*/ 3672408 h 3672408"/>
              <a:gd name="connsiteX16" fmla="*/ 4095455 w 4680520"/>
              <a:gd name="connsiteY16" fmla="*/ 3672408 h 3672408"/>
              <a:gd name="connsiteX17" fmla="*/ 3510390 w 4680520"/>
              <a:gd name="connsiteY17" fmla="*/ 3672408 h 3672408"/>
              <a:gd name="connsiteX18" fmla="*/ 2925325 w 4680520"/>
              <a:gd name="connsiteY18" fmla="*/ 3672408 h 3672408"/>
              <a:gd name="connsiteX19" fmla="*/ 2340260 w 4680520"/>
              <a:gd name="connsiteY19" fmla="*/ 3672408 h 3672408"/>
              <a:gd name="connsiteX20" fmla="*/ 1661585 w 4680520"/>
              <a:gd name="connsiteY20" fmla="*/ 3672408 h 3672408"/>
              <a:gd name="connsiteX21" fmla="*/ 982909 w 4680520"/>
              <a:gd name="connsiteY21" fmla="*/ 3672408 h 3672408"/>
              <a:gd name="connsiteX22" fmla="*/ 0 w 4680520"/>
              <a:gd name="connsiteY22" fmla="*/ 3672408 h 3672408"/>
              <a:gd name="connsiteX23" fmla="*/ 0 w 4680520"/>
              <a:gd name="connsiteY23" fmla="*/ 3257951 h 3672408"/>
              <a:gd name="connsiteX24" fmla="*/ 0 w 4680520"/>
              <a:gd name="connsiteY24" fmla="*/ 2770045 h 3672408"/>
              <a:gd name="connsiteX25" fmla="*/ 0 w 4680520"/>
              <a:gd name="connsiteY25" fmla="*/ 2208691 h 3672408"/>
              <a:gd name="connsiteX26" fmla="*/ 0 w 4680520"/>
              <a:gd name="connsiteY26" fmla="*/ 1610613 h 3672408"/>
              <a:gd name="connsiteX27" fmla="*/ 0 w 4680520"/>
              <a:gd name="connsiteY27" fmla="*/ 1012535 h 3672408"/>
              <a:gd name="connsiteX28" fmla="*/ 0 w 4680520"/>
              <a:gd name="connsiteY28" fmla="*/ 561354 h 3672408"/>
              <a:gd name="connsiteX29" fmla="*/ 0 w 4680520"/>
              <a:gd name="connsiteY29" fmla="*/ 0 h 36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80520" h="3672408" fill="none" extrusionOk="0">
                <a:moveTo>
                  <a:pt x="0" y="0"/>
                </a:moveTo>
                <a:cubicBezTo>
                  <a:pt x="126330" y="-22871"/>
                  <a:pt x="229012" y="3724"/>
                  <a:pt x="444649" y="0"/>
                </a:cubicBezTo>
                <a:cubicBezTo>
                  <a:pt x="660286" y="-3724"/>
                  <a:pt x="852331" y="2005"/>
                  <a:pt x="982909" y="0"/>
                </a:cubicBezTo>
                <a:cubicBezTo>
                  <a:pt x="1113487" y="-2005"/>
                  <a:pt x="1419310" y="72851"/>
                  <a:pt x="1661585" y="0"/>
                </a:cubicBezTo>
                <a:cubicBezTo>
                  <a:pt x="1903860" y="-72851"/>
                  <a:pt x="1902897" y="39143"/>
                  <a:pt x="2106234" y="0"/>
                </a:cubicBezTo>
                <a:cubicBezTo>
                  <a:pt x="2309571" y="-39143"/>
                  <a:pt x="2364224" y="46063"/>
                  <a:pt x="2597689" y="0"/>
                </a:cubicBezTo>
                <a:cubicBezTo>
                  <a:pt x="2831155" y="-46063"/>
                  <a:pt x="3053085" y="56217"/>
                  <a:pt x="3182754" y="0"/>
                </a:cubicBezTo>
                <a:cubicBezTo>
                  <a:pt x="3312423" y="-56217"/>
                  <a:pt x="3498644" y="14153"/>
                  <a:pt x="3721013" y="0"/>
                </a:cubicBezTo>
                <a:cubicBezTo>
                  <a:pt x="3943382" y="-14153"/>
                  <a:pt x="4297136" y="52253"/>
                  <a:pt x="4680520" y="0"/>
                </a:cubicBezTo>
                <a:cubicBezTo>
                  <a:pt x="4695521" y="182088"/>
                  <a:pt x="4670102" y="299969"/>
                  <a:pt x="4680520" y="451182"/>
                </a:cubicBezTo>
                <a:cubicBezTo>
                  <a:pt x="4690938" y="602395"/>
                  <a:pt x="4653123" y="765845"/>
                  <a:pt x="4680520" y="1012535"/>
                </a:cubicBezTo>
                <a:cubicBezTo>
                  <a:pt x="4707917" y="1259225"/>
                  <a:pt x="4626894" y="1315067"/>
                  <a:pt x="4680520" y="1500441"/>
                </a:cubicBezTo>
                <a:cubicBezTo>
                  <a:pt x="4734146" y="1685815"/>
                  <a:pt x="4655386" y="1808083"/>
                  <a:pt x="4680520" y="1951623"/>
                </a:cubicBezTo>
                <a:cubicBezTo>
                  <a:pt x="4705654" y="2095163"/>
                  <a:pt x="4633576" y="2267634"/>
                  <a:pt x="4680520" y="2549700"/>
                </a:cubicBezTo>
                <a:cubicBezTo>
                  <a:pt x="4727464" y="2831766"/>
                  <a:pt x="4640916" y="2804948"/>
                  <a:pt x="4680520" y="3000882"/>
                </a:cubicBezTo>
                <a:cubicBezTo>
                  <a:pt x="4720124" y="3196816"/>
                  <a:pt x="4609562" y="3470235"/>
                  <a:pt x="4680520" y="3672408"/>
                </a:cubicBezTo>
                <a:cubicBezTo>
                  <a:pt x="4561724" y="3720223"/>
                  <a:pt x="4368977" y="3648307"/>
                  <a:pt x="4095455" y="3672408"/>
                </a:cubicBezTo>
                <a:cubicBezTo>
                  <a:pt x="3821933" y="3696509"/>
                  <a:pt x="3730920" y="3636938"/>
                  <a:pt x="3510390" y="3672408"/>
                </a:cubicBezTo>
                <a:cubicBezTo>
                  <a:pt x="3289860" y="3707878"/>
                  <a:pt x="3215101" y="3632970"/>
                  <a:pt x="2925325" y="3672408"/>
                </a:cubicBezTo>
                <a:cubicBezTo>
                  <a:pt x="2635550" y="3711846"/>
                  <a:pt x="2577922" y="3620886"/>
                  <a:pt x="2340260" y="3672408"/>
                </a:cubicBezTo>
                <a:cubicBezTo>
                  <a:pt x="2102599" y="3723930"/>
                  <a:pt x="1860983" y="3648213"/>
                  <a:pt x="1661585" y="3672408"/>
                </a:cubicBezTo>
                <a:cubicBezTo>
                  <a:pt x="1462188" y="3696603"/>
                  <a:pt x="1172638" y="3607794"/>
                  <a:pt x="982909" y="3672408"/>
                </a:cubicBezTo>
                <a:cubicBezTo>
                  <a:pt x="793180" y="3737022"/>
                  <a:pt x="342982" y="3635649"/>
                  <a:pt x="0" y="3672408"/>
                </a:cubicBezTo>
                <a:cubicBezTo>
                  <a:pt x="-47131" y="3518857"/>
                  <a:pt x="36089" y="3347785"/>
                  <a:pt x="0" y="3257951"/>
                </a:cubicBezTo>
                <a:cubicBezTo>
                  <a:pt x="-36089" y="3168117"/>
                  <a:pt x="7176" y="2875449"/>
                  <a:pt x="0" y="2770045"/>
                </a:cubicBezTo>
                <a:cubicBezTo>
                  <a:pt x="-7176" y="2664641"/>
                  <a:pt x="45536" y="2355425"/>
                  <a:pt x="0" y="2208691"/>
                </a:cubicBezTo>
                <a:cubicBezTo>
                  <a:pt x="-45536" y="2061957"/>
                  <a:pt x="1335" y="1840408"/>
                  <a:pt x="0" y="1610613"/>
                </a:cubicBezTo>
                <a:cubicBezTo>
                  <a:pt x="-1335" y="1380818"/>
                  <a:pt x="22588" y="1138825"/>
                  <a:pt x="0" y="1012535"/>
                </a:cubicBezTo>
                <a:cubicBezTo>
                  <a:pt x="-22588" y="886245"/>
                  <a:pt x="46222" y="763854"/>
                  <a:pt x="0" y="561354"/>
                </a:cubicBezTo>
                <a:cubicBezTo>
                  <a:pt x="-46222" y="358854"/>
                  <a:pt x="13392" y="189524"/>
                  <a:pt x="0" y="0"/>
                </a:cubicBezTo>
                <a:close/>
              </a:path>
              <a:path w="4680520" h="3672408" stroke="0" extrusionOk="0">
                <a:moveTo>
                  <a:pt x="0" y="0"/>
                </a:moveTo>
                <a:cubicBezTo>
                  <a:pt x="177466" y="-74359"/>
                  <a:pt x="476627" y="7524"/>
                  <a:pt x="678675" y="0"/>
                </a:cubicBezTo>
                <a:cubicBezTo>
                  <a:pt x="880723" y="-7524"/>
                  <a:pt x="974313" y="65037"/>
                  <a:pt x="1263740" y="0"/>
                </a:cubicBezTo>
                <a:cubicBezTo>
                  <a:pt x="1553167" y="-65037"/>
                  <a:pt x="1611715" y="18633"/>
                  <a:pt x="1755195" y="0"/>
                </a:cubicBezTo>
                <a:cubicBezTo>
                  <a:pt x="1898675" y="-18633"/>
                  <a:pt x="2058871" y="40242"/>
                  <a:pt x="2340260" y="0"/>
                </a:cubicBezTo>
                <a:cubicBezTo>
                  <a:pt x="2621650" y="-40242"/>
                  <a:pt x="2781311" y="71463"/>
                  <a:pt x="3018935" y="0"/>
                </a:cubicBezTo>
                <a:cubicBezTo>
                  <a:pt x="3256560" y="-71463"/>
                  <a:pt x="3305145" y="24381"/>
                  <a:pt x="3510390" y="0"/>
                </a:cubicBezTo>
                <a:cubicBezTo>
                  <a:pt x="3715635" y="-24381"/>
                  <a:pt x="3790120" y="42813"/>
                  <a:pt x="3955039" y="0"/>
                </a:cubicBezTo>
                <a:cubicBezTo>
                  <a:pt x="4119958" y="-42813"/>
                  <a:pt x="4515548" y="36987"/>
                  <a:pt x="4680520" y="0"/>
                </a:cubicBezTo>
                <a:cubicBezTo>
                  <a:pt x="4685233" y="218512"/>
                  <a:pt x="4671354" y="409273"/>
                  <a:pt x="4680520" y="524630"/>
                </a:cubicBezTo>
                <a:cubicBezTo>
                  <a:pt x="4689686" y="639987"/>
                  <a:pt x="4668456" y="938477"/>
                  <a:pt x="4680520" y="1085984"/>
                </a:cubicBezTo>
                <a:cubicBezTo>
                  <a:pt x="4692584" y="1233491"/>
                  <a:pt x="4679901" y="1394984"/>
                  <a:pt x="4680520" y="1573889"/>
                </a:cubicBezTo>
                <a:cubicBezTo>
                  <a:pt x="4681139" y="1752794"/>
                  <a:pt x="4659177" y="1851153"/>
                  <a:pt x="4680520" y="2061795"/>
                </a:cubicBezTo>
                <a:cubicBezTo>
                  <a:pt x="4701863" y="2272437"/>
                  <a:pt x="4615571" y="2417448"/>
                  <a:pt x="4680520" y="2623149"/>
                </a:cubicBezTo>
                <a:cubicBezTo>
                  <a:pt x="4745469" y="2828850"/>
                  <a:pt x="4642175" y="2898241"/>
                  <a:pt x="4680520" y="3111054"/>
                </a:cubicBezTo>
                <a:cubicBezTo>
                  <a:pt x="4718865" y="3323867"/>
                  <a:pt x="4654234" y="3536462"/>
                  <a:pt x="4680520" y="3672408"/>
                </a:cubicBezTo>
                <a:cubicBezTo>
                  <a:pt x="4437140" y="3719973"/>
                  <a:pt x="4304741" y="3625287"/>
                  <a:pt x="4095455" y="3672408"/>
                </a:cubicBezTo>
                <a:cubicBezTo>
                  <a:pt x="3886169" y="3719529"/>
                  <a:pt x="3702487" y="3665874"/>
                  <a:pt x="3463585" y="3672408"/>
                </a:cubicBezTo>
                <a:cubicBezTo>
                  <a:pt x="3224683" y="3678942"/>
                  <a:pt x="3054783" y="3617143"/>
                  <a:pt x="2878520" y="3672408"/>
                </a:cubicBezTo>
                <a:cubicBezTo>
                  <a:pt x="2702257" y="3727673"/>
                  <a:pt x="2560816" y="3660623"/>
                  <a:pt x="2433870" y="3672408"/>
                </a:cubicBezTo>
                <a:cubicBezTo>
                  <a:pt x="2306924" y="3684193"/>
                  <a:pt x="2059202" y="3663386"/>
                  <a:pt x="1848805" y="3672408"/>
                </a:cubicBezTo>
                <a:cubicBezTo>
                  <a:pt x="1638408" y="3681430"/>
                  <a:pt x="1360960" y="3641732"/>
                  <a:pt x="1170130" y="3672408"/>
                </a:cubicBezTo>
                <a:cubicBezTo>
                  <a:pt x="979300" y="3703084"/>
                  <a:pt x="503639" y="3538943"/>
                  <a:pt x="0" y="3672408"/>
                </a:cubicBezTo>
                <a:cubicBezTo>
                  <a:pt x="-33167" y="3501158"/>
                  <a:pt x="32781" y="3329162"/>
                  <a:pt x="0" y="3147778"/>
                </a:cubicBezTo>
                <a:cubicBezTo>
                  <a:pt x="-32781" y="2966394"/>
                  <a:pt x="51442" y="2836392"/>
                  <a:pt x="0" y="2586424"/>
                </a:cubicBezTo>
                <a:cubicBezTo>
                  <a:pt x="-51442" y="2336456"/>
                  <a:pt x="52496" y="2267604"/>
                  <a:pt x="0" y="1988347"/>
                </a:cubicBezTo>
                <a:cubicBezTo>
                  <a:pt x="-52496" y="1709090"/>
                  <a:pt x="26486" y="1611728"/>
                  <a:pt x="0" y="1390269"/>
                </a:cubicBezTo>
                <a:cubicBezTo>
                  <a:pt x="-26486" y="1168810"/>
                  <a:pt x="17924" y="1117294"/>
                  <a:pt x="0" y="902363"/>
                </a:cubicBezTo>
                <a:cubicBezTo>
                  <a:pt x="-17924" y="687432"/>
                  <a:pt x="16669" y="620846"/>
                  <a:pt x="0" y="451182"/>
                </a:cubicBezTo>
                <a:cubicBezTo>
                  <a:pt x="-16669" y="281518"/>
                  <a:pt x="7604" y="14412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Ciò, previa verifica dell’assenza delle esimenti “dello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stato di necessità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il quale costituisce la causa di giustificazione che in particolare si attaglia ai prefati reati in quanto commessi dalla criminalità organizzata di tipo mafioso”. Le circostanze devono “… emergere dagli indizi a base della richiesta di rinvio a giudizio formulata nei confronti dell'imputato […] e [devono] essere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comunicat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[i], unitamente alle generalità del soggetto che ha omesso la predetta denuncia, dal procuratore della Repubblica procedente all'Autorità” che, poi, ne “cura la pubblicazione della comunicazione sul sito dell'Osservatorio”. (v.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Cons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Stato, n. 6232/18).</a:t>
            </a:r>
          </a:p>
        </p:txBody>
      </p:sp>
    </p:spTree>
    <p:extLst>
      <p:ext uri="{BB962C8B-B14F-4D97-AF65-F5344CB8AC3E}">
        <p14:creationId xmlns:p14="http://schemas.microsoft.com/office/powerpoint/2010/main" val="33492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E78F2-F4B0-FC82-026A-B0C2E478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Soggetti rilevanti per l’illecito</a:t>
            </a:r>
            <a:r>
              <a:rPr lang="it-IT" sz="2400" i="1" dirty="0"/>
              <a:t> (98)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3E55C5-66BB-199C-C970-6A517B0C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L'illecito professionale grave rileva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se compiuto dall'OE </a:t>
            </a:r>
            <a:r>
              <a:rPr lang="it-IT" dirty="0"/>
              <a:t>offerente, fatte salve le due ipotesi di cui alle </a:t>
            </a:r>
            <a:r>
              <a:rPr lang="it-IT" dirty="0" err="1"/>
              <a:t>lett</a:t>
            </a:r>
            <a:r>
              <a:rPr lang="it-IT" dirty="0"/>
              <a:t>. g) e h)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da parte dei soggetti apicali</a:t>
            </a:r>
            <a:r>
              <a:rPr lang="it-IT" dirty="0"/>
              <a:t>:</a:t>
            </a:r>
          </a:p>
          <a:p>
            <a:pPr lvl="1" algn="just">
              <a:spcBef>
                <a:spcPts val="600"/>
              </a:spcBef>
            </a:pPr>
            <a:r>
              <a:rPr lang="it-IT" dirty="0"/>
              <a:t>la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contestazione dei reati consumati o tentati </a:t>
            </a:r>
            <a:r>
              <a:rPr lang="it-IT" dirty="0"/>
              <a:t>previsti come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esclusione automatica </a:t>
            </a:r>
            <a:r>
              <a:rPr lang="it-IT" dirty="0"/>
              <a:t>(artt. 94.1), tra cui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reati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 al PA </a:t>
            </a:r>
            <a:r>
              <a:rPr lang="it-IT" dirty="0"/>
              <a:t>(Concussione, Corruzione e Istigazione alla corruzione, Peculato, Induzione indebita a dare o promettere utilità, Turbata libertà degli incanti e Frode nelle pubbliche forniture), ma anche di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comunicazioni sociali</a:t>
            </a:r>
            <a:r>
              <a:rPr lang="it-IT" dirty="0"/>
              <a:t>, di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associazione criminale</a:t>
            </a:r>
            <a:r>
              <a:rPr lang="it-IT" dirty="0"/>
              <a:t>,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riciclaggio</a:t>
            </a:r>
            <a:r>
              <a:rPr lang="it-IT" dirty="0"/>
              <a:t> 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sfruttamento</a:t>
            </a:r>
            <a:r>
              <a:rPr lang="it-IT" dirty="0"/>
              <a:t> del lavoro minorile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(98.3.g);</a:t>
            </a:r>
          </a:p>
          <a:p>
            <a:pPr lvl="1" algn="just">
              <a:spcBef>
                <a:spcPts val="600"/>
              </a:spcBef>
            </a:pPr>
            <a:r>
              <a:rPr lang="it-IT" dirty="0"/>
              <a:t>la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contestata o accertata </a:t>
            </a:r>
            <a:r>
              <a:rPr lang="it-IT" dirty="0"/>
              <a:t>commissione, dei reati di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abuso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esercizio</a:t>
            </a:r>
            <a:r>
              <a:rPr lang="it-IT" dirty="0"/>
              <a:t> di una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professione</a:t>
            </a:r>
            <a:r>
              <a:rPr lang="it-IT" dirty="0"/>
              <a:t>,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bancarotta</a:t>
            </a:r>
            <a:r>
              <a:rPr lang="it-IT" dirty="0"/>
              <a:t> (semplice e fraudolenta), nonché dei reati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tributari,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urbanistici</a:t>
            </a:r>
            <a:r>
              <a:rPr lang="it-IT" dirty="0"/>
              <a:t> e quelli previsti dal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d.lgs. n. 231/2001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98.3.h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DF2C51-43B5-D375-8D46-644DE891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0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2EBB4DE-8B6F-5740-039D-CD53F228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mezzi di prova</a:t>
            </a:r>
            <a:endParaRPr lang="it-IT" b="1" i="1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B4219EA-D4A0-3560-D4CC-247132EF7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159" y="1130858"/>
            <a:ext cx="4040188" cy="648072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Contestata commissione  dei reati ex al </a:t>
            </a:r>
            <a:r>
              <a:rPr lang="it-IT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98.3.g</a:t>
            </a:r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).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7AE0698-65FF-EEA0-3FAB-2B26DE6BC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159" y="1778930"/>
            <a:ext cx="4040188" cy="3025068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357188" indent="-357188" algn="just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formulazione </a:t>
            </a:r>
            <a:r>
              <a:rPr lang="it-IT" sz="16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l'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imputazione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;</a:t>
            </a:r>
          </a:p>
          <a:p>
            <a:pPr marL="357188" indent="-357188" algn="just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richiesta di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rinvio</a:t>
            </a:r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a giudizio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(v.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407-bis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cp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;</a:t>
            </a:r>
          </a:p>
          <a:p>
            <a:pPr marL="357188" indent="-357188" algn="just">
              <a:spcBef>
                <a:spcPts val="0"/>
              </a:spcBef>
              <a:buFont typeface="+mj-lt"/>
              <a:buAutoNum type="arabicPeriod"/>
            </a:pP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decreto che dispone il giudizio</a:t>
            </a:r>
            <a:r>
              <a:rPr lang="it-IT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;</a:t>
            </a:r>
            <a:endParaRPr lang="it-IT" sz="16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57188" indent="-357188" algn="just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eventuali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provvedimenti cautelari 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reali o personali emessi dal giudice penale, </a:t>
            </a:r>
          </a:p>
          <a:p>
            <a:pPr marL="357188" indent="-357188" algn="just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sentenza di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condanna non definitiva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;</a:t>
            </a:r>
          </a:p>
          <a:p>
            <a:pPr marL="357188" indent="-357188" algn="just">
              <a:spcBef>
                <a:spcPts val="0"/>
              </a:spcBef>
              <a:buFont typeface="+mj-lt"/>
              <a:buAutoNum type="arabicPeriod"/>
            </a:pP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decreto penale 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 condanna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non irrevocabile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;</a:t>
            </a:r>
          </a:p>
          <a:p>
            <a:pPr marL="357188" indent="-357188" algn="just">
              <a:spcBef>
                <a:spcPts val="0"/>
              </a:spcBef>
              <a:buFont typeface="+mj-lt"/>
              <a:buAutoNum type="arabicPeriod"/>
            </a:pP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sentenza non irrevocabile di applicazione della pena su richiesta .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D4A23BA-D80C-C01D-8435-606D1E810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016" y="1132631"/>
            <a:ext cx="4041775" cy="648072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Accertamento o contestata commissione  dei reati ex </a:t>
            </a:r>
            <a:r>
              <a:rPr lang="it-IT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98.3.h</a:t>
            </a:r>
            <a:r>
              <a:rPr lang="it-IT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5AD1B4BC-F936-B1CD-14AE-0F30AAF3A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6015" y="1776110"/>
            <a:ext cx="4041775" cy="1731744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357188" indent="-357188" algn="just"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sentenza di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condanna definitiva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</a:p>
          <a:p>
            <a:pPr marL="357188" indent="-357188" algn="just"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il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decreto penale di condanna irrevocabile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</a:t>
            </a:r>
          </a:p>
          <a:p>
            <a:pPr marL="357188" indent="-357188" algn="just"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condanna non definitiva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</a:p>
          <a:p>
            <a:pPr marL="357188" indent="-357188" algn="just"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provvedimenti cautelari 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reali o personali del giudice penale</a:t>
            </a:r>
            <a:endParaRPr lang="it-IT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85FD25-A928-FF14-F104-51CB0A27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27</a:t>
            </a:fld>
            <a:endParaRPr lang="it-IT"/>
          </a:p>
        </p:txBody>
      </p:sp>
      <p:sp>
        <p:nvSpPr>
          <p:cNvPr id="2" name="Segnaposto contenuto 9">
            <a:extLst>
              <a:ext uri="{FF2B5EF4-FFF2-40B4-BE49-F238E27FC236}">
                <a16:creationId xmlns:a16="http://schemas.microsoft.com/office/drawing/2014/main" id="{70D479ED-4205-1A2B-64EB-ACEF5B86D033}"/>
              </a:ext>
            </a:extLst>
          </p:cNvPr>
          <p:cNvSpPr txBox="1">
            <a:spLocks/>
          </p:cNvSpPr>
          <p:nvPr/>
        </p:nvSpPr>
        <p:spPr>
          <a:xfrm>
            <a:off x="4716015" y="3507854"/>
            <a:ext cx="4041775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Diversamente dal codice 50, sono rilevanti i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provvedimenti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giurisdizionali anche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non definitivi nell’ipotesi di grave  inadempimento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nei confronti di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uno o più subappaltatori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98.3.d)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it-IT" sz="16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081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  <p:bldP spid="10" grpId="0" uiExpand="1" build="p" animBg="1"/>
      <p:bldP spid="2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07194E-197C-CBE4-534D-F9453C13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Decorrenza rilevanza illecito </a:t>
            </a:r>
            <a:r>
              <a:rPr lang="it-IT" sz="2400" i="1" dirty="0"/>
              <a:t>(96.10)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169DDF-59A4-10B7-3BC5-AF054504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6347048" cy="3675855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Nell’illecito, salvo il caso del tentativo di influenzare indebitamente la SA o di ottenere informazioni riservate (98.3.b), 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anni  di rilevanza decorrono</a:t>
            </a:r>
            <a:r>
              <a:rPr lang="it-IT" dirty="0"/>
              <a:t>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dalla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 emissione</a:t>
            </a:r>
            <a:r>
              <a:rPr lang="it-IT" dirty="0"/>
              <a:t>: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formulazione dell'imputazione o richiesta di rinvio a giudizio </a:t>
            </a:r>
            <a:r>
              <a:rPr lang="it-IT" dirty="0"/>
              <a:t>(407-bis.1 </a:t>
            </a:r>
            <a:r>
              <a:rPr lang="it-IT" dirty="0" err="1"/>
              <a:t>cp</a:t>
            </a:r>
            <a:r>
              <a:rPr lang="it-IT" dirty="0"/>
              <a:t>) oppure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II) </a:t>
            </a:r>
            <a:r>
              <a:rPr lang="it-IT" dirty="0"/>
              <a:t>di eventuali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provvedimenti cautelari personali o reali </a:t>
            </a:r>
            <a:r>
              <a:rPr lang="it-IT" dirty="0"/>
              <a:t>del giudice penale (se antecedenti all’esercizio dell’azione penale) ove trattasi degli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illeciti</a:t>
            </a:r>
            <a:r>
              <a:rPr lang="it-IT" dirty="0"/>
              <a:t> connessi ai reati più gravi (94.1 e 98.3.h., vedi avanti);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dalla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del provvedimento sanzionatorio </a:t>
            </a:r>
            <a:r>
              <a:rPr lang="it-IT" dirty="0"/>
              <a:t>irrogato dall’Autorità da cui discenda la situazione escludente;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dalla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 del fatto in tutti gli altri casi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971173-446C-150C-6185-C7B5DDA3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28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A2B0C13-DB58-888D-5FED-3FC2743F416A}"/>
              </a:ext>
            </a:extLst>
          </p:cNvPr>
          <p:cNvSpPr txBox="1">
            <a:spLocks/>
          </p:cNvSpPr>
          <p:nvPr/>
        </p:nvSpPr>
        <p:spPr>
          <a:xfrm>
            <a:off x="6876256" y="987574"/>
            <a:ext cx="1944216" cy="3779687"/>
          </a:xfrm>
          <a:custGeom>
            <a:avLst/>
            <a:gdLst>
              <a:gd name="connsiteX0" fmla="*/ 0 w 1944216"/>
              <a:gd name="connsiteY0" fmla="*/ 0 h 3779687"/>
              <a:gd name="connsiteX1" fmla="*/ 505496 w 1944216"/>
              <a:gd name="connsiteY1" fmla="*/ 0 h 3779687"/>
              <a:gd name="connsiteX2" fmla="*/ 991550 w 1944216"/>
              <a:gd name="connsiteY2" fmla="*/ 0 h 3779687"/>
              <a:gd name="connsiteX3" fmla="*/ 1458162 w 1944216"/>
              <a:gd name="connsiteY3" fmla="*/ 0 h 3779687"/>
              <a:gd name="connsiteX4" fmla="*/ 1944216 w 1944216"/>
              <a:gd name="connsiteY4" fmla="*/ 0 h 3779687"/>
              <a:gd name="connsiteX5" fmla="*/ 1944216 w 1944216"/>
              <a:gd name="connsiteY5" fmla="*/ 577752 h 3779687"/>
              <a:gd name="connsiteX6" fmla="*/ 1944216 w 1944216"/>
              <a:gd name="connsiteY6" fmla="*/ 1079911 h 3779687"/>
              <a:gd name="connsiteX7" fmla="*/ 1944216 w 1944216"/>
              <a:gd name="connsiteY7" fmla="*/ 1619866 h 3779687"/>
              <a:gd name="connsiteX8" fmla="*/ 1944216 w 1944216"/>
              <a:gd name="connsiteY8" fmla="*/ 2084227 h 3779687"/>
              <a:gd name="connsiteX9" fmla="*/ 1944216 w 1944216"/>
              <a:gd name="connsiteY9" fmla="*/ 2586386 h 3779687"/>
              <a:gd name="connsiteX10" fmla="*/ 1944216 w 1944216"/>
              <a:gd name="connsiteY10" fmla="*/ 3126341 h 3779687"/>
              <a:gd name="connsiteX11" fmla="*/ 1944216 w 1944216"/>
              <a:gd name="connsiteY11" fmla="*/ 3779687 h 3779687"/>
              <a:gd name="connsiteX12" fmla="*/ 1497046 w 1944216"/>
              <a:gd name="connsiteY12" fmla="*/ 3779687 h 3779687"/>
              <a:gd name="connsiteX13" fmla="*/ 991550 w 1944216"/>
              <a:gd name="connsiteY13" fmla="*/ 3779687 h 3779687"/>
              <a:gd name="connsiteX14" fmla="*/ 524938 w 1944216"/>
              <a:gd name="connsiteY14" fmla="*/ 3779687 h 3779687"/>
              <a:gd name="connsiteX15" fmla="*/ 0 w 1944216"/>
              <a:gd name="connsiteY15" fmla="*/ 3779687 h 3779687"/>
              <a:gd name="connsiteX16" fmla="*/ 0 w 1944216"/>
              <a:gd name="connsiteY16" fmla="*/ 3315325 h 3779687"/>
              <a:gd name="connsiteX17" fmla="*/ 0 w 1944216"/>
              <a:gd name="connsiteY17" fmla="*/ 2888761 h 3779687"/>
              <a:gd name="connsiteX18" fmla="*/ 0 w 1944216"/>
              <a:gd name="connsiteY18" fmla="*/ 2273212 h 3779687"/>
              <a:gd name="connsiteX19" fmla="*/ 0 w 1944216"/>
              <a:gd name="connsiteY19" fmla="*/ 1846647 h 3779687"/>
              <a:gd name="connsiteX20" fmla="*/ 0 w 1944216"/>
              <a:gd name="connsiteY20" fmla="*/ 1344489 h 3779687"/>
              <a:gd name="connsiteX21" fmla="*/ 0 w 1944216"/>
              <a:gd name="connsiteY21" fmla="*/ 766737 h 3779687"/>
              <a:gd name="connsiteX22" fmla="*/ 0 w 1944216"/>
              <a:gd name="connsiteY22" fmla="*/ 0 h 377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44216" h="3779687" fill="none" extrusionOk="0">
                <a:moveTo>
                  <a:pt x="0" y="0"/>
                </a:moveTo>
                <a:cubicBezTo>
                  <a:pt x="158034" y="-43674"/>
                  <a:pt x="276261" y="41589"/>
                  <a:pt x="505496" y="0"/>
                </a:cubicBezTo>
                <a:cubicBezTo>
                  <a:pt x="734731" y="-41589"/>
                  <a:pt x="777427" y="7288"/>
                  <a:pt x="991550" y="0"/>
                </a:cubicBezTo>
                <a:cubicBezTo>
                  <a:pt x="1205673" y="-7288"/>
                  <a:pt x="1243101" y="4367"/>
                  <a:pt x="1458162" y="0"/>
                </a:cubicBezTo>
                <a:cubicBezTo>
                  <a:pt x="1673223" y="-4367"/>
                  <a:pt x="1792284" y="20941"/>
                  <a:pt x="1944216" y="0"/>
                </a:cubicBezTo>
                <a:cubicBezTo>
                  <a:pt x="2006769" y="116100"/>
                  <a:pt x="1875642" y="418009"/>
                  <a:pt x="1944216" y="577752"/>
                </a:cubicBezTo>
                <a:cubicBezTo>
                  <a:pt x="2012790" y="737495"/>
                  <a:pt x="1941037" y="893044"/>
                  <a:pt x="1944216" y="1079911"/>
                </a:cubicBezTo>
                <a:cubicBezTo>
                  <a:pt x="1947395" y="1266778"/>
                  <a:pt x="1917334" y="1407363"/>
                  <a:pt x="1944216" y="1619866"/>
                </a:cubicBezTo>
                <a:cubicBezTo>
                  <a:pt x="1971098" y="1832369"/>
                  <a:pt x="1898315" y="1860619"/>
                  <a:pt x="1944216" y="2084227"/>
                </a:cubicBezTo>
                <a:cubicBezTo>
                  <a:pt x="1990117" y="2307835"/>
                  <a:pt x="1935694" y="2399374"/>
                  <a:pt x="1944216" y="2586386"/>
                </a:cubicBezTo>
                <a:cubicBezTo>
                  <a:pt x="1952738" y="2773398"/>
                  <a:pt x="1918292" y="2957375"/>
                  <a:pt x="1944216" y="3126341"/>
                </a:cubicBezTo>
                <a:cubicBezTo>
                  <a:pt x="1970140" y="3295308"/>
                  <a:pt x="1929546" y="3616041"/>
                  <a:pt x="1944216" y="3779687"/>
                </a:cubicBezTo>
                <a:cubicBezTo>
                  <a:pt x="1810841" y="3791489"/>
                  <a:pt x="1698314" y="3762888"/>
                  <a:pt x="1497046" y="3779687"/>
                </a:cubicBezTo>
                <a:cubicBezTo>
                  <a:pt x="1295778" y="3796486"/>
                  <a:pt x="1187188" y="3721389"/>
                  <a:pt x="991550" y="3779687"/>
                </a:cubicBezTo>
                <a:cubicBezTo>
                  <a:pt x="795912" y="3837985"/>
                  <a:pt x="680498" y="3772267"/>
                  <a:pt x="524938" y="3779687"/>
                </a:cubicBezTo>
                <a:cubicBezTo>
                  <a:pt x="369378" y="3787107"/>
                  <a:pt x="141543" y="3760337"/>
                  <a:pt x="0" y="3779687"/>
                </a:cubicBezTo>
                <a:cubicBezTo>
                  <a:pt x="-38089" y="3564840"/>
                  <a:pt x="36323" y="3502553"/>
                  <a:pt x="0" y="3315325"/>
                </a:cubicBezTo>
                <a:cubicBezTo>
                  <a:pt x="-36323" y="3128097"/>
                  <a:pt x="25332" y="3092389"/>
                  <a:pt x="0" y="2888761"/>
                </a:cubicBezTo>
                <a:cubicBezTo>
                  <a:pt x="-25332" y="2685133"/>
                  <a:pt x="18324" y="2412554"/>
                  <a:pt x="0" y="2273212"/>
                </a:cubicBezTo>
                <a:cubicBezTo>
                  <a:pt x="-18324" y="2133870"/>
                  <a:pt x="13884" y="2050682"/>
                  <a:pt x="0" y="1846647"/>
                </a:cubicBezTo>
                <a:cubicBezTo>
                  <a:pt x="-13884" y="1642613"/>
                  <a:pt x="36784" y="1586527"/>
                  <a:pt x="0" y="1344489"/>
                </a:cubicBezTo>
                <a:cubicBezTo>
                  <a:pt x="-36784" y="1102451"/>
                  <a:pt x="57680" y="983224"/>
                  <a:pt x="0" y="766737"/>
                </a:cubicBezTo>
                <a:cubicBezTo>
                  <a:pt x="-57680" y="550250"/>
                  <a:pt x="5759" y="186425"/>
                  <a:pt x="0" y="0"/>
                </a:cubicBezTo>
                <a:close/>
              </a:path>
              <a:path w="1944216" h="3779687" stroke="0" extrusionOk="0">
                <a:moveTo>
                  <a:pt x="0" y="0"/>
                </a:moveTo>
                <a:cubicBezTo>
                  <a:pt x="231967" y="-47349"/>
                  <a:pt x="353070" y="38329"/>
                  <a:pt x="524938" y="0"/>
                </a:cubicBezTo>
                <a:cubicBezTo>
                  <a:pt x="696806" y="-38329"/>
                  <a:pt x="820496" y="26064"/>
                  <a:pt x="972108" y="0"/>
                </a:cubicBezTo>
                <a:cubicBezTo>
                  <a:pt x="1123720" y="-26064"/>
                  <a:pt x="1344218" y="26743"/>
                  <a:pt x="1438720" y="0"/>
                </a:cubicBezTo>
                <a:cubicBezTo>
                  <a:pt x="1533222" y="-26743"/>
                  <a:pt x="1732356" y="46604"/>
                  <a:pt x="1944216" y="0"/>
                </a:cubicBezTo>
                <a:cubicBezTo>
                  <a:pt x="1982408" y="190626"/>
                  <a:pt x="1885262" y="282862"/>
                  <a:pt x="1944216" y="539955"/>
                </a:cubicBezTo>
                <a:cubicBezTo>
                  <a:pt x="2003170" y="797048"/>
                  <a:pt x="1939847" y="892402"/>
                  <a:pt x="1944216" y="1004317"/>
                </a:cubicBezTo>
                <a:cubicBezTo>
                  <a:pt x="1948585" y="1116232"/>
                  <a:pt x="1919950" y="1345494"/>
                  <a:pt x="1944216" y="1430882"/>
                </a:cubicBezTo>
                <a:cubicBezTo>
                  <a:pt x="1968482" y="1516270"/>
                  <a:pt x="1900922" y="1793092"/>
                  <a:pt x="1944216" y="2046431"/>
                </a:cubicBezTo>
                <a:cubicBezTo>
                  <a:pt x="1987510" y="2299770"/>
                  <a:pt x="1881010" y="2364614"/>
                  <a:pt x="1944216" y="2624183"/>
                </a:cubicBezTo>
                <a:cubicBezTo>
                  <a:pt x="2007422" y="2883752"/>
                  <a:pt x="1905559" y="2932211"/>
                  <a:pt x="1944216" y="3050747"/>
                </a:cubicBezTo>
                <a:cubicBezTo>
                  <a:pt x="1982873" y="3169283"/>
                  <a:pt x="1935147" y="3589013"/>
                  <a:pt x="1944216" y="3779687"/>
                </a:cubicBezTo>
                <a:cubicBezTo>
                  <a:pt x="1830480" y="3826223"/>
                  <a:pt x="1605857" y="3761084"/>
                  <a:pt x="1477604" y="3779687"/>
                </a:cubicBezTo>
                <a:cubicBezTo>
                  <a:pt x="1349351" y="3798290"/>
                  <a:pt x="1102456" y="3727848"/>
                  <a:pt x="972108" y="3779687"/>
                </a:cubicBezTo>
                <a:cubicBezTo>
                  <a:pt x="841760" y="3831526"/>
                  <a:pt x="617978" y="3765166"/>
                  <a:pt x="486054" y="3779687"/>
                </a:cubicBezTo>
                <a:cubicBezTo>
                  <a:pt x="354130" y="3794208"/>
                  <a:pt x="103414" y="3750384"/>
                  <a:pt x="0" y="3779687"/>
                </a:cubicBezTo>
                <a:cubicBezTo>
                  <a:pt x="-49184" y="3606905"/>
                  <a:pt x="25278" y="3475310"/>
                  <a:pt x="0" y="3239732"/>
                </a:cubicBezTo>
                <a:cubicBezTo>
                  <a:pt x="-25278" y="3004154"/>
                  <a:pt x="1112" y="2943652"/>
                  <a:pt x="0" y="2737573"/>
                </a:cubicBezTo>
                <a:cubicBezTo>
                  <a:pt x="-1112" y="2531494"/>
                  <a:pt x="14178" y="2410929"/>
                  <a:pt x="0" y="2311009"/>
                </a:cubicBezTo>
                <a:cubicBezTo>
                  <a:pt x="-14178" y="2211089"/>
                  <a:pt x="18072" y="1959500"/>
                  <a:pt x="0" y="1808850"/>
                </a:cubicBezTo>
                <a:cubicBezTo>
                  <a:pt x="-18072" y="1658200"/>
                  <a:pt x="57796" y="1416459"/>
                  <a:pt x="0" y="1306692"/>
                </a:cubicBezTo>
                <a:cubicBezTo>
                  <a:pt x="-57796" y="1196925"/>
                  <a:pt x="11043" y="1013811"/>
                  <a:pt x="0" y="804533"/>
                </a:cubicBezTo>
                <a:cubicBezTo>
                  <a:pt x="-11043" y="595255"/>
                  <a:pt x="46552" y="28495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L’OE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comunica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alla SA la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sussistenza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dei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provvedimenti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menzionati ai numeri 1) e 2)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lett. c)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del co. 10 </a:t>
            </a:r>
            <a:r>
              <a:rPr lang="it-IT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(illecito)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ove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non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menzionati nel proprio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FVOE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.</a:t>
            </a:r>
          </a:p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mancanza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il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triennio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inizia a decorrere dalla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data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 cui la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ha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acquisito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taluno di detti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provvedimenti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3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14619BE-A6AA-206F-86FA-23955405D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Qualificazione dell’OE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AAED0CE7-BE8E-4CD3-02CF-CA319D21F6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it-IT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“Abbiamo bisogno di persone brave, non solo di brave persone.” - Henry Ford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03D463-F71A-EC21-CEDB-A47EDD65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29</a:t>
            </a:fld>
            <a:endParaRPr lang="it-IT"/>
          </a:p>
        </p:txBody>
      </p:sp>
      <p:sp>
        <p:nvSpPr>
          <p:cNvPr id="2" name="Segnaposto piè di pagina 6">
            <a:extLst>
              <a:ext uri="{FF2B5EF4-FFF2-40B4-BE49-F238E27FC236}">
                <a16:creationId xmlns:a16="http://schemas.microsoft.com/office/drawing/2014/main" id="{22183E9A-5EDD-95A2-B72D-D7395541F100}"/>
              </a:ext>
            </a:extLst>
          </p:cNvPr>
          <p:cNvSpPr txBox="1">
            <a:spLocks/>
          </p:cNvSpPr>
          <p:nvPr/>
        </p:nvSpPr>
        <p:spPr>
          <a:xfrm>
            <a:off x="511548" y="4818643"/>
            <a:ext cx="4060452" cy="2377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51142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246F992-B7B6-C4B8-7B2D-C61A53E8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Consorzi e raggruppamenti </a:t>
            </a:r>
            <a:r>
              <a:rPr lang="it-IT" sz="2400" i="1" dirty="0"/>
              <a:t>(65-68)</a:t>
            </a:r>
            <a:endParaRPr lang="it-IT" i="1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9123445-E0F6-932C-3B18-D55E650D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Viene rivista la disciplina dei consorzi e dei raggruppamenti  al fine precipuo di adeguarne e riformarne le regole alla luce dei rilievi mossi dalle istituzioni europee e dalla giurisprudenza.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11D2D7-3ECA-F659-0514-28452C4B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3</a:t>
            </a:fld>
            <a:endParaRPr lang="it-IT"/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A468FF85-6F50-F4D7-E1F8-0B9C8C66AF60}"/>
              </a:ext>
            </a:extLst>
          </p:cNvPr>
          <p:cNvSpPr txBox="1">
            <a:spLocks/>
          </p:cNvSpPr>
          <p:nvPr/>
        </p:nvSpPr>
        <p:spPr>
          <a:xfrm>
            <a:off x="683568" y="2643758"/>
            <a:ext cx="3421812" cy="1704586"/>
          </a:xfrm>
          <a:custGeom>
            <a:avLst/>
            <a:gdLst>
              <a:gd name="connsiteX0" fmla="*/ 0 w 3421812"/>
              <a:gd name="connsiteY0" fmla="*/ 852293 h 1704586"/>
              <a:gd name="connsiteX1" fmla="*/ 1710906 w 3421812"/>
              <a:gd name="connsiteY1" fmla="*/ 0 h 1704586"/>
              <a:gd name="connsiteX2" fmla="*/ 3421812 w 3421812"/>
              <a:gd name="connsiteY2" fmla="*/ 852293 h 1704586"/>
              <a:gd name="connsiteX3" fmla="*/ 1710906 w 3421812"/>
              <a:gd name="connsiteY3" fmla="*/ 1704586 h 1704586"/>
              <a:gd name="connsiteX4" fmla="*/ 0 w 3421812"/>
              <a:gd name="connsiteY4" fmla="*/ 852293 h 17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812" h="1704586" fill="none" extrusionOk="0">
                <a:moveTo>
                  <a:pt x="0" y="852293"/>
                </a:moveTo>
                <a:cubicBezTo>
                  <a:pt x="193040" y="404485"/>
                  <a:pt x="834950" y="-141901"/>
                  <a:pt x="1710906" y="0"/>
                </a:cubicBezTo>
                <a:cubicBezTo>
                  <a:pt x="2619755" y="-5522"/>
                  <a:pt x="3355679" y="443849"/>
                  <a:pt x="3421812" y="852293"/>
                </a:cubicBezTo>
                <a:cubicBezTo>
                  <a:pt x="3418972" y="1295914"/>
                  <a:pt x="2629197" y="1741574"/>
                  <a:pt x="1710906" y="1704586"/>
                </a:cubicBezTo>
                <a:cubicBezTo>
                  <a:pt x="792149" y="1719226"/>
                  <a:pt x="11503" y="1325767"/>
                  <a:pt x="0" y="852293"/>
                </a:cubicBezTo>
                <a:close/>
              </a:path>
              <a:path w="3421812" h="1704586" stroke="0" extrusionOk="0">
                <a:moveTo>
                  <a:pt x="0" y="852293"/>
                </a:moveTo>
                <a:cubicBezTo>
                  <a:pt x="-196795" y="260198"/>
                  <a:pt x="557874" y="78113"/>
                  <a:pt x="1710906" y="0"/>
                </a:cubicBezTo>
                <a:cubicBezTo>
                  <a:pt x="2780718" y="26295"/>
                  <a:pt x="3285729" y="385912"/>
                  <a:pt x="3421812" y="852293"/>
                </a:cubicBezTo>
                <a:cubicBezTo>
                  <a:pt x="3244757" y="1495904"/>
                  <a:pt x="2614296" y="1934066"/>
                  <a:pt x="1710906" y="1704586"/>
                </a:cubicBezTo>
                <a:cubicBezTo>
                  <a:pt x="757104" y="1699719"/>
                  <a:pt x="71280" y="1357059"/>
                  <a:pt x="0" y="852293"/>
                </a:cubicBezTo>
                <a:close/>
              </a:path>
            </a:pathLst>
          </a:custGeom>
          <a:solidFill>
            <a:srgbClr val="BFDC3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20B0502040204020203" pitchFamily="66" charset="0"/>
                <a:cs typeface="Cavolini" panose="020B0502040204020203" pitchFamily="66" charset="0"/>
              </a:rPr>
              <a:t>Principio di “neutralità delle forme giuridiche”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241AB64-4A66-C071-D495-1A840EBF5922}"/>
              </a:ext>
            </a:extLst>
          </p:cNvPr>
          <p:cNvSpPr txBox="1">
            <a:spLocks/>
          </p:cNvSpPr>
          <p:nvPr/>
        </p:nvSpPr>
        <p:spPr>
          <a:xfrm>
            <a:off x="4139952" y="1923678"/>
            <a:ext cx="4464496" cy="2880320"/>
          </a:xfrm>
          <a:custGeom>
            <a:avLst/>
            <a:gdLst>
              <a:gd name="connsiteX0" fmla="*/ 0 w 4464496"/>
              <a:gd name="connsiteY0" fmla="*/ 0 h 2880320"/>
              <a:gd name="connsiteX1" fmla="*/ 593140 w 4464496"/>
              <a:gd name="connsiteY1" fmla="*/ 0 h 2880320"/>
              <a:gd name="connsiteX2" fmla="*/ 1096990 w 4464496"/>
              <a:gd name="connsiteY2" fmla="*/ 0 h 2880320"/>
              <a:gd name="connsiteX3" fmla="*/ 1734776 w 4464496"/>
              <a:gd name="connsiteY3" fmla="*/ 0 h 2880320"/>
              <a:gd name="connsiteX4" fmla="*/ 2283271 w 4464496"/>
              <a:gd name="connsiteY4" fmla="*/ 0 h 2880320"/>
              <a:gd name="connsiteX5" fmla="*/ 2876411 w 4464496"/>
              <a:gd name="connsiteY5" fmla="*/ 0 h 2880320"/>
              <a:gd name="connsiteX6" fmla="*/ 3558841 w 4464496"/>
              <a:gd name="connsiteY6" fmla="*/ 0 h 2880320"/>
              <a:gd name="connsiteX7" fmla="*/ 4464496 w 4464496"/>
              <a:gd name="connsiteY7" fmla="*/ 0 h 2880320"/>
              <a:gd name="connsiteX8" fmla="*/ 4464496 w 4464496"/>
              <a:gd name="connsiteY8" fmla="*/ 547261 h 2880320"/>
              <a:gd name="connsiteX9" fmla="*/ 4464496 w 4464496"/>
              <a:gd name="connsiteY9" fmla="*/ 1180931 h 2880320"/>
              <a:gd name="connsiteX10" fmla="*/ 4464496 w 4464496"/>
              <a:gd name="connsiteY10" fmla="*/ 1670586 h 2880320"/>
              <a:gd name="connsiteX11" fmla="*/ 4464496 w 4464496"/>
              <a:gd name="connsiteY11" fmla="*/ 2160240 h 2880320"/>
              <a:gd name="connsiteX12" fmla="*/ 4464496 w 4464496"/>
              <a:gd name="connsiteY12" fmla="*/ 2880320 h 2880320"/>
              <a:gd name="connsiteX13" fmla="*/ 3737421 w 4464496"/>
              <a:gd name="connsiteY13" fmla="*/ 2880320 h 2880320"/>
              <a:gd name="connsiteX14" fmla="*/ 3010346 w 4464496"/>
              <a:gd name="connsiteY14" fmla="*/ 2880320 h 2880320"/>
              <a:gd name="connsiteX15" fmla="*/ 2372561 w 4464496"/>
              <a:gd name="connsiteY15" fmla="*/ 2880320 h 2880320"/>
              <a:gd name="connsiteX16" fmla="*/ 1734776 w 4464496"/>
              <a:gd name="connsiteY16" fmla="*/ 2880320 h 2880320"/>
              <a:gd name="connsiteX17" fmla="*/ 1052345 w 4464496"/>
              <a:gd name="connsiteY17" fmla="*/ 2880320 h 2880320"/>
              <a:gd name="connsiteX18" fmla="*/ 0 w 4464496"/>
              <a:gd name="connsiteY18" fmla="*/ 2880320 h 2880320"/>
              <a:gd name="connsiteX19" fmla="*/ 0 w 4464496"/>
              <a:gd name="connsiteY19" fmla="*/ 2390666 h 2880320"/>
              <a:gd name="connsiteX20" fmla="*/ 0 w 4464496"/>
              <a:gd name="connsiteY20" fmla="*/ 1756995 h 2880320"/>
              <a:gd name="connsiteX21" fmla="*/ 0 w 4464496"/>
              <a:gd name="connsiteY21" fmla="*/ 1152128 h 2880320"/>
              <a:gd name="connsiteX22" fmla="*/ 0 w 4464496"/>
              <a:gd name="connsiteY22" fmla="*/ 518458 h 2880320"/>
              <a:gd name="connsiteX23" fmla="*/ 0 w 4464496"/>
              <a:gd name="connsiteY23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64496" h="2880320" fill="none" extrusionOk="0">
                <a:moveTo>
                  <a:pt x="0" y="0"/>
                </a:moveTo>
                <a:cubicBezTo>
                  <a:pt x="156226" y="17458"/>
                  <a:pt x="419844" y="15187"/>
                  <a:pt x="593140" y="0"/>
                </a:cubicBezTo>
                <a:cubicBezTo>
                  <a:pt x="766436" y="-15187"/>
                  <a:pt x="939373" y="23994"/>
                  <a:pt x="1096990" y="0"/>
                </a:cubicBezTo>
                <a:cubicBezTo>
                  <a:pt x="1254607" y="-23994"/>
                  <a:pt x="1563371" y="-21791"/>
                  <a:pt x="1734776" y="0"/>
                </a:cubicBezTo>
                <a:cubicBezTo>
                  <a:pt x="1906181" y="21791"/>
                  <a:pt x="2084738" y="12876"/>
                  <a:pt x="2283271" y="0"/>
                </a:cubicBezTo>
                <a:cubicBezTo>
                  <a:pt x="2481805" y="-12876"/>
                  <a:pt x="2586879" y="24581"/>
                  <a:pt x="2876411" y="0"/>
                </a:cubicBezTo>
                <a:cubicBezTo>
                  <a:pt x="3165943" y="-24581"/>
                  <a:pt x="3415690" y="-11731"/>
                  <a:pt x="3558841" y="0"/>
                </a:cubicBezTo>
                <a:cubicBezTo>
                  <a:pt x="3701992" y="11731"/>
                  <a:pt x="4264602" y="34055"/>
                  <a:pt x="4464496" y="0"/>
                </a:cubicBezTo>
                <a:cubicBezTo>
                  <a:pt x="4441112" y="127352"/>
                  <a:pt x="4450279" y="387206"/>
                  <a:pt x="4464496" y="547261"/>
                </a:cubicBezTo>
                <a:cubicBezTo>
                  <a:pt x="4478713" y="707316"/>
                  <a:pt x="4463621" y="953625"/>
                  <a:pt x="4464496" y="1180931"/>
                </a:cubicBezTo>
                <a:cubicBezTo>
                  <a:pt x="4465372" y="1408237"/>
                  <a:pt x="4444145" y="1534975"/>
                  <a:pt x="4464496" y="1670586"/>
                </a:cubicBezTo>
                <a:cubicBezTo>
                  <a:pt x="4484847" y="1806197"/>
                  <a:pt x="4442567" y="1973104"/>
                  <a:pt x="4464496" y="2160240"/>
                </a:cubicBezTo>
                <a:cubicBezTo>
                  <a:pt x="4486425" y="2347376"/>
                  <a:pt x="4469719" y="2616797"/>
                  <a:pt x="4464496" y="2880320"/>
                </a:cubicBezTo>
                <a:cubicBezTo>
                  <a:pt x="4306356" y="2876298"/>
                  <a:pt x="4007720" y="2888890"/>
                  <a:pt x="3737421" y="2880320"/>
                </a:cubicBezTo>
                <a:cubicBezTo>
                  <a:pt x="3467122" y="2871750"/>
                  <a:pt x="3353148" y="2844832"/>
                  <a:pt x="3010346" y="2880320"/>
                </a:cubicBezTo>
                <a:cubicBezTo>
                  <a:pt x="2667545" y="2915808"/>
                  <a:pt x="2657675" y="2849062"/>
                  <a:pt x="2372561" y="2880320"/>
                </a:cubicBezTo>
                <a:cubicBezTo>
                  <a:pt x="2087447" y="2911578"/>
                  <a:pt x="1864164" y="2866896"/>
                  <a:pt x="1734776" y="2880320"/>
                </a:cubicBezTo>
                <a:cubicBezTo>
                  <a:pt x="1605388" y="2893744"/>
                  <a:pt x="1195426" y="2846456"/>
                  <a:pt x="1052345" y="2880320"/>
                </a:cubicBezTo>
                <a:cubicBezTo>
                  <a:pt x="909264" y="2914184"/>
                  <a:pt x="496091" y="2852228"/>
                  <a:pt x="0" y="2880320"/>
                </a:cubicBezTo>
                <a:cubicBezTo>
                  <a:pt x="16563" y="2759503"/>
                  <a:pt x="-20063" y="2607340"/>
                  <a:pt x="0" y="2390666"/>
                </a:cubicBezTo>
                <a:cubicBezTo>
                  <a:pt x="20063" y="2173992"/>
                  <a:pt x="-7955" y="1970671"/>
                  <a:pt x="0" y="1756995"/>
                </a:cubicBezTo>
                <a:cubicBezTo>
                  <a:pt x="7955" y="1543319"/>
                  <a:pt x="1682" y="1364838"/>
                  <a:pt x="0" y="1152128"/>
                </a:cubicBezTo>
                <a:cubicBezTo>
                  <a:pt x="-1682" y="939418"/>
                  <a:pt x="9750" y="814626"/>
                  <a:pt x="0" y="518458"/>
                </a:cubicBezTo>
                <a:cubicBezTo>
                  <a:pt x="-9750" y="222290"/>
                  <a:pt x="-13472" y="165129"/>
                  <a:pt x="0" y="0"/>
                </a:cubicBezTo>
                <a:close/>
              </a:path>
              <a:path w="4464496" h="2880320" stroke="0" extrusionOk="0">
                <a:moveTo>
                  <a:pt x="0" y="0"/>
                </a:moveTo>
                <a:cubicBezTo>
                  <a:pt x="152961" y="1436"/>
                  <a:pt x="458244" y="3997"/>
                  <a:pt x="593140" y="0"/>
                </a:cubicBezTo>
                <a:cubicBezTo>
                  <a:pt x="728036" y="-3997"/>
                  <a:pt x="967918" y="-15535"/>
                  <a:pt x="1096990" y="0"/>
                </a:cubicBezTo>
                <a:cubicBezTo>
                  <a:pt x="1226062" y="15535"/>
                  <a:pt x="1488283" y="-8064"/>
                  <a:pt x="1645486" y="0"/>
                </a:cubicBezTo>
                <a:cubicBezTo>
                  <a:pt x="1802689" y="8064"/>
                  <a:pt x="2047285" y="-24310"/>
                  <a:pt x="2149336" y="0"/>
                </a:cubicBezTo>
                <a:cubicBezTo>
                  <a:pt x="2251387" y="24310"/>
                  <a:pt x="2495498" y="-2263"/>
                  <a:pt x="2831766" y="0"/>
                </a:cubicBezTo>
                <a:cubicBezTo>
                  <a:pt x="3168034" y="2263"/>
                  <a:pt x="3359816" y="-25268"/>
                  <a:pt x="3558841" y="0"/>
                </a:cubicBezTo>
                <a:cubicBezTo>
                  <a:pt x="3757866" y="25268"/>
                  <a:pt x="4124795" y="9974"/>
                  <a:pt x="4464496" y="0"/>
                </a:cubicBezTo>
                <a:cubicBezTo>
                  <a:pt x="4456986" y="101173"/>
                  <a:pt x="4478879" y="318208"/>
                  <a:pt x="4464496" y="489654"/>
                </a:cubicBezTo>
                <a:cubicBezTo>
                  <a:pt x="4450113" y="661100"/>
                  <a:pt x="4466779" y="813336"/>
                  <a:pt x="4464496" y="1036915"/>
                </a:cubicBezTo>
                <a:cubicBezTo>
                  <a:pt x="4462213" y="1260494"/>
                  <a:pt x="4492511" y="1443437"/>
                  <a:pt x="4464496" y="1670586"/>
                </a:cubicBezTo>
                <a:cubicBezTo>
                  <a:pt x="4436481" y="1897735"/>
                  <a:pt x="4474887" y="2052257"/>
                  <a:pt x="4464496" y="2275453"/>
                </a:cubicBezTo>
                <a:cubicBezTo>
                  <a:pt x="4454105" y="2498649"/>
                  <a:pt x="4436407" y="2686126"/>
                  <a:pt x="4464496" y="2880320"/>
                </a:cubicBezTo>
                <a:cubicBezTo>
                  <a:pt x="4301371" y="2896234"/>
                  <a:pt x="4076575" y="2877911"/>
                  <a:pt x="3916001" y="2880320"/>
                </a:cubicBezTo>
                <a:cubicBezTo>
                  <a:pt x="3755427" y="2882729"/>
                  <a:pt x="3601424" y="2877468"/>
                  <a:pt x="3367506" y="2880320"/>
                </a:cubicBezTo>
                <a:cubicBezTo>
                  <a:pt x="3133589" y="2883172"/>
                  <a:pt x="2945417" y="2903629"/>
                  <a:pt x="2774365" y="2880320"/>
                </a:cubicBezTo>
                <a:cubicBezTo>
                  <a:pt x="2603313" y="2857011"/>
                  <a:pt x="2384300" y="2888620"/>
                  <a:pt x="2270515" y="2880320"/>
                </a:cubicBezTo>
                <a:cubicBezTo>
                  <a:pt x="2156730" y="2872021"/>
                  <a:pt x="1913792" y="2866042"/>
                  <a:pt x="1766665" y="2880320"/>
                </a:cubicBezTo>
                <a:cubicBezTo>
                  <a:pt x="1619538" y="2894599"/>
                  <a:pt x="1343793" y="2874499"/>
                  <a:pt x="1218170" y="2880320"/>
                </a:cubicBezTo>
                <a:cubicBezTo>
                  <a:pt x="1092547" y="2886141"/>
                  <a:pt x="834818" y="2854698"/>
                  <a:pt x="625029" y="2880320"/>
                </a:cubicBezTo>
                <a:cubicBezTo>
                  <a:pt x="415240" y="2905942"/>
                  <a:pt x="174430" y="2856815"/>
                  <a:pt x="0" y="2880320"/>
                </a:cubicBezTo>
                <a:cubicBezTo>
                  <a:pt x="-28661" y="2643641"/>
                  <a:pt x="-22645" y="2527698"/>
                  <a:pt x="0" y="2304256"/>
                </a:cubicBezTo>
                <a:cubicBezTo>
                  <a:pt x="22645" y="2080814"/>
                  <a:pt x="28856" y="1885278"/>
                  <a:pt x="0" y="1699389"/>
                </a:cubicBezTo>
                <a:cubicBezTo>
                  <a:pt x="-28856" y="1513500"/>
                  <a:pt x="10874" y="1326996"/>
                  <a:pt x="0" y="1209734"/>
                </a:cubicBezTo>
                <a:cubicBezTo>
                  <a:pt x="-10874" y="1092472"/>
                  <a:pt x="-24418" y="889596"/>
                  <a:pt x="0" y="604867"/>
                </a:cubicBezTo>
                <a:cubicBezTo>
                  <a:pt x="24418" y="320138"/>
                  <a:pt x="30076" y="157902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 w="25400" cap="flat" cmpd="sng" algn="ctr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5038578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OE stabiliti in altri Stati membri, costituiti in conformità alla legislazione vigente nei rispettivi Paesi;</a:t>
            </a:r>
          </a:p>
          <a:p>
            <a:pPr algn="just"/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OE de </a:t>
            </a:r>
            <a:r>
              <a:rPr lang="it-IT" sz="16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quibus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a) gli imprenditori individuali, anche artigiani, e le società, anche cooperative; b, c, d ) i consorzi fra società cooperative di produzione e lavoro, tra imprese artigiane e consorzi stabili;  e)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RTI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; f) consorzi ordinari; g) le aggregazioni tra le imprese aderenti al contratto di rete; g) GEIE. </a:t>
            </a:r>
          </a:p>
        </p:txBody>
      </p:sp>
      <p:sp>
        <p:nvSpPr>
          <p:cNvPr id="11" name="Freccia in giù 7">
            <a:extLst>
              <a:ext uri="{FF2B5EF4-FFF2-40B4-BE49-F238E27FC236}">
                <a16:creationId xmlns:a16="http://schemas.microsoft.com/office/drawing/2014/main" id="{095BC0C4-4F75-A4C0-80CB-9DE064A5F914}"/>
              </a:ext>
            </a:extLst>
          </p:cNvPr>
          <p:cNvSpPr/>
          <p:nvPr/>
        </p:nvSpPr>
        <p:spPr>
          <a:xfrm rot="16200000">
            <a:off x="3554906" y="3398152"/>
            <a:ext cx="1152128" cy="216024"/>
          </a:xfrm>
          <a:custGeom>
            <a:avLst/>
            <a:gdLst>
              <a:gd name="connsiteX0" fmla="*/ 0 w 1152128"/>
              <a:gd name="connsiteY0" fmla="*/ 108012 h 216024"/>
              <a:gd name="connsiteX1" fmla="*/ 288032 w 1152128"/>
              <a:gd name="connsiteY1" fmla="*/ 108012 h 216024"/>
              <a:gd name="connsiteX2" fmla="*/ 288032 w 1152128"/>
              <a:gd name="connsiteY2" fmla="*/ 0 h 216024"/>
              <a:gd name="connsiteX3" fmla="*/ 864096 w 1152128"/>
              <a:gd name="connsiteY3" fmla="*/ 0 h 216024"/>
              <a:gd name="connsiteX4" fmla="*/ 864096 w 1152128"/>
              <a:gd name="connsiteY4" fmla="*/ 108012 h 216024"/>
              <a:gd name="connsiteX5" fmla="*/ 1152128 w 1152128"/>
              <a:gd name="connsiteY5" fmla="*/ 108012 h 216024"/>
              <a:gd name="connsiteX6" fmla="*/ 576064 w 1152128"/>
              <a:gd name="connsiteY6" fmla="*/ 216024 h 216024"/>
              <a:gd name="connsiteX7" fmla="*/ 0 w 1152128"/>
              <a:gd name="connsiteY7" fmla="*/ 108012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128" h="216024" fill="none" extrusionOk="0">
                <a:moveTo>
                  <a:pt x="0" y="108012"/>
                </a:moveTo>
                <a:cubicBezTo>
                  <a:pt x="124680" y="95940"/>
                  <a:pt x="210039" y="114852"/>
                  <a:pt x="288032" y="108012"/>
                </a:cubicBezTo>
                <a:cubicBezTo>
                  <a:pt x="290158" y="60932"/>
                  <a:pt x="290228" y="22571"/>
                  <a:pt x="288032" y="0"/>
                </a:cubicBezTo>
                <a:cubicBezTo>
                  <a:pt x="459228" y="4508"/>
                  <a:pt x="592249" y="-21539"/>
                  <a:pt x="864096" y="0"/>
                </a:cubicBezTo>
                <a:cubicBezTo>
                  <a:pt x="864557" y="23680"/>
                  <a:pt x="858728" y="75889"/>
                  <a:pt x="864096" y="108012"/>
                </a:cubicBezTo>
                <a:cubicBezTo>
                  <a:pt x="991123" y="99852"/>
                  <a:pt x="1087415" y="110294"/>
                  <a:pt x="1152128" y="108012"/>
                </a:cubicBezTo>
                <a:cubicBezTo>
                  <a:pt x="973319" y="159288"/>
                  <a:pt x="755660" y="195161"/>
                  <a:pt x="576064" y="216024"/>
                </a:cubicBezTo>
                <a:cubicBezTo>
                  <a:pt x="423049" y="157729"/>
                  <a:pt x="262599" y="170383"/>
                  <a:pt x="0" y="108012"/>
                </a:cubicBezTo>
                <a:close/>
              </a:path>
              <a:path w="1152128" h="216024" stroke="0" extrusionOk="0">
                <a:moveTo>
                  <a:pt x="0" y="108012"/>
                </a:moveTo>
                <a:cubicBezTo>
                  <a:pt x="123598" y="120100"/>
                  <a:pt x="192311" y="107633"/>
                  <a:pt x="288032" y="108012"/>
                </a:cubicBezTo>
                <a:cubicBezTo>
                  <a:pt x="284820" y="84445"/>
                  <a:pt x="284371" y="24920"/>
                  <a:pt x="288032" y="0"/>
                </a:cubicBezTo>
                <a:cubicBezTo>
                  <a:pt x="539414" y="-12503"/>
                  <a:pt x="723845" y="-16413"/>
                  <a:pt x="864096" y="0"/>
                </a:cubicBezTo>
                <a:cubicBezTo>
                  <a:pt x="862462" y="28384"/>
                  <a:pt x="860752" y="83707"/>
                  <a:pt x="864096" y="108012"/>
                </a:cubicBezTo>
                <a:cubicBezTo>
                  <a:pt x="986719" y="101884"/>
                  <a:pt x="1057251" y="119087"/>
                  <a:pt x="1152128" y="108012"/>
                </a:cubicBezTo>
                <a:cubicBezTo>
                  <a:pt x="989095" y="129600"/>
                  <a:pt x="787388" y="153041"/>
                  <a:pt x="576064" y="216024"/>
                </a:cubicBezTo>
                <a:cubicBezTo>
                  <a:pt x="316401" y="152634"/>
                  <a:pt x="119404" y="146629"/>
                  <a:pt x="0" y="108012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uiExpand="1" build="p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3F47B7-5983-D680-931A-3C099BDB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Requisiti SOA </a:t>
            </a:r>
            <a:r>
              <a:rPr lang="it-IT" sz="2400" i="1" dirty="0"/>
              <a:t>(103)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8BE4402-4B20-4693-C606-D1DC9895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6779096" cy="3564549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L’attestazione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</a:t>
            </a:r>
            <a:r>
              <a:rPr lang="it-IT" dirty="0"/>
              <a:t> è rilasciata previa dimostrazione dei :</a:t>
            </a:r>
          </a:p>
          <a:p>
            <a:pPr lvl="1"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requisiti speciali</a:t>
            </a:r>
            <a:r>
              <a:rPr lang="it-IT" dirty="0"/>
              <a:t>, che fino alla emanazione del relativo regolamento sono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quelli dell’allagato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II.12</a:t>
            </a:r>
            <a:r>
              <a:rPr lang="it-IT" dirty="0"/>
              <a:t>, che fanno riferimento agli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ultimi 15 </a:t>
            </a:r>
            <a:r>
              <a:rPr lang="it-IT" dirty="0"/>
              <a:t>di attività antecedenti alla sottoscrizione del contratto e consentono la qualificazione con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durata di 5 anni</a:t>
            </a:r>
            <a:r>
              <a:rPr lang="it-IT" dirty="0"/>
              <a:t>, con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intermedia entro il 3° anno</a:t>
            </a:r>
            <a:r>
              <a:rPr lang="it-IT" dirty="0"/>
              <a:t>.</a:t>
            </a:r>
          </a:p>
          <a:p>
            <a:pPr lvl="1"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</a:t>
            </a:r>
            <a:r>
              <a:rPr lang="it-IT" dirty="0"/>
              <a:t>, che sono quelli del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codice (94-98) e consistono nel </a:t>
            </a:r>
            <a:r>
              <a:rPr lang="it-IT" i="1" dirty="0"/>
              <a:t>«non essere incorsi nelle cause di esclusione di cui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Capo II del presente Titolo</a:t>
            </a:r>
            <a:r>
              <a:rPr lang="it-IT" i="1" dirty="0"/>
              <a:t>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TRIENNIO PRECEDENTE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data della domanda di rilascio o di rinnovo dell’attestazione di qualificazione</a:t>
            </a:r>
            <a:r>
              <a:rPr lang="it-IT" i="1" dirty="0"/>
              <a:t>».</a:t>
            </a:r>
            <a:endParaRPr lang="it-IT"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7914AE5-00E9-7D8F-A738-25780BB4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30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DC43E7E-9DE7-AD9E-573D-72936B925E47}"/>
              </a:ext>
            </a:extLst>
          </p:cNvPr>
          <p:cNvSpPr/>
          <p:nvPr/>
        </p:nvSpPr>
        <p:spPr>
          <a:xfrm>
            <a:off x="7236296" y="1197586"/>
            <a:ext cx="1656184" cy="3423097"/>
          </a:xfrm>
          <a:custGeom>
            <a:avLst/>
            <a:gdLst>
              <a:gd name="connsiteX0" fmla="*/ 0 w 1656184"/>
              <a:gd name="connsiteY0" fmla="*/ 0 h 3423097"/>
              <a:gd name="connsiteX1" fmla="*/ 518938 w 1656184"/>
              <a:gd name="connsiteY1" fmla="*/ 0 h 3423097"/>
              <a:gd name="connsiteX2" fmla="*/ 1070999 w 1656184"/>
              <a:gd name="connsiteY2" fmla="*/ 0 h 3423097"/>
              <a:gd name="connsiteX3" fmla="*/ 1656184 w 1656184"/>
              <a:gd name="connsiteY3" fmla="*/ 0 h 3423097"/>
              <a:gd name="connsiteX4" fmla="*/ 1656184 w 1656184"/>
              <a:gd name="connsiteY4" fmla="*/ 536285 h 3423097"/>
              <a:gd name="connsiteX5" fmla="*/ 1656184 w 1656184"/>
              <a:gd name="connsiteY5" fmla="*/ 1141032 h 3423097"/>
              <a:gd name="connsiteX6" fmla="*/ 1656184 w 1656184"/>
              <a:gd name="connsiteY6" fmla="*/ 1780010 h 3423097"/>
              <a:gd name="connsiteX7" fmla="*/ 1656184 w 1656184"/>
              <a:gd name="connsiteY7" fmla="*/ 2247834 h 3423097"/>
              <a:gd name="connsiteX8" fmla="*/ 1656184 w 1656184"/>
              <a:gd name="connsiteY8" fmla="*/ 2715657 h 3423097"/>
              <a:gd name="connsiteX9" fmla="*/ 1656184 w 1656184"/>
              <a:gd name="connsiteY9" fmla="*/ 3423097 h 3423097"/>
              <a:gd name="connsiteX10" fmla="*/ 1104123 w 1656184"/>
              <a:gd name="connsiteY10" fmla="*/ 3423097 h 3423097"/>
              <a:gd name="connsiteX11" fmla="*/ 518938 w 1656184"/>
              <a:gd name="connsiteY11" fmla="*/ 3423097 h 3423097"/>
              <a:gd name="connsiteX12" fmla="*/ 0 w 1656184"/>
              <a:gd name="connsiteY12" fmla="*/ 3423097 h 3423097"/>
              <a:gd name="connsiteX13" fmla="*/ 0 w 1656184"/>
              <a:gd name="connsiteY13" fmla="*/ 2886812 h 3423097"/>
              <a:gd name="connsiteX14" fmla="*/ 0 w 1656184"/>
              <a:gd name="connsiteY14" fmla="*/ 2384758 h 3423097"/>
              <a:gd name="connsiteX15" fmla="*/ 0 w 1656184"/>
              <a:gd name="connsiteY15" fmla="*/ 1814241 h 3423097"/>
              <a:gd name="connsiteX16" fmla="*/ 0 w 1656184"/>
              <a:gd name="connsiteY16" fmla="*/ 1277956 h 3423097"/>
              <a:gd name="connsiteX17" fmla="*/ 0 w 1656184"/>
              <a:gd name="connsiteY17" fmla="*/ 638978 h 3423097"/>
              <a:gd name="connsiteX18" fmla="*/ 0 w 1656184"/>
              <a:gd name="connsiteY18" fmla="*/ 0 h 342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6184" h="3423097" fill="none" extrusionOk="0">
                <a:moveTo>
                  <a:pt x="0" y="0"/>
                </a:moveTo>
                <a:cubicBezTo>
                  <a:pt x="147186" y="-13967"/>
                  <a:pt x="343164" y="28031"/>
                  <a:pt x="518938" y="0"/>
                </a:cubicBezTo>
                <a:cubicBezTo>
                  <a:pt x="694712" y="-28031"/>
                  <a:pt x="879708" y="48897"/>
                  <a:pt x="1070999" y="0"/>
                </a:cubicBezTo>
                <a:cubicBezTo>
                  <a:pt x="1262290" y="-48897"/>
                  <a:pt x="1372877" y="67640"/>
                  <a:pt x="1656184" y="0"/>
                </a:cubicBezTo>
                <a:cubicBezTo>
                  <a:pt x="1673330" y="151590"/>
                  <a:pt x="1623644" y="398861"/>
                  <a:pt x="1656184" y="536285"/>
                </a:cubicBezTo>
                <a:cubicBezTo>
                  <a:pt x="1688724" y="673709"/>
                  <a:pt x="1605206" y="996346"/>
                  <a:pt x="1656184" y="1141032"/>
                </a:cubicBezTo>
                <a:cubicBezTo>
                  <a:pt x="1707162" y="1285718"/>
                  <a:pt x="1615631" y="1640950"/>
                  <a:pt x="1656184" y="1780010"/>
                </a:cubicBezTo>
                <a:cubicBezTo>
                  <a:pt x="1696737" y="1919070"/>
                  <a:pt x="1651526" y="2049997"/>
                  <a:pt x="1656184" y="2247834"/>
                </a:cubicBezTo>
                <a:cubicBezTo>
                  <a:pt x="1660842" y="2445671"/>
                  <a:pt x="1611168" y="2484877"/>
                  <a:pt x="1656184" y="2715657"/>
                </a:cubicBezTo>
                <a:cubicBezTo>
                  <a:pt x="1701200" y="2946437"/>
                  <a:pt x="1619528" y="3199777"/>
                  <a:pt x="1656184" y="3423097"/>
                </a:cubicBezTo>
                <a:cubicBezTo>
                  <a:pt x="1507522" y="3449342"/>
                  <a:pt x="1357547" y="3360841"/>
                  <a:pt x="1104123" y="3423097"/>
                </a:cubicBezTo>
                <a:cubicBezTo>
                  <a:pt x="850699" y="3485353"/>
                  <a:pt x="744696" y="3417582"/>
                  <a:pt x="518938" y="3423097"/>
                </a:cubicBezTo>
                <a:cubicBezTo>
                  <a:pt x="293180" y="3428612"/>
                  <a:pt x="117433" y="3361286"/>
                  <a:pt x="0" y="3423097"/>
                </a:cubicBezTo>
                <a:cubicBezTo>
                  <a:pt x="-16886" y="3183707"/>
                  <a:pt x="34840" y="3026959"/>
                  <a:pt x="0" y="2886812"/>
                </a:cubicBezTo>
                <a:cubicBezTo>
                  <a:pt x="-34840" y="2746666"/>
                  <a:pt x="48471" y="2614885"/>
                  <a:pt x="0" y="2384758"/>
                </a:cubicBezTo>
                <a:cubicBezTo>
                  <a:pt x="-48471" y="2154631"/>
                  <a:pt x="46105" y="2017115"/>
                  <a:pt x="0" y="1814241"/>
                </a:cubicBezTo>
                <a:cubicBezTo>
                  <a:pt x="-46105" y="1611367"/>
                  <a:pt x="49663" y="1545399"/>
                  <a:pt x="0" y="1277956"/>
                </a:cubicBezTo>
                <a:cubicBezTo>
                  <a:pt x="-49663" y="1010513"/>
                  <a:pt x="41464" y="795003"/>
                  <a:pt x="0" y="638978"/>
                </a:cubicBezTo>
                <a:cubicBezTo>
                  <a:pt x="-41464" y="482953"/>
                  <a:pt x="46571" y="292701"/>
                  <a:pt x="0" y="0"/>
                </a:cubicBezTo>
                <a:close/>
              </a:path>
              <a:path w="1656184" h="3423097" stroke="0" extrusionOk="0">
                <a:moveTo>
                  <a:pt x="0" y="0"/>
                </a:moveTo>
                <a:cubicBezTo>
                  <a:pt x="182647" y="-60163"/>
                  <a:pt x="313530" y="50986"/>
                  <a:pt x="585185" y="0"/>
                </a:cubicBezTo>
                <a:cubicBezTo>
                  <a:pt x="856841" y="-50986"/>
                  <a:pt x="966646" y="50685"/>
                  <a:pt x="1137246" y="0"/>
                </a:cubicBezTo>
                <a:cubicBezTo>
                  <a:pt x="1307846" y="-50685"/>
                  <a:pt x="1534152" y="27512"/>
                  <a:pt x="1656184" y="0"/>
                </a:cubicBezTo>
                <a:cubicBezTo>
                  <a:pt x="1710648" y="126780"/>
                  <a:pt x="1645075" y="324153"/>
                  <a:pt x="1656184" y="570516"/>
                </a:cubicBezTo>
                <a:cubicBezTo>
                  <a:pt x="1667293" y="816879"/>
                  <a:pt x="1589908" y="997135"/>
                  <a:pt x="1656184" y="1141032"/>
                </a:cubicBezTo>
                <a:cubicBezTo>
                  <a:pt x="1722460" y="1284929"/>
                  <a:pt x="1628144" y="1438235"/>
                  <a:pt x="1656184" y="1711549"/>
                </a:cubicBezTo>
                <a:cubicBezTo>
                  <a:pt x="1684224" y="1984863"/>
                  <a:pt x="1623112" y="2001898"/>
                  <a:pt x="1656184" y="2179372"/>
                </a:cubicBezTo>
                <a:cubicBezTo>
                  <a:pt x="1689256" y="2356846"/>
                  <a:pt x="1645574" y="2474419"/>
                  <a:pt x="1656184" y="2647195"/>
                </a:cubicBezTo>
                <a:cubicBezTo>
                  <a:pt x="1666794" y="2819971"/>
                  <a:pt x="1635533" y="3180570"/>
                  <a:pt x="1656184" y="3423097"/>
                </a:cubicBezTo>
                <a:cubicBezTo>
                  <a:pt x="1404239" y="3468134"/>
                  <a:pt x="1265402" y="3370945"/>
                  <a:pt x="1087561" y="3423097"/>
                </a:cubicBezTo>
                <a:cubicBezTo>
                  <a:pt x="909720" y="3475249"/>
                  <a:pt x="764576" y="3359580"/>
                  <a:pt x="552061" y="3423097"/>
                </a:cubicBezTo>
                <a:cubicBezTo>
                  <a:pt x="339546" y="3486614"/>
                  <a:pt x="124858" y="3408887"/>
                  <a:pt x="0" y="3423097"/>
                </a:cubicBezTo>
                <a:cubicBezTo>
                  <a:pt x="-41123" y="3276753"/>
                  <a:pt x="29679" y="3154312"/>
                  <a:pt x="0" y="2921043"/>
                </a:cubicBezTo>
                <a:cubicBezTo>
                  <a:pt x="-29679" y="2687774"/>
                  <a:pt x="5097" y="2651039"/>
                  <a:pt x="0" y="2418989"/>
                </a:cubicBezTo>
                <a:cubicBezTo>
                  <a:pt x="-5097" y="2186939"/>
                  <a:pt x="12673" y="2108450"/>
                  <a:pt x="0" y="1916934"/>
                </a:cubicBezTo>
                <a:cubicBezTo>
                  <a:pt x="-12673" y="1725419"/>
                  <a:pt x="69127" y="1410787"/>
                  <a:pt x="0" y="1277956"/>
                </a:cubicBezTo>
                <a:cubicBezTo>
                  <a:pt x="-69127" y="1145125"/>
                  <a:pt x="53457" y="878743"/>
                  <a:pt x="0" y="673209"/>
                </a:cubicBezTo>
                <a:cubicBezTo>
                  <a:pt x="-53457" y="467675"/>
                  <a:pt x="40350" y="303346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L’allegato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II.12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prevede anche la disciplina per la qualificazione dei soggetti affidatari dei servizi di ingegneria e architettura, e la qualificazione a contraente generale (art. 34 e ss.).</a:t>
            </a:r>
          </a:p>
        </p:txBody>
      </p:sp>
    </p:spTree>
    <p:extLst>
      <p:ext uri="{BB962C8B-B14F-4D97-AF65-F5344CB8AC3E}">
        <p14:creationId xmlns:p14="http://schemas.microsoft.com/office/powerpoint/2010/main" val="66652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4F80726-B4F4-1EA7-2B02-D7F7C2AE8781}"/>
              </a:ext>
            </a:extLst>
          </p:cNvPr>
          <p:cNvSpPr/>
          <p:nvPr/>
        </p:nvSpPr>
        <p:spPr>
          <a:xfrm>
            <a:off x="4788024" y="1150283"/>
            <a:ext cx="4032448" cy="3602692"/>
          </a:xfrm>
          <a:custGeom>
            <a:avLst/>
            <a:gdLst>
              <a:gd name="connsiteX0" fmla="*/ 0 w 4032448"/>
              <a:gd name="connsiteY0" fmla="*/ 0 h 3602692"/>
              <a:gd name="connsiteX1" fmla="*/ 455091 w 4032448"/>
              <a:gd name="connsiteY1" fmla="*/ 0 h 3602692"/>
              <a:gd name="connsiteX2" fmla="*/ 910181 w 4032448"/>
              <a:gd name="connsiteY2" fmla="*/ 0 h 3602692"/>
              <a:gd name="connsiteX3" fmla="*/ 1486245 w 4032448"/>
              <a:gd name="connsiteY3" fmla="*/ 0 h 3602692"/>
              <a:gd name="connsiteX4" fmla="*/ 2102634 w 4032448"/>
              <a:gd name="connsiteY4" fmla="*/ 0 h 3602692"/>
              <a:gd name="connsiteX5" fmla="*/ 2557724 w 4032448"/>
              <a:gd name="connsiteY5" fmla="*/ 0 h 3602692"/>
              <a:gd name="connsiteX6" fmla="*/ 3012815 w 4032448"/>
              <a:gd name="connsiteY6" fmla="*/ 0 h 3602692"/>
              <a:gd name="connsiteX7" fmla="*/ 4032448 w 4032448"/>
              <a:gd name="connsiteY7" fmla="*/ 0 h 3602692"/>
              <a:gd name="connsiteX8" fmla="*/ 4032448 w 4032448"/>
              <a:gd name="connsiteY8" fmla="*/ 406590 h 3602692"/>
              <a:gd name="connsiteX9" fmla="*/ 4032448 w 4032448"/>
              <a:gd name="connsiteY9" fmla="*/ 993314 h 3602692"/>
              <a:gd name="connsiteX10" fmla="*/ 4032448 w 4032448"/>
              <a:gd name="connsiteY10" fmla="*/ 1399903 h 3602692"/>
              <a:gd name="connsiteX11" fmla="*/ 4032448 w 4032448"/>
              <a:gd name="connsiteY11" fmla="*/ 1914573 h 3602692"/>
              <a:gd name="connsiteX12" fmla="*/ 4032448 w 4032448"/>
              <a:gd name="connsiteY12" fmla="*/ 2465271 h 3602692"/>
              <a:gd name="connsiteX13" fmla="*/ 4032448 w 4032448"/>
              <a:gd name="connsiteY13" fmla="*/ 3015968 h 3602692"/>
              <a:gd name="connsiteX14" fmla="*/ 4032448 w 4032448"/>
              <a:gd name="connsiteY14" fmla="*/ 3602692 h 3602692"/>
              <a:gd name="connsiteX15" fmla="*/ 3496708 w 4032448"/>
              <a:gd name="connsiteY15" fmla="*/ 3602692 h 3602692"/>
              <a:gd name="connsiteX16" fmla="*/ 3041618 w 4032448"/>
              <a:gd name="connsiteY16" fmla="*/ 3602692 h 3602692"/>
              <a:gd name="connsiteX17" fmla="*/ 2465554 w 4032448"/>
              <a:gd name="connsiteY17" fmla="*/ 3602692 h 3602692"/>
              <a:gd name="connsiteX18" fmla="*/ 1849165 w 4032448"/>
              <a:gd name="connsiteY18" fmla="*/ 3602692 h 3602692"/>
              <a:gd name="connsiteX19" fmla="*/ 1273101 w 4032448"/>
              <a:gd name="connsiteY19" fmla="*/ 3602692 h 3602692"/>
              <a:gd name="connsiteX20" fmla="*/ 818011 w 4032448"/>
              <a:gd name="connsiteY20" fmla="*/ 3602692 h 3602692"/>
              <a:gd name="connsiteX21" fmla="*/ 0 w 4032448"/>
              <a:gd name="connsiteY21" fmla="*/ 3602692 h 3602692"/>
              <a:gd name="connsiteX22" fmla="*/ 0 w 4032448"/>
              <a:gd name="connsiteY22" fmla="*/ 3088022 h 3602692"/>
              <a:gd name="connsiteX23" fmla="*/ 0 w 4032448"/>
              <a:gd name="connsiteY23" fmla="*/ 2537325 h 3602692"/>
              <a:gd name="connsiteX24" fmla="*/ 0 w 4032448"/>
              <a:gd name="connsiteY24" fmla="*/ 2094708 h 3602692"/>
              <a:gd name="connsiteX25" fmla="*/ 0 w 4032448"/>
              <a:gd name="connsiteY25" fmla="*/ 1580038 h 3602692"/>
              <a:gd name="connsiteX26" fmla="*/ 0 w 4032448"/>
              <a:gd name="connsiteY26" fmla="*/ 1173448 h 3602692"/>
              <a:gd name="connsiteX27" fmla="*/ 0 w 4032448"/>
              <a:gd name="connsiteY27" fmla="*/ 586724 h 3602692"/>
              <a:gd name="connsiteX28" fmla="*/ 0 w 4032448"/>
              <a:gd name="connsiteY28" fmla="*/ 0 h 36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32448" h="3602692" fill="none" extrusionOk="0">
                <a:moveTo>
                  <a:pt x="0" y="0"/>
                </a:moveTo>
                <a:cubicBezTo>
                  <a:pt x="130505" y="-36088"/>
                  <a:pt x="302213" y="43938"/>
                  <a:pt x="455091" y="0"/>
                </a:cubicBezTo>
                <a:cubicBezTo>
                  <a:pt x="607969" y="-43938"/>
                  <a:pt x="708530" y="14113"/>
                  <a:pt x="910181" y="0"/>
                </a:cubicBezTo>
                <a:cubicBezTo>
                  <a:pt x="1111832" y="-14113"/>
                  <a:pt x="1360603" y="22877"/>
                  <a:pt x="1486245" y="0"/>
                </a:cubicBezTo>
                <a:cubicBezTo>
                  <a:pt x="1611887" y="-22877"/>
                  <a:pt x="1967752" y="50480"/>
                  <a:pt x="2102634" y="0"/>
                </a:cubicBezTo>
                <a:cubicBezTo>
                  <a:pt x="2237516" y="-50480"/>
                  <a:pt x="2340026" y="16592"/>
                  <a:pt x="2557724" y="0"/>
                </a:cubicBezTo>
                <a:cubicBezTo>
                  <a:pt x="2775422" y="-16592"/>
                  <a:pt x="2901123" y="23314"/>
                  <a:pt x="3012815" y="0"/>
                </a:cubicBezTo>
                <a:cubicBezTo>
                  <a:pt x="3124507" y="-23314"/>
                  <a:pt x="3683936" y="72280"/>
                  <a:pt x="4032448" y="0"/>
                </a:cubicBezTo>
                <a:cubicBezTo>
                  <a:pt x="4051161" y="94236"/>
                  <a:pt x="4002566" y="316425"/>
                  <a:pt x="4032448" y="406590"/>
                </a:cubicBezTo>
                <a:cubicBezTo>
                  <a:pt x="4062330" y="496755"/>
                  <a:pt x="4018627" y="791445"/>
                  <a:pt x="4032448" y="993314"/>
                </a:cubicBezTo>
                <a:cubicBezTo>
                  <a:pt x="4046269" y="1195183"/>
                  <a:pt x="4013689" y="1246713"/>
                  <a:pt x="4032448" y="1399903"/>
                </a:cubicBezTo>
                <a:cubicBezTo>
                  <a:pt x="4051207" y="1553093"/>
                  <a:pt x="4002900" y="1749364"/>
                  <a:pt x="4032448" y="1914573"/>
                </a:cubicBezTo>
                <a:cubicBezTo>
                  <a:pt x="4061996" y="2079782"/>
                  <a:pt x="4008843" y="2263707"/>
                  <a:pt x="4032448" y="2465271"/>
                </a:cubicBezTo>
                <a:cubicBezTo>
                  <a:pt x="4056053" y="2666835"/>
                  <a:pt x="3981181" y="2889403"/>
                  <a:pt x="4032448" y="3015968"/>
                </a:cubicBezTo>
                <a:cubicBezTo>
                  <a:pt x="4083715" y="3142533"/>
                  <a:pt x="3992126" y="3453948"/>
                  <a:pt x="4032448" y="3602692"/>
                </a:cubicBezTo>
                <a:cubicBezTo>
                  <a:pt x="3920272" y="3632058"/>
                  <a:pt x="3622545" y="3592736"/>
                  <a:pt x="3496708" y="3602692"/>
                </a:cubicBezTo>
                <a:cubicBezTo>
                  <a:pt x="3370871" y="3612648"/>
                  <a:pt x="3224995" y="3566328"/>
                  <a:pt x="3041618" y="3602692"/>
                </a:cubicBezTo>
                <a:cubicBezTo>
                  <a:pt x="2858241" y="3639056"/>
                  <a:pt x="2622527" y="3586852"/>
                  <a:pt x="2465554" y="3602692"/>
                </a:cubicBezTo>
                <a:cubicBezTo>
                  <a:pt x="2308581" y="3618532"/>
                  <a:pt x="2130557" y="3561448"/>
                  <a:pt x="1849165" y="3602692"/>
                </a:cubicBezTo>
                <a:cubicBezTo>
                  <a:pt x="1567773" y="3643936"/>
                  <a:pt x="1517815" y="3557895"/>
                  <a:pt x="1273101" y="3602692"/>
                </a:cubicBezTo>
                <a:cubicBezTo>
                  <a:pt x="1028387" y="3647489"/>
                  <a:pt x="956124" y="3578957"/>
                  <a:pt x="818011" y="3602692"/>
                </a:cubicBezTo>
                <a:cubicBezTo>
                  <a:pt x="679898" y="3626427"/>
                  <a:pt x="191045" y="3511702"/>
                  <a:pt x="0" y="3602692"/>
                </a:cubicBezTo>
                <a:cubicBezTo>
                  <a:pt x="-35644" y="3485679"/>
                  <a:pt x="33153" y="3292655"/>
                  <a:pt x="0" y="3088022"/>
                </a:cubicBezTo>
                <a:cubicBezTo>
                  <a:pt x="-33153" y="2883389"/>
                  <a:pt x="11456" y="2745496"/>
                  <a:pt x="0" y="2537325"/>
                </a:cubicBezTo>
                <a:cubicBezTo>
                  <a:pt x="-11456" y="2329154"/>
                  <a:pt x="23130" y="2228649"/>
                  <a:pt x="0" y="2094708"/>
                </a:cubicBezTo>
                <a:cubicBezTo>
                  <a:pt x="-23130" y="1960767"/>
                  <a:pt x="18440" y="1769663"/>
                  <a:pt x="0" y="1580038"/>
                </a:cubicBezTo>
                <a:cubicBezTo>
                  <a:pt x="-18440" y="1390413"/>
                  <a:pt x="5682" y="1255221"/>
                  <a:pt x="0" y="1173448"/>
                </a:cubicBezTo>
                <a:cubicBezTo>
                  <a:pt x="-5682" y="1091675"/>
                  <a:pt x="52252" y="798017"/>
                  <a:pt x="0" y="586724"/>
                </a:cubicBezTo>
                <a:cubicBezTo>
                  <a:pt x="-52252" y="375431"/>
                  <a:pt x="9679" y="117656"/>
                  <a:pt x="0" y="0"/>
                </a:cubicBezTo>
                <a:close/>
              </a:path>
              <a:path w="4032448" h="3602692" stroke="0" extrusionOk="0">
                <a:moveTo>
                  <a:pt x="0" y="0"/>
                </a:moveTo>
                <a:cubicBezTo>
                  <a:pt x="190281" y="-52714"/>
                  <a:pt x="454275" y="5064"/>
                  <a:pt x="576064" y="0"/>
                </a:cubicBezTo>
                <a:cubicBezTo>
                  <a:pt x="697853" y="-5064"/>
                  <a:pt x="876936" y="6984"/>
                  <a:pt x="1152128" y="0"/>
                </a:cubicBezTo>
                <a:cubicBezTo>
                  <a:pt x="1427320" y="-6984"/>
                  <a:pt x="1597110" y="19637"/>
                  <a:pt x="1728192" y="0"/>
                </a:cubicBezTo>
                <a:cubicBezTo>
                  <a:pt x="1859274" y="-19637"/>
                  <a:pt x="2175702" y="45839"/>
                  <a:pt x="2304256" y="0"/>
                </a:cubicBezTo>
                <a:cubicBezTo>
                  <a:pt x="2432810" y="-45839"/>
                  <a:pt x="2626447" y="18475"/>
                  <a:pt x="2759347" y="0"/>
                </a:cubicBezTo>
                <a:cubicBezTo>
                  <a:pt x="2892247" y="-18475"/>
                  <a:pt x="3022772" y="11003"/>
                  <a:pt x="3214437" y="0"/>
                </a:cubicBezTo>
                <a:cubicBezTo>
                  <a:pt x="3406102" y="-11003"/>
                  <a:pt x="3822199" y="94694"/>
                  <a:pt x="4032448" y="0"/>
                </a:cubicBezTo>
                <a:cubicBezTo>
                  <a:pt x="4037580" y="179743"/>
                  <a:pt x="4025134" y="323184"/>
                  <a:pt x="4032448" y="478643"/>
                </a:cubicBezTo>
                <a:cubicBezTo>
                  <a:pt x="4039762" y="634102"/>
                  <a:pt x="4010136" y="749067"/>
                  <a:pt x="4032448" y="957287"/>
                </a:cubicBezTo>
                <a:cubicBezTo>
                  <a:pt x="4054760" y="1165507"/>
                  <a:pt x="4030077" y="1314194"/>
                  <a:pt x="4032448" y="1435930"/>
                </a:cubicBezTo>
                <a:cubicBezTo>
                  <a:pt x="4034819" y="1557666"/>
                  <a:pt x="3981875" y="1769958"/>
                  <a:pt x="4032448" y="1986627"/>
                </a:cubicBezTo>
                <a:cubicBezTo>
                  <a:pt x="4083021" y="2203296"/>
                  <a:pt x="4015697" y="2245563"/>
                  <a:pt x="4032448" y="2429244"/>
                </a:cubicBezTo>
                <a:cubicBezTo>
                  <a:pt x="4049199" y="2612925"/>
                  <a:pt x="4007298" y="2756121"/>
                  <a:pt x="4032448" y="3015968"/>
                </a:cubicBezTo>
                <a:cubicBezTo>
                  <a:pt x="4057598" y="3275815"/>
                  <a:pt x="3977501" y="3409510"/>
                  <a:pt x="4032448" y="3602692"/>
                </a:cubicBezTo>
                <a:cubicBezTo>
                  <a:pt x="3825099" y="3649010"/>
                  <a:pt x="3669758" y="3591917"/>
                  <a:pt x="3577357" y="3602692"/>
                </a:cubicBezTo>
                <a:cubicBezTo>
                  <a:pt x="3484956" y="3613467"/>
                  <a:pt x="3239880" y="3589158"/>
                  <a:pt x="3122267" y="3602692"/>
                </a:cubicBezTo>
                <a:cubicBezTo>
                  <a:pt x="3004654" y="3616226"/>
                  <a:pt x="2817581" y="3567210"/>
                  <a:pt x="2626852" y="3602692"/>
                </a:cubicBezTo>
                <a:cubicBezTo>
                  <a:pt x="2436123" y="3638174"/>
                  <a:pt x="2367804" y="3585912"/>
                  <a:pt x="2171761" y="3602692"/>
                </a:cubicBezTo>
                <a:cubicBezTo>
                  <a:pt x="1975718" y="3619472"/>
                  <a:pt x="1907090" y="3601307"/>
                  <a:pt x="1716671" y="3602692"/>
                </a:cubicBezTo>
                <a:cubicBezTo>
                  <a:pt x="1526252" y="3604077"/>
                  <a:pt x="1431095" y="3567899"/>
                  <a:pt x="1180931" y="3602692"/>
                </a:cubicBezTo>
                <a:cubicBezTo>
                  <a:pt x="930767" y="3637485"/>
                  <a:pt x="788971" y="3580569"/>
                  <a:pt x="564543" y="3602692"/>
                </a:cubicBezTo>
                <a:cubicBezTo>
                  <a:pt x="340115" y="3624815"/>
                  <a:pt x="264516" y="3544531"/>
                  <a:pt x="0" y="3602692"/>
                </a:cubicBezTo>
                <a:cubicBezTo>
                  <a:pt x="-25549" y="3501711"/>
                  <a:pt x="29033" y="3346182"/>
                  <a:pt x="0" y="3196102"/>
                </a:cubicBezTo>
                <a:cubicBezTo>
                  <a:pt x="-29033" y="3046022"/>
                  <a:pt x="50683" y="2836215"/>
                  <a:pt x="0" y="2681432"/>
                </a:cubicBezTo>
                <a:cubicBezTo>
                  <a:pt x="-50683" y="2526649"/>
                  <a:pt x="1727" y="2360988"/>
                  <a:pt x="0" y="2130735"/>
                </a:cubicBezTo>
                <a:cubicBezTo>
                  <a:pt x="-1727" y="1900482"/>
                  <a:pt x="39028" y="1851847"/>
                  <a:pt x="0" y="1724145"/>
                </a:cubicBezTo>
                <a:cubicBezTo>
                  <a:pt x="-39028" y="1596443"/>
                  <a:pt x="32919" y="1410636"/>
                  <a:pt x="0" y="1209475"/>
                </a:cubicBezTo>
                <a:cubicBezTo>
                  <a:pt x="-32919" y="1008314"/>
                  <a:pt x="67028" y="909483"/>
                  <a:pt x="0" y="622751"/>
                </a:cubicBezTo>
                <a:cubicBezTo>
                  <a:pt x="-67028" y="336019"/>
                  <a:pt x="26746" y="176109"/>
                  <a:pt x="0" y="0"/>
                </a:cubicBezTo>
                <a:close/>
              </a:path>
            </a:pathLst>
          </a:custGeom>
          <a:solidFill>
            <a:srgbClr val="F1FAD6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672877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rgbClr val="006600"/>
              </a:buClr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 SOA si attengono ai seguenti criteri:</a:t>
            </a:r>
          </a:p>
          <a:p>
            <a:pPr algn="just">
              <a:spcBef>
                <a:spcPct val="20000"/>
              </a:spcBef>
              <a:buClr>
                <a:srgbClr val="006600"/>
              </a:buClr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a) le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lavorazioni eseguite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dalle subappaltatrici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sono classificabili ai sensi della Tabella 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; l'impresa subappaltatrice può utilizzare per la qualificazione il quantitativo delle lavorazioni eseguite aventi le caratteristiche predette;</a:t>
            </a:r>
          </a:p>
          <a:p>
            <a:pPr algn="just">
              <a:spcBef>
                <a:spcPct val="20000"/>
              </a:spcBef>
              <a:buClr>
                <a:srgbClr val="006600"/>
              </a:buClr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b) l'impresa affidataria può utilizzare:</a:t>
            </a:r>
          </a:p>
          <a:p>
            <a:pPr algn="just">
              <a:spcBef>
                <a:spcPct val="20000"/>
              </a:spcBef>
              <a:buClr>
                <a:srgbClr val="006600"/>
              </a:buClr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1) i lavori nella categoria prevalente, per l'intero importo;</a:t>
            </a:r>
          </a:p>
          <a:p>
            <a:pPr algn="just">
              <a:spcBef>
                <a:spcPct val="20000"/>
              </a:spcBef>
              <a:buClr>
                <a:srgbClr val="006600"/>
              </a:buClr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2) 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lavori di ciascuna delle categorie scorporabili previste nel bando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 nell'avviso di gara o nella lettera di invito, Tabella A, per l'intero importo.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E863B8-A6F4-ABEC-B3B0-664E9FD7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Ulteriori novità dell’allegato II.12 </a:t>
            </a:r>
            <a:r>
              <a:rPr lang="it-IT" sz="2400" i="1" dirty="0"/>
              <a:t>1/4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9BE58ED-D54D-B279-CAB9-8142C41C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186808" cy="3394472"/>
          </a:xfrm>
        </p:spPr>
        <p:txBody>
          <a:bodyPr>
            <a:normAutofit/>
          </a:bodyPr>
          <a:lstStyle/>
          <a:p>
            <a:pPr marL="407988" indent="-350838" algn="just">
              <a:buFont typeface="+mj-lt"/>
              <a:buAutoNum type="arabicPeriod"/>
            </a:pPr>
            <a:r>
              <a:rPr lang="it-IT" dirty="0"/>
              <a:t>Affidata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all’ANAC la redazione e la disciplina dei i nuovi modelli di CEL </a:t>
            </a:r>
            <a:r>
              <a:rPr lang="it-IT" dirty="0"/>
              <a:t>(art. 21, co. 5);</a:t>
            </a:r>
          </a:p>
          <a:p>
            <a:pPr marL="407988" indent="-350838" algn="just">
              <a:buFont typeface="+mj-lt"/>
              <a:buAutoNum type="arabicPeriod"/>
            </a:pPr>
            <a:r>
              <a:rPr lang="it-IT" dirty="0"/>
              <a:t>Riformulata la disciplina per l’accertamento dei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lavori eseguiti all’estero </a:t>
            </a:r>
            <a:r>
              <a:rPr lang="it-IT" dirty="0"/>
              <a:t>(art. 22);</a:t>
            </a:r>
          </a:p>
          <a:p>
            <a:pPr marL="407988" indent="-350838" algn="just">
              <a:buFont typeface="+mj-lt"/>
              <a:buAutoNum type="arabicPeriod"/>
            </a:pPr>
            <a:r>
              <a:rPr lang="it-IT" dirty="0"/>
              <a:t>Massimizzato il cd. “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premio di coordinamento</a:t>
            </a:r>
            <a:r>
              <a:rPr lang="it-IT" dirty="0"/>
              <a:t>”, riconoscendo all’appaltatore l’intero importo dell’appalto indipendentemente da quanto subappaltato;</a:t>
            </a:r>
          </a:p>
          <a:p>
            <a:pPr marL="800100" lvl="1" indent="-342900" algn="just">
              <a:buFont typeface="+mj-lt"/>
              <a:buAutoNum type="arabicPeriod" startAt="3"/>
            </a:pPr>
            <a:endParaRPr lang="it-IT" dirty="0"/>
          </a:p>
          <a:p>
            <a:pPr algn="just"/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01A812-901C-D777-57AA-2FC69A7B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31</a:t>
            </a:fld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0731B223-8BB9-4A45-8EA5-32B237E1ECF8}"/>
              </a:ext>
            </a:extLst>
          </p:cNvPr>
          <p:cNvSpPr/>
          <p:nvPr/>
        </p:nvSpPr>
        <p:spPr>
          <a:xfrm rot="16200000">
            <a:off x="4175956" y="3687874"/>
            <a:ext cx="1152128" cy="216024"/>
          </a:xfrm>
          <a:solidFill>
            <a:srgbClr val="BFDC30"/>
          </a:solidFill>
          <a:ln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F8C393-0CBB-791A-79A0-E11CE49F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Riconoscimento lavori per SOA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3A3C703-A565-D20B-EEA7-8128469E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04416"/>
            <a:ext cx="2133600" cy="273844"/>
          </a:xfrm>
        </p:spPr>
        <p:txBody>
          <a:bodyPr/>
          <a:lstStyle/>
          <a:p>
            <a:fld id="{A88A401D-FA7D-467D-AFBB-0B3BA40DF614}" type="slidenum">
              <a:rPr lang="it-IT" smtClean="0"/>
              <a:t>32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0A9BD11-2AE6-D143-B823-5DE383B666CC}"/>
              </a:ext>
            </a:extLst>
          </p:cNvPr>
          <p:cNvSpPr/>
          <p:nvPr/>
        </p:nvSpPr>
        <p:spPr>
          <a:xfrm>
            <a:off x="1535405" y="1310463"/>
            <a:ext cx="1383435" cy="480890"/>
          </a:xfrm>
          <a:custGeom>
            <a:avLst/>
            <a:gdLst>
              <a:gd name="connsiteX0" fmla="*/ 0 w 1383435"/>
              <a:gd name="connsiteY0" fmla="*/ 0 h 480890"/>
              <a:gd name="connsiteX1" fmla="*/ 719386 w 1383435"/>
              <a:gd name="connsiteY1" fmla="*/ 0 h 480890"/>
              <a:gd name="connsiteX2" fmla="*/ 1383435 w 1383435"/>
              <a:gd name="connsiteY2" fmla="*/ 0 h 480890"/>
              <a:gd name="connsiteX3" fmla="*/ 1383435 w 1383435"/>
              <a:gd name="connsiteY3" fmla="*/ 480890 h 480890"/>
              <a:gd name="connsiteX4" fmla="*/ 677883 w 1383435"/>
              <a:gd name="connsiteY4" fmla="*/ 480890 h 480890"/>
              <a:gd name="connsiteX5" fmla="*/ 0 w 1383435"/>
              <a:gd name="connsiteY5" fmla="*/ 480890 h 480890"/>
              <a:gd name="connsiteX6" fmla="*/ 0 w 1383435"/>
              <a:gd name="connsiteY6" fmla="*/ 0 h 48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435" h="480890" fill="none" extrusionOk="0">
                <a:moveTo>
                  <a:pt x="0" y="0"/>
                </a:moveTo>
                <a:cubicBezTo>
                  <a:pt x="244440" y="1298"/>
                  <a:pt x="568252" y="20910"/>
                  <a:pt x="719386" y="0"/>
                </a:cubicBezTo>
                <a:cubicBezTo>
                  <a:pt x="870520" y="-20910"/>
                  <a:pt x="1111108" y="11926"/>
                  <a:pt x="1383435" y="0"/>
                </a:cubicBezTo>
                <a:cubicBezTo>
                  <a:pt x="1385747" y="193576"/>
                  <a:pt x="1384324" y="370107"/>
                  <a:pt x="1383435" y="480890"/>
                </a:cubicBezTo>
                <a:cubicBezTo>
                  <a:pt x="1143673" y="448195"/>
                  <a:pt x="1001545" y="481795"/>
                  <a:pt x="677883" y="480890"/>
                </a:cubicBezTo>
                <a:cubicBezTo>
                  <a:pt x="354221" y="479985"/>
                  <a:pt x="199764" y="488247"/>
                  <a:pt x="0" y="480890"/>
                </a:cubicBezTo>
                <a:cubicBezTo>
                  <a:pt x="4936" y="340893"/>
                  <a:pt x="-5468" y="152082"/>
                  <a:pt x="0" y="0"/>
                </a:cubicBezTo>
                <a:close/>
              </a:path>
              <a:path w="1383435" h="480890" stroke="0" extrusionOk="0">
                <a:moveTo>
                  <a:pt x="0" y="0"/>
                </a:moveTo>
                <a:cubicBezTo>
                  <a:pt x="313685" y="-1291"/>
                  <a:pt x="377606" y="17100"/>
                  <a:pt x="650214" y="0"/>
                </a:cubicBezTo>
                <a:cubicBezTo>
                  <a:pt x="922822" y="-17100"/>
                  <a:pt x="1186067" y="23925"/>
                  <a:pt x="1383435" y="0"/>
                </a:cubicBezTo>
                <a:cubicBezTo>
                  <a:pt x="1360941" y="240439"/>
                  <a:pt x="1398461" y="372417"/>
                  <a:pt x="1383435" y="480890"/>
                </a:cubicBezTo>
                <a:cubicBezTo>
                  <a:pt x="1106987" y="512217"/>
                  <a:pt x="880181" y="467019"/>
                  <a:pt x="705552" y="480890"/>
                </a:cubicBezTo>
                <a:cubicBezTo>
                  <a:pt x="530923" y="494761"/>
                  <a:pt x="286301" y="513137"/>
                  <a:pt x="0" y="480890"/>
                </a:cubicBezTo>
                <a:cubicBezTo>
                  <a:pt x="-10618" y="280750"/>
                  <a:pt x="9982" y="13280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8112036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Contratto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34D24BB-18C9-1E85-E5AA-125991A8C538}"/>
              </a:ext>
            </a:extLst>
          </p:cNvPr>
          <p:cNvSpPr/>
          <p:nvPr/>
        </p:nvSpPr>
        <p:spPr>
          <a:xfrm>
            <a:off x="1535388" y="2013368"/>
            <a:ext cx="1376058" cy="645005"/>
          </a:xfrm>
          <a:custGeom>
            <a:avLst/>
            <a:gdLst>
              <a:gd name="connsiteX0" fmla="*/ 0 w 1376058"/>
              <a:gd name="connsiteY0" fmla="*/ 0 h 645005"/>
              <a:gd name="connsiteX1" fmla="*/ 715550 w 1376058"/>
              <a:gd name="connsiteY1" fmla="*/ 0 h 645005"/>
              <a:gd name="connsiteX2" fmla="*/ 1376058 w 1376058"/>
              <a:gd name="connsiteY2" fmla="*/ 0 h 645005"/>
              <a:gd name="connsiteX3" fmla="*/ 1376058 w 1376058"/>
              <a:gd name="connsiteY3" fmla="*/ 645005 h 645005"/>
              <a:gd name="connsiteX4" fmla="*/ 715550 w 1376058"/>
              <a:gd name="connsiteY4" fmla="*/ 645005 h 645005"/>
              <a:gd name="connsiteX5" fmla="*/ 0 w 1376058"/>
              <a:gd name="connsiteY5" fmla="*/ 645005 h 645005"/>
              <a:gd name="connsiteX6" fmla="*/ 0 w 1376058"/>
              <a:gd name="connsiteY6" fmla="*/ 0 h 6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58" h="645005" fill="none" extrusionOk="0">
                <a:moveTo>
                  <a:pt x="0" y="0"/>
                </a:moveTo>
                <a:cubicBezTo>
                  <a:pt x="158498" y="-678"/>
                  <a:pt x="532519" y="27745"/>
                  <a:pt x="715550" y="0"/>
                </a:cubicBezTo>
                <a:cubicBezTo>
                  <a:pt x="898581" y="-27745"/>
                  <a:pt x="1084876" y="1889"/>
                  <a:pt x="1376058" y="0"/>
                </a:cubicBezTo>
                <a:cubicBezTo>
                  <a:pt x="1402504" y="213159"/>
                  <a:pt x="1360962" y="464601"/>
                  <a:pt x="1376058" y="645005"/>
                </a:cubicBezTo>
                <a:cubicBezTo>
                  <a:pt x="1100541" y="661859"/>
                  <a:pt x="1029917" y="642226"/>
                  <a:pt x="715550" y="645005"/>
                </a:cubicBezTo>
                <a:cubicBezTo>
                  <a:pt x="401183" y="647784"/>
                  <a:pt x="323336" y="621416"/>
                  <a:pt x="0" y="645005"/>
                </a:cubicBezTo>
                <a:cubicBezTo>
                  <a:pt x="-4647" y="499996"/>
                  <a:pt x="-19606" y="240764"/>
                  <a:pt x="0" y="0"/>
                </a:cubicBezTo>
                <a:close/>
              </a:path>
              <a:path w="1376058" h="645005" stroke="0" extrusionOk="0">
                <a:moveTo>
                  <a:pt x="0" y="0"/>
                </a:moveTo>
                <a:cubicBezTo>
                  <a:pt x="164810" y="21046"/>
                  <a:pt x="450746" y="19969"/>
                  <a:pt x="660508" y="0"/>
                </a:cubicBezTo>
                <a:cubicBezTo>
                  <a:pt x="870270" y="-19969"/>
                  <a:pt x="1024727" y="511"/>
                  <a:pt x="1376058" y="0"/>
                </a:cubicBezTo>
                <a:cubicBezTo>
                  <a:pt x="1365549" y="203112"/>
                  <a:pt x="1407827" y="374801"/>
                  <a:pt x="1376058" y="645005"/>
                </a:cubicBezTo>
                <a:cubicBezTo>
                  <a:pt x="1213454" y="666233"/>
                  <a:pt x="925020" y="663101"/>
                  <a:pt x="729311" y="645005"/>
                </a:cubicBezTo>
                <a:cubicBezTo>
                  <a:pt x="533602" y="626909"/>
                  <a:pt x="258747" y="657161"/>
                  <a:pt x="0" y="645005"/>
                </a:cubicBezTo>
                <a:cubicBezTo>
                  <a:pt x="26575" y="332584"/>
                  <a:pt x="29275" y="29453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100</a:t>
            </a:r>
          </a:p>
        </p:txBody>
      </p:sp>
      <p:sp>
        <p:nvSpPr>
          <p:cNvPr id="6" name="Freccia in giù 7">
            <a:extLst>
              <a:ext uri="{FF2B5EF4-FFF2-40B4-BE49-F238E27FC236}">
                <a16:creationId xmlns:a16="http://schemas.microsoft.com/office/drawing/2014/main" id="{A6E4E67B-5DDD-1E1C-D383-8EA351CAF1C7}"/>
              </a:ext>
            </a:extLst>
          </p:cNvPr>
          <p:cNvSpPr/>
          <p:nvPr/>
        </p:nvSpPr>
        <p:spPr>
          <a:xfrm rot="16200000">
            <a:off x="3399404" y="2567524"/>
            <a:ext cx="866876" cy="229343"/>
          </a:xfrm>
          <a:solidFill>
            <a:srgbClr val="BFDC30"/>
          </a:solidFill>
          <a:ln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7" name="Freccia in giù 8">
            <a:extLst>
              <a:ext uri="{FF2B5EF4-FFF2-40B4-BE49-F238E27FC236}">
                <a16:creationId xmlns:a16="http://schemas.microsoft.com/office/drawing/2014/main" id="{EE162F50-876A-DD66-1C35-EDBBF743CF73}"/>
              </a:ext>
            </a:extLst>
          </p:cNvPr>
          <p:cNvSpPr/>
          <p:nvPr/>
        </p:nvSpPr>
        <p:spPr>
          <a:xfrm rot="16200000">
            <a:off x="3428026" y="3949148"/>
            <a:ext cx="866876" cy="229345"/>
          </a:xfrm>
          <a:solidFill>
            <a:srgbClr val="BFDC30"/>
          </a:solidFill>
          <a:ln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4530AAE-8708-1917-9DD5-F04E037FAFF5}"/>
              </a:ext>
            </a:extLst>
          </p:cNvPr>
          <p:cNvSpPr/>
          <p:nvPr/>
        </p:nvSpPr>
        <p:spPr>
          <a:xfrm>
            <a:off x="1550264" y="2867549"/>
            <a:ext cx="1376058" cy="645005"/>
          </a:xfrm>
          <a:custGeom>
            <a:avLst/>
            <a:gdLst>
              <a:gd name="connsiteX0" fmla="*/ 0 w 1376058"/>
              <a:gd name="connsiteY0" fmla="*/ 0 h 645005"/>
              <a:gd name="connsiteX1" fmla="*/ 715550 w 1376058"/>
              <a:gd name="connsiteY1" fmla="*/ 0 h 645005"/>
              <a:gd name="connsiteX2" fmla="*/ 1376058 w 1376058"/>
              <a:gd name="connsiteY2" fmla="*/ 0 h 645005"/>
              <a:gd name="connsiteX3" fmla="*/ 1376058 w 1376058"/>
              <a:gd name="connsiteY3" fmla="*/ 645005 h 645005"/>
              <a:gd name="connsiteX4" fmla="*/ 715550 w 1376058"/>
              <a:gd name="connsiteY4" fmla="*/ 645005 h 645005"/>
              <a:gd name="connsiteX5" fmla="*/ 0 w 1376058"/>
              <a:gd name="connsiteY5" fmla="*/ 645005 h 645005"/>
              <a:gd name="connsiteX6" fmla="*/ 0 w 1376058"/>
              <a:gd name="connsiteY6" fmla="*/ 0 h 6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58" h="645005" fill="none" extrusionOk="0">
                <a:moveTo>
                  <a:pt x="0" y="0"/>
                </a:moveTo>
                <a:cubicBezTo>
                  <a:pt x="158498" y="-678"/>
                  <a:pt x="532519" y="27745"/>
                  <a:pt x="715550" y="0"/>
                </a:cubicBezTo>
                <a:cubicBezTo>
                  <a:pt x="898581" y="-27745"/>
                  <a:pt x="1084876" y="1889"/>
                  <a:pt x="1376058" y="0"/>
                </a:cubicBezTo>
                <a:cubicBezTo>
                  <a:pt x="1402504" y="213159"/>
                  <a:pt x="1360962" y="464601"/>
                  <a:pt x="1376058" y="645005"/>
                </a:cubicBezTo>
                <a:cubicBezTo>
                  <a:pt x="1100541" y="661859"/>
                  <a:pt x="1029917" y="642226"/>
                  <a:pt x="715550" y="645005"/>
                </a:cubicBezTo>
                <a:cubicBezTo>
                  <a:pt x="401183" y="647784"/>
                  <a:pt x="323336" y="621416"/>
                  <a:pt x="0" y="645005"/>
                </a:cubicBezTo>
                <a:cubicBezTo>
                  <a:pt x="-4647" y="499996"/>
                  <a:pt x="-19606" y="240764"/>
                  <a:pt x="0" y="0"/>
                </a:cubicBezTo>
                <a:close/>
              </a:path>
              <a:path w="1376058" h="645005" stroke="0" extrusionOk="0">
                <a:moveTo>
                  <a:pt x="0" y="0"/>
                </a:moveTo>
                <a:cubicBezTo>
                  <a:pt x="164810" y="21046"/>
                  <a:pt x="450746" y="19969"/>
                  <a:pt x="660508" y="0"/>
                </a:cubicBezTo>
                <a:cubicBezTo>
                  <a:pt x="870270" y="-19969"/>
                  <a:pt x="1024727" y="511"/>
                  <a:pt x="1376058" y="0"/>
                </a:cubicBezTo>
                <a:cubicBezTo>
                  <a:pt x="1365549" y="203112"/>
                  <a:pt x="1407827" y="374801"/>
                  <a:pt x="1376058" y="645005"/>
                </a:cubicBezTo>
                <a:cubicBezTo>
                  <a:pt x="1213454" y="666233"/>
                  <a:pt x="925020" y="663101"/>
                  <a:pt x="729311" y="645005"/>
                </a:cubicBezTo>
                <a:cubicBezTo>
                  <a:pt x="533602" y="626909"/>
                  <a:pt x="258747" y="657161"/>
                  <a:pt x="0" y="645005"/>
                </a:cubicBezTo>
                <a:cubicBezTo>
                  <a:pt x="26575" y="332584"/>
                  <a:pt x="29275" y="29453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50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9FCA059-6627-9947-F0FB-D217EE207EE3}"/>
              </a:ext>
            </a:extLst>
          </p:cNvPr>
          <p:cNvSpPr/>
          <p:nvPr/>
        </p:nvSpPr>
        <p:spPr>
          <a:xfrm>
            <a:off x="2990424" y="2871025"/>
            <a:ext cx="1376058" cy="645005"/>
          </a:xfrm>
          <a:custGeom>
            <a:avLst/>
            <a:gdLst>
              <a:gd name="connsiteX0" fmla="*/ 0 w 1376058"/>
              <a:gd name="connsiteY0" fmla="*/ 0 h 645005"/>
              <a:gd name="connsiteX1" fmla="*/ 715550 w 1376058"/>
              <a:gd name="connsiteY1" fmla="*/ 0 h 645005"/>
              <a:gd name="connsiteX2" fmla="*/ 1376058 w 1376058"/>
              <a:gd name="connsiteY2" fmla="*/ 0 h 645005"/>
              <a:gd name="connsiteX3" fmla="*/ 1376058 w 1376058"/>
              <a:gd name="connsiteY3" fmla="*/ 645005 h 645005"/>
              <a:gd name="connsiteX4" fmla="*/ 715550 w 1376058"/>
              <a:gd name="connsiteY4" fmla="*/ 645005 h 645005"/>
              <a:gd name="connsiteX5" fmla="*/ 0 w 1376058"/>
              <a:gd name="connsiteY5" fmla="*/ 645005 h 645005"/>
              <a:gd name="connsiteX6" fmla="*/ 0 w 1376058"/>
              <a:gd name="connsiteY6" fmla="*/ 0 h 6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58" h="645005" fill="none" extrusionOk="0">
                <a:moveTo>
                  <a:pt x="0" y="0"/>
                </a:moveTo>
                <a:cubicBezTo>
                  <a:pt x="158498" y="-678"/>
                  <a:pt x="532519" y="27745"/>
                  <a:pt x="715550" y="0"/>
                </a:cubicBezTo>
                <a:cubicBezTo>
                  <a:pt x="898581" y="-27745"/>
                  <a:pt x="1084876" y="1889"/>
                  <a:pt x="1376058" y="0"/>
                </a:cubicBezTo>
                <a:cubicBezTo>
                  <a:pt x="1402504" y="213159"/>
                  <a:pt x="1360962" y="464601"/>
                  <a:pt x="1376058" y="645005"/>
                </a:cubicBezTo>
                <a:cubicBezTo>
                  <a:pt x="1100541" y="661859"/>
                  <a:pt x="1029917" y="642226"/>
                  <a:pt x="715550" y="645005"/>
                </a:cubicBezTo>
                <a:cubicBezTo>
                  <a:pt x="401183" y="647784"/>
                  <a:pt x="323336" y="621416"/>
                  <a:pt x="0" y="645005"/>
                </a:cubicBezTo>
                <a:cubicBezTo>
                  <a:pt x="-4647" y="499996"/>
                  <a:pt x="-19606" y="240764"/>
                  <a:pt x="0" y="0"/>
                </a:cubicBezTo>
                <a:close/>
              </a:path>
              <a:path w="1376058" h="645005" stroke="0" extrusionOk="0">
                <a:moveTo>
                  <a:pt x="0" y="0"/>
                </a:moveTo>
                <a:cubicBezTo>
                  <a:pt x="164810" y="21046"/>
                  <a:pt x="450746" y="19969"/>
                  <a:pt x="660508" y="0"/>
                </a:cubicBezTo>
                <a:cubicBezTo>
                  <a:pt x="870270" y="-19969"/>
                  <a:pt x="1024727" y="511"/>
                  <a:pt x="1376058" y="0"/>
                </a:cubicBezTo>
                <a:cubicBezTo>
                  <a:pt x="1365549" y="203112"/>
                  <a:pt x="1407827" y="374801"/>
                  <a:pt x="1376058" y="645005"/>
                </a:cubicBezTo>
                <a:cubicBezTo>
                  <a:pt x="1213454" y="666233"/>
                  <a:pt x="925020" y="663101"/>
                  <a:pt x="729311" y="645005"/>
                </a:cubicBezTo>
                <a:cubicBezTo>
                  <a:pt x="533602" y="626909"/>
                  <a:pt x="258747" y="657161"/>
                  <a:pt x="0" y="645005"/>
                </a:cubicBezTo>
                <a:cubicBezTo>
                  <a:pt x="26575" y="332584"/>
                  <a:pt x="29275" y="29453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30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1E8E4AD2-EC91-E548-2F7B-E21AFB4BC6CE}"/>
              </a:ext>
            </a:extLst>
          </p:cNvPr>
          <p:cNvSpPr/>
          <p:nvPr/>
        </p:nvSpPr>
        <p:spPr>
          <a:xfrm rot="16200000">
            <a:off x="2486829" y="3056107"/>
            <a:ext cx="866876" cy="229345"/>
          </a:xfrm>
          <a:custGeom>
            <a:avLst/>
            <a:gdLst>
              <a:gd name="connsiteX0" fmla="*/ 0 w 866876"/>
              <a:gd name="connsiteY0" fmla="*/ 114673 h 229345"/>
              <a:gd name="connsiteX1" fmla="*/ 216719 w 866876"/>
              <a:gd name="connsiteY1" fmla="*/ 114673 h 229345"/>
              <a:gd name="connsiteX2" fmla="*/ 216719 w 866876"/>
              <a:gd name="connsiteY2" fmla="*/ 0 h 229345"/>
              <a:gd name="connsiteX3" fmla="*/ 650157 w 866876"/>
              <a:gd name="connsiteY3" fmla="*/ 0 h 229345"/>
              <a:gd name="connsiteX4" fmla="*/ 650157 w 866876"/>
              <a:gd name="connsiteY4" fmla="*/ 114673 h 229345"/>
              <a:gd name="connsiteX5" fmla="*/ 866876 w 866876"/>
              <a:gd name="connsiteY5" fmla="*/ 114673 h 229345"/>
              <a:gd name="connsiteX6" fmla="*/ 433438 w 866876"/>
              <a:gd name="connsiteY6" fmla="*/ 229345 h 229345"/>
              <a:gd name="connsiteX7" fmla="*/ 0 w 866876"/>
              <a:gd name="connsiteY7" fmla="*/ 114673 h 22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876" h="229345" fill="none" extrusionOk="0">
                <a:moveTo>
                  <a:pt x="0" y="114673"/>
                </a:moveTo>
                <a:cubicBezTo>
                  <a:pt x="57558" y="120344"/>
                  <a:pt x="122531" y="106156"/>
                  <a:pt x="216719" y="114673"/>
                </a:cubicBezTo>
                <a:cubicBezTo>
                  <a:pt x="216149" y="83812"/>
                  <a:pt x="212255" y="38154"/>
                  <a:pt x="216719" y="0"/>
                </a:cubicBezTo>
                <a:cubicBezTo>
                  <a:pt x="374322" y="-4220"/>
                  <a:pt x="560350" y="18393"/>
                  <a:pt x="650157" y="0"/>
                </a:cubicBezTo>
                <a:cubicBezTo>
                  <a:pt x="648622" y="24994"/>
                  <a:pt x="645387" y="84607"/>
                  <a:pt x="650157" y="114673"/>
                </a:cubicBezTo>
                <a:cubicBezTo>
                  <a:pt x="726105" y="117239"/>
                  <a:pt x="810566" y="119116"/>
                  <a:pt x="866876" y="114673"/>
                </a:cubicBezTo>
                <a:cubicBezTo>
                  <a:pt x="705297" y="151325"/>
                  <a:pt x="549047" y="219491"/>
                  <a:pt x="433438" y="229345"/>
                </a:cubicBezTo>
                <a:cubicBezTo>
                  <a:pt x="214912" y="192238"/>
                  <a:pt x="114951" y="160600"/>
                  <a:pt x="0" y="114673"/>
                </a:cubicBezTo>
                <a:close/>
              </a:path>
              <a:path w="866876" h="229345" stroke="0" extrusionOk="0">
                <a:moveTo>
                  <a:pt x="0" y="114673"/>
                </a:moveTo>
                <a:cubicBezTo>
                  <a:pt x="56499" y="104240"/>
                  <a:pt x="123692" y="120018"/>
                  <a:pt x="216719" y="114673"/>
                </a:cubicBezTo>
                <a:cubicBezTo>
                  <a:pt x="221401" y="74011"/>
                  <a:pt x="213845" y="28607"/>
                  <a:pt x="216719" y="0"/>
                </a:cubicBezTo>
                <a:cubicBezTo>
                  <a:pt x="413682" y="-15358"/>
                  <a:pt x="460594" y="15082"/>
                  <a:pt x="650157" y="0"/>
                </a:cubicBezTo>
                <a:cubicBezTo>
                  <a:pt x="653323" y="46929"/>
                  <a:pt x="645053" y="65537"/>
                  <a:pt x="650157" y="114673"/>
                </a:cubicBezTo>
                <a:cubicBezTo>
                  <a:pt x="732664" y="121089"/>
                  <a:pt x="807498" y="119965"/>
                  <a:pt x="866876" y="114673"/>
                </a:cubicBezTo>
                <a:cubicBezTo>
                  <a:pt x="698492" y="140668"/>
                  <a:pt x="642414" y="166498"/>
                  <a:pt x="433438" y="229345"/>
                </a:cubicBezTo>
                <a:cubicBezTo>
                  <a:pt x="275504" y="197690"/>
                  <a:pt x="110080" y="155179"/>
                  <a:pt x="0" y="114673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07B9E00-3628-4183-2B58-1FE62B6956A1}"/>
              </a:ext>
            </a:extLst>
          </p:cNvPr>
          <p:cNvSpPr/>
          <p:nvPr/>
        </p:nvSpPr>
        <p:spPr>
          <a:xfrm>
            <a:off x="4471399" y="2884779"/>
            <a:ext cx="1376058" cy="645005"/>
          </a:xfrm>
          <a:custGeom>
            <a:avLst/>
            <a:gdLst>
              <a:gd name="connsiteX0" fmla="*/ 0 w 1376058"/>
              <a:gd name="connsiteY0" fmla="*/ 0 h 645005"/>
              <a:gd name="connsiteX1" fmla="*/ 715550 w 1376058"/>
              <a:gd name="connsiteY1" fmla="*/ 0 h 645005"/>
              <a:gd name="connsiteX2" fmla="*/ 1376058 w 1376058"/>
              <a:gd name="connsiteY2" fmla="*/ 0 h 645005"/>
              <a:gd name="connsiteX3" fmla="*/ 1376058 w 1376058"/>
              <a:gd name="connsiteY3" fmla="*/ 645005 h 645005"/>
              <a:gd name="connsiteX4" fmla="*/ 715550 w 1376058"/>
              <a:gd name="connsiteY4" fmla="*/ 645005 h 645005"/>
              <a:gd name="connsiteX5" fmla="*/ 0 w 1376058"/>
              <a:gd name="connsiteY5" fmla="*/ 645005 h 645005"/>
              <a:gd name="connsiteX6" fmla="*/ 0 w 1376058"/>
              <a:gd name="connsiteY6" fmla="*/ 0 h 6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58" h="645005" fill="none" extrusionOk="0">
                <a:moveTo>
                  <a:pt x="0" y="0"/>
                </a:moveTo>
                <a:cubicBezTo>
                  <a:pt x="158498" y="-678"/>
                  <a:pt x="532519" y="27745"/>
                  <a:pt x="715550" y="0"/>
                </a:cubicBezTo>
                <a:cubicBezTo>
                  <a:pt x="898581" y="-27745"/>
                  <a:pt x="1084876" y="1889"/>
                  <a:pt x="1376058" y="0"/>
                </a:cubicBezTo>
                <a:cubicBezTo>
                  <a:pt x="1402504" y="213159"/>
                  <a:pt x="1360962" y="464601"/>
                  <a:pt x="1376058" y="645005"/>
                </a:cubicBezTo>
                <a:cubicBezTo>
                  <a:pt x="1100541" y="661859"/>
                  <a:pt x="1029917" y="642226"/>
                  <a:pt x="715550" y="645005"/>
                </a:cubicBezTo>
                <a:cubicBezTo>
                  <a:pt x="401183" y="647784"/>
                  <a:pt x="323336" y="621416"/>
                  <a:pt x="0" y="645005"/>
                </a:cubicBezTo>
                <a:cubicBezTo>
                  <a:pt x="-4647" y="499996"/>
                  <a:pt x="-19606" y="240764"/>
                  <a:pt x="0" y="0"/>
                </a:cubicBezTo>
                <a:close/>
              </a:path>
              <a:path w="1376058" h="645005" stroke="0" extrusionOk="0">
                <a:moveTo>
                  <a:pt x="0" y="0"/>
                </a:moveTo>
                <a:cubicBezTo>
                  <a:pt x="164810" y="21046"/>
                  <a:pt x="450746" y="19969"/>
                  <a:pt x="660508" y="0"/>
                </a:cubicBezTo>
                <a:cubicBezTo>
                  <a:pt x="870270" y="-19969"/>
                  <a:pt x="1024727" y="511"/>
                  <a:pt x="1376058" y="0"/>
                </a:cubicBezTo>
                <a:cubicBezTo>
                  <a:pt x="1365549" y="203112"/>
                  <a:pt x="1407827" y="374801"/>
                  <a:pt x="1376058" y="645005"/>
                </a:cubicBezTo>
                <a:cubicBezTo>
                  <a:pt x="1213454" y="666233"/>
                  <a:pt x="925020" y="663101"/>
                  <a:pt x="729311" y="645005"/>
                </a:cubicBezTo>
                <a:cubicBezTo>
                  <a:pt x="533602" y="626909"/>
                  <a:pt x="258747" y="657161"/>
                  <a:pt x="0" y="645005"/>
                </a:cubicBezTo>
                <a:cubicBezTo>
                  <a:pt x="26575" y="332584"/>
                  <a:pt x="29275" y="29453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30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C708AD0-889E-4C7F-C111-F1BB4FBA58E5}"/>
              </a:ext>
            </a:extLst>
          </p:cNvPr>
          <p:cNvSpPr/>
          <p:nvPr/>
        </p:nvSpPr>
        <p:spPr>
          <a:xfrm>
            <a:off x="3006741" y="1303702"/>
            <a:ext cx="1359741" cy="480890"/>
          </a:xfrm>
          <a:custGeom>
            <a:avLst/>
            <a:gdLst>
              <a:gd name="connsiteX0" fmla="*/ 0 w 1359741"/>
              <a:gd name="connsiteY0" fmla="*/ 0 h 480890"/>
              <a:gd name="connsiteX1" fmla="*/ 652676 w 1359741"/>
              <a:gd name="connsiteY1" fmla="*/ 0 h 480890"/>
              <a:gd name="connsiteX2" fmla="*/ 1359741 w 1359741"/>
              <a:gd name="connsiteY2" fmla="*/ 0 h 480890"/>
              <a:gd name="connsiteX3" fmla="*/ 1359741 w 1359741"/>
              <a:gd name="connsiteY3" fmla="*/ 480890 h 480890"/>
              <a:gd name="connsiteX4" fmla="*/ 652676 w 1359741"/>
              <a:gd name="connsiteY4" fmla="*/ 480890 h 480890"/>
              <a:gd name="connsiteX5" fmla="*/ 0 w 1359741"/>
              <a:gd name="connsiteY5" fmla="*/ 480890 h 480890"/>
              <a:gd name="connsiteX6" fmla="*/ 0 w 1359741"/>
              <a:gd name="connsiteY6" fmla="*/ 0 h 48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741" h="480890" fill="none" extrusionOk="0">
                <a:moveTo>
                  <a:pt x="0" y="0"/>
                </a:moveTo>
                <a:cubicBezTo>
                  <a:pt x="196017" y="-28523"/>
                  <a:pt x="372454" y="-17693"/>
                  <a:pt x="652676" y="0"/>
                </a:cubicBezTo>
                <a:cubicBezTo>
                  <a:pt x="932898" y="17693"/>
                  <a:pt x="1096284" y="-3192"/>
                  <a:pt x="1359741" y="0"/>
                </a:cubicBezTo>
                <a:cubicBezTo>
                  <a:pt x="1341121" y="145063"/>
                  <a:pt x="1372530" y="296233"/>
                  <a:pt x="1359741" y="480890"/>
                </a:cubicBezTo>
                <a:cubicBezTo>
                  <a:pt x="1010015" y="502186"/>
                  <a:pt x="974140" y="477561"/>
                  <a:pt x="652676" y="480890"/>
                </a:cubicBezTo>
                <a:cubicBezTo>
                  <a:pt x="331212" y="484219"/>
                  <a:pt x="148126" y="471348"/>
                  <a:pt x="0" y="480890"/>
                </a:cubicBezTo>
                <a:cubicBezTo>
                  <a:pt x="7106" y="297770"/>
                  <a:pt x="5612" y="240118"/>
                  <a:pt x="0" y="0"/>
                </a:cubicBezTo>
                <a:close/>
              </a:path>
              <a:path w="1359741" h="480890" stroke="0" extrusionOk="0">
                <a:moveTo>
                  <a:pt x="0" y="0"/>
                </a:moveTo>
                <a:cubicBezTo>
                  <a:pt x="158608" y="17194"/>
                  <a:pt x="480004" y="-21279"/>
                  <a:pt x="679871" y="0"/>
                </a:cubicBezTo>
                <a:cubicBezTo>
                  <a:pt x="879738" y="21279"/>
                  <a:pt x="1169159" y="-1893"/>
                  <a:pt x="1359741" y="0"/>
                </a:cubicBezTo>
                <a:cubicBezTo>
                  <a:pt x="1338707" y="190425"/>
                  <a:pt x="1351822" y="330801"/>
                  <a:pt x="1359741" y="480890"/>
                </a:cubicBezTo>
                <a:cubicBezTo>
                  <a:pt x="1123037" y="497072"/>
                  <a:pt x="938577" y="457337"/>
                  <a:pt x="707065" y="480890"/>
                </a:cubicBezTo>
                <a:cubicBezTo>
                  <a:pt x="475553" y="504443"/>
                  <a:pt x="192499" y="446839"/>
                  <a:pt x="0" y="480890"/>
                </a:cubicBezTo>
                <a:cubicBezTo>
                  <a:pt x="19086" y="243594"/>
                  <a:pt x="-6649" y="158525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3552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Eseguito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AEDABCB-BDE5-CC17-2571-D5CD94888892}"/>
              </a:ext>
            </a:extLst>
          </p:cNvPr>
          <p:cNvSpPr/>
          <p:nvPr/>
        </p:nvSpPr>
        <p:spPr>
          <a:xfrm>
            <a:off x="4454382" y="1303702"/>
            <a:ext cx="1376058" cy="480890"/>
          </a:xfrm>
          <a:custGeom>
            <a:avLst/>
            <a:gdLst>
              <a:gd name="connsiteX0" fmla="*/ 0 w 1376058"/>
              <a:gd name="connsiteY0" fmla="*/ 0 h 480890"/>
              <a:gd name="connsiteX1" fmla="*/ 701790 w 1376058"/>
              <a:gd name="connsiteY1" fmla="*/ 0 h 480890"/>
              <a:gd name="connsiteX2" fmla="*/ 1376058 w 1376058"/>
              <a:gd name="connsiteY2" fmla="*/ 0 h 480890"/>
              <a:gd name="connsiteX3" fmla="*/ 1376058 w 1376058"/>
              <a:gd name="connsiteY3" fmla="*/ 480890 h 480890"/>
              <a:gd name="connsiteX4" fmla="*/ 674268 w 1376058"/>
              <a:gd name="connsiteY4" fmla="*/ 480890 h 480890"/>
              <a:gd name="connsiteX5" fmla="*/ 0 w 1376058"/>
              <a:gd name="connsiteY5" fmla="*/ 480890 h 480890"/>
              <a:gd name="connsiteX6" fmla="*/ 0 w 1376058"/>
              <a:gd name="connsiteY6" fmla="*/ 0 h 48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58" h="480890" fill="none" extrusionOk="0">
                <a:moveTo>
                  <a:pt x="0" y="0"/>
                </a:moveTo>
                <a:cubicBezTo>
                  <a:pt x="302294" y="-21106"/>
                  <a:pt x="536152" y="-19556"/>
                  <a:pt x="701790" y="0"/>
                </a:cubicBezTo>
                <a:cubicBezTo>
                  <a:pt x="867428" y="19556"/>
                  <a:pt x="1198717" y="20924"/>
                  <a:pt x="1376058" y="0"/>
                </a:cubicBezTo>
                <a:cubicBezTo>
                  <a:pt x="1376030" y="206771"/>
                  <a:pt x="1398159" y="307736"/>
                  <a:pt x="1376058" y="480890"/>
                </a:cubicBezTo>
                <a:cubicBezTo>
                  <a:pt x="1049132" y="477239"/>
                  <a:pt x="932717" y="451416"/>
                  <a:pt x="674268" y="480890"/>
                </a:cubicBezTo>
                <a:cubicBezTo>
                  <a:pt x="415819" y="510365"/>
                  <a:pt x="326894" y="494950"/>
                  <a:pt x="0" y="480890"/>
                </a:cubicBezTo>
                <a:cubicBezTo>
                  <a:pt x="16570" y="258552"/>
                  <a:pt x="-12986" y="158215"/>
                  <a:pt x="0" y="0"/>
                </a:cubicBezTo>
                <a:close/>
              </a:path>
              <a:path w="1376058" h="480890" stroke="0" extrusionOk="0">
                <a:moveTo>
                  <a:pt x="0" y="0"/>
                </a:moveTo>
                <a:cubicBezTo>
                  <a:pt x="205220" y="21639"/>
                  <a:pt x="386667" y="17903"/>
                  <a:pt x="715550" y="0"/>
                </a:cubicBezTo>
                <a:cubicBezTo>
                  <a:pt x="1044433" y="-17903"/>
                  <a:pt x="1205009" y="18596"/>
                  <a:pt x="1376058" y="0"/>
                </a:cubicBezTo>
                <a:cubicBezTo>
                  <a:pt x="1382074" y="103829"/>
                  <a:pt x="1394488" y="340114"/>
                  <a:pt x="1376058" y="480890"/>
                </a:cubicBezTo>
                <a:cubicBezTo>
                  <a:pt x="1199089" y="459060"/>
                  <a:pt x="1003998" y="480891"/>
                  <a:pt x="729311" y="480890"/>
                </a:cubicBezTo>
                <a:cubicBezTo>
                  <a:pt x="454624" y="480889"/>
                  <a:pt x="316841" y="516277"/>
                  <a:pt x="0" y="480890"/>
                </a:cubicBezTo>
                <a:cubicBezTo>
                  <a:pt x="9414" y="349735"/>
                  <a:pt x="16527" y="23699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1631715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SOA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BB54227-F688-9A39-572D-BF93A6821FBF}"/>
              </a:ext>
            </a:extLst>
          </p:cNvPr>
          <p:cNvSpPr/>
          <p:nvPr/>
        </p:nvSpPr>
        <p:spPr>
          <a:xfrm>
            <a:off x="4467679" y="2044407"/>
            <a:ext cx="1376058" cy="645005"/>
          </a:xfrm>
          <a:custGeom>
            <a:avLst/>
            <a:gdLst>
              <a:gd name="connsiteX0" fmla="*/ 0 w 1376058"/>
              <a:gd name="connsiteY0" fmla="*/ 0 h 645005"/>
              <a:gd name="connsiteX1" fmla="*/ 715550 w 1376058"/>
              <a:gd name="connsiteY1" fmla="*/ 0 h 645005"/>
              <a:gd name="connsiteX2" fmla="*/ 1376058 w 1376058"/>
              <a:gd name="connsiteY2" fmla="*/ 0 h 645005"/>
              <a:gd name="connsiteX3" fmla="*/ 1376058 w 1376058"/>
              <a:gd name="connsiteY3" fmla="*/ 645005 h 645005"/>
              <a:gd name="connsiteX4" fmla="*/ 715550 w 1376058"/>
              <a:gd name="connsiteY4" fmla="*/ 645005 h 645005"/>
              <a:gd name="connsiteX5" fmla="*/ 0 w 1376058"/>
              <a:gd name="connsiteY5" fmla="*/ 645005 h 645005"/>
              <a:gd name="connsiteX6" fmla="*/ 0 w 1376058"/>
              <a:gd name="connsiteY6" fmla="*/ 0 h 6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58" h="645005" fill="none" extrusionOk="0">
                <a:moveTo>
                  <a:pt x="0" y="0"/>
                </a:moveTo>
                <a:cubicBezTo>
                  <a:pt x="158498" y="-678"/>
                  <a:pt x="532519" y="27745"/>
                  <a:pt x="715550" y="0"/>
                </a:cubicBezTo>
                <a:cubicBezTo>
                  <a:pt x="898581" y="-27745"/>
                  <a:pt x="1084876" y="1889"/>
                  <a:pt x="1376058" y="0"/>
                </a:cubicBezTo>
                <a:cubicBezTo>
                  <a:pt x="1402504" y="213159"/>
                  <a:pt x="1360962" y="464601"/>
                  <a:pt x="1376058" y="645005"/>
                </a:cubicBezTo>
                <a:cubicBezTo>
                  <a:pt x="1100541" y="661859"/>
                  <a:pt x="1029917" y="642226"/>
                  <a:pt x="715550" y="645005"/>
                </a:cubicBezTo>
                <a:cubicBezTo>
                  <a:pt x="401183" y="647784"/>
                  <a:pt x="323336" y="621416"/>
                  <a:pt x="0" y="645005"/>
                </a:cubicBezTo>
                <a:cubicBezTo>
                  <a:pt x="-4647" y="499996"/>
                  <a:pt x="-19606" y="240764"/>
                  <a:pt x="0" y="0"/>
                </a:cubicBezTo>
                <a:close/>
              </a:path>
              <a:path w="1376058" h="645005" stroke="0" extrusionOk="0">
                <a:moveTo>
                  <a:pt x="0" y="0"/>
                </a:moveTo>
                <a:cubicBezTo>
                  <a:pt x="164810" y="21046"/>
                  <a:pt x="450746" y="19969"/>
                  <a:pt x="660508" y="0"/>
                </a:cubicBezTo>
                <a:cubicBezTo>
                  <a:pt x="870270" y="-19969"/>
                  <a:pt x="1024727" y="511"/>
                  <a:pt x="1376058" y="0"/>
                </a:cubicBezTo>
                <a:cubicBezTo>
                  <a:pt x="1365549" y="203112"/>
                  <a:pt x="1407827" y="374801"/>
                  <a:pt x="1376058" y="645005"/>
                </a:cubicBezTo>
                <a:cubicBezTo>
                  <a:pt x="1213454" y="666233"/>
                  <a:pt x="925020" y="663101"/>
                  <a:pt x="729311" y="645005"/>
                </a:cubicBezTo>
                <a:cubicBezTo>
                  <a:pt x="533602" y="626909"/>
                  <a:pt x="258747" y="657161"/>
                  <a:pt x="0" y="645005"/>
                </a:cubicBezTo>
                <a:cubicBezTo>
                  <a:pt x="26575" y="332584"/>
                  <a:pt x="29275" y="29453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100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DA0D85C9-0689-F5FF-094D-4570F5EBDA59}"/>
              </a:ext>
            </a:extLst>
          </p:cNvPr>
          <p:cNvSpPr/>
          <p:nvPr/>
        </p:nvSpPr>
        <p:spPr>
          <a:xfrm rot="16200000">
            <a:off x="3240288" y="1507902"/>
            <a:ext cx="866876" cy="1684383"/>
          </a:xfrm>
          <a:custGeom>
            <a:avLst/>
            <a:gdLst>
              <a:gd name="connsiteX0" fmla="*/ 0 w 866876"/>
              <a:gd name="connsiteY0" fmla="*/ 1527322 h 1684383"/>
              <a:gd name="connsiteX1" fmla="*/ 216719 w 866876"/>
              <a:gd name="connsiteY1" fmla="*/ 1527322 h 1684383"/>
              <a:gd name="connsiteX2" fmla="*/ 216719 w 866876"/>
              <a:gd name="connsiteY2" fmla="*/ 1002941 h 1684383"/>
              <a:gd name="connsiteX3" fmla="*/ 216719 w 866876"/>
              <a:gd name="connsiteY3" fmla="*/ 493834 h 1684383"/>
              <a:gd name="connsiteX4" fmla="*/ 216719 w 866876"/>
              <a:gd name="connsiteY4" fmla="*/ 0 h 1684383"/>
              <a:gd name="connsiteX5" fmla="*/ 650157 w 866876"/>
              <a:gd name="connsiteY5" fmla="*/ 0 h 1684383"/>
              <a:gd name="connsiteX6" fmla="*/ 650157 w 866876"/>
              <a:gd name="connsiteY6" fmla="*/ 493834 h 1684383"/>
              <a:gd name="connsiteX7" fmla="*/ 650157 w 866876"/>
              <a:gd name="connsiteY7" fmla="*/ 972395 h 1684383"/>
              <a:gd name="connsiteX8" fmla="*/ 650157 w 866876"/>
              <a:gd name="connsiteY8" fmla="*/ 1527322 h 1684383"/>
              <a:gd name="connsiteX9" fmla="*/ 866876 w 866876"/>
              <a:gd name="connsiteY9" fmla="*/ 1527322 h 1684383"/>
              <a:gd name="connsiteX10" fmla="*/ 433438 w 866876"/>
              <a:gd name="connsiteY10" fmla="*/ 1684383 h 1684383"/>
              <a:gd name="connsiteX11" fmla="*/ 0 w 866876"/>
              <a:gd name="connsiteY11" fmla="*/ 1527322 h 168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6876" h="1684383" fill="none" extrusionOk="0">
                <a:moveTo>
                  <a:pt x="0" y="1527322"/>
                </a:moveTo>
                <a:cubicBezTo>
                  <a:pt x="88212" y="1534879"/>
                  <a:pt x="144242" y="1531384"/>
                  <a:pt x="216719" y="1527322"/>
                </a:cubicBezTo>
                <a:cubicBezTo>
                  <a:pt x="222149" y="1337155"/>
                  <a:pt x="215877" y="1160487"/>
                  <a:pt x="216719" y="1002941"/>
                </a:cubicBezTo>
                <a:cubicBezTo>
                  <a:pt x="217561" y="845395"/>
                  <a:pt x="228694" y="677867"/>
                  <a:pt x="216719" y="493834"/>
                </a:cubicBezTo>
                <a:cubicBezTo>
                  <a:pt x="204744" y="309801"/>
                  <a:pt x="202909" y="110618"/>
                  <a:pt x="216719" y="0"/>
                </a:cubicBezTo>
                <a:cubicBezTo>
                  <a:pt x="405616" y="5828"/>
                  <a:pt x="498115" y="-19934"/>
                  <a:pt x="650157" y="0"/>
                </a:cubicBezTo>
                <a:cubicBezTo>
                  <a:pt x="654795" y="222499"/>
                  <a:pt x="628126" y="298126"/>
                  <a:pt x="650157" y="493834"/>
                </a:cubicBezTo>
                <a:cubicBezTo>
                  <a:pt x="672188" y="689542"/>
                  <a:pt x="637574" y="782291"/>
                  <a:pt x="650157" y="972395"/>
                </a:cubicBezTo>
                <a:cubicBezTo>
                  <a:pt x="662740" y="1162499"/>
                  <a:pt x="639826" y="1277216"/>
                  <a:pt x="650157" y="1527322"/>
                </a:cubicBezTo>
                <a:cubicBezTo>
                  <a:pt x="706453" y="1537948"/>
                  <a:pt x="805714" y="1522073"/>
                  <a:pt x="866876" y="1527322"/>
                </a:cubicBezTo>
                <a:cubicBezTo>
                  <a:pt x="709575" y="1601609"/>
                  <a:pt x="561217" y="1644312"/>
                  <a:pt x="433438" y="1684383"/>
                </a:cubicBezTo>
                <a:cubicBezTo>
                  <a:pt x="318761" y="1640494"/>
                  <a:pt x="136098" y="1599833"/>
                  <a:pt x="0" y="1527322"/>
                </a:cubicBezTo>
                <a:close/>
              </a:path>
              <a:path w="866876" h="1684383" stroke="0" extrusionOk="0">
                <a:moveTo>
                  <a:pt x="0" y="1527322"/>
                </a:moveTo>
                <a:cubicBezTo>
                  <a:pt x="56499" y="1516889"/>
                  <a:pt x="123692" y="1532667"/>
                  <a:pt x="216719" y="1527322"/>
                </a:cubicBezTo>
                <a:cubicBezTo>
                  <a:pt x="238295" y="1311956"/>
                  <a:pt x="205403" y="1163056"/>
                  <a:pt x="216719" y="1064034"/>
                </a:cubicBezTo>
                <a:cubicBezTo>
                  <a:pt x="228035" y="965012"/>
                  <a:pt x="233861" y="677936"/>
                  <a:pt x="216719" y="524381"/>
                </a:cubicBezTo>
                <a:cubicBezTo>
                  <a:pt x="199577" y="370826"/>
                  <a:pt x="231146" y="126653"/>
                  <a:pt x="216719" y="0"/>
                </a:cubicBezTo>
                <a:cubicBezTo>
                  <a:pt x="360644" y="2253"/>
                  <a:pt x="439175" y="9601"/>
                  <a:pt x="650157" y="0"/>
                </a:cubicBezTo>
                <a:cubicBezTo>
                  <a:pt x="650630" y="172029"/>
                  <a:pt x="635035" y="311116"/>
                  <a:pt x="650157" y="539654"/>
                </a:cubicBezTo>
                <a:cubicBezTo>
                  <a:pt x="665279" y="768192"/>
                  <a:pt x="655069" y="940276"/>
                  <a:pt x="650157" y="1079308"/>
                </a:cubicBezTo>
                <a:cubicBezTo>
                  <a:pt x="645245" y="1218340"/>
                  <a:pt x="670933" y="1314635"/>
                  <a:pt x="650157" y="1527322"/>
                </a:cubicBezTo>
                <a:cubicBezTo>
                  <a:pt x="706604" y="1524873"/>
                  <a:pt x="771287" y="1529047"/>
                  <a:pt x="866876" y="1527322"/>
                </a:cubicBezTo>
                <a:cubicBezTo>
                  <a:pt x="764987" y="1545721"/>
                  <a:pt x="570360" y="1619973"/>
                  <a:pt x="433438" y="1684383"/>
                </a:cubicBezTo>
                <a:cubicBezTo>
                  <a:pt x="239589" y="1611021"/>
                  <a:pt x="161353" y="1564795"/>
                  <a:pt x="0" y="1527322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>
                      <a:gd name="adj1" fmla="val 50000"/>
                      <a:gd name="adj2" fmla="val 181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4A0C9232-51CC-877E-12FC-A5A83C700854}"/>
              </a:ext>
            </a:extLst>
          </p:cNvPr>
          <p:cNvSpPr/>
          <p:nvPr/>
        </p:nvSpPr>
        <p:spPr>
          <a:xfrm rot="16200000">
            <a:off x="3967804" y="3056107"/>
            <a:ext cx="866876" cy="229345"/>
          </a:xfrm>
          <a:custGeom>
            <a:avLst/>
            <a:gdLst>
              <a:gd name="connsiteX0" fmla="*/ 0 w 866876"/>
              <a:gd name="connsiteY0" fmla="*/ 114673 h 229345"/>
              <a:gd name="connsiteX1" fmla="*/ 216719 w 866876"/>
              <a:gd name="connsiteY1" fmla="*/ 114673 h 229345"/>
              <a:gd name="connsiteX2" fmla="*/ 216719 w 866876"/>
              <a:gd name="connsiteY2" fmla="*/ 0 h 229345"/>
              <a:gd name="connsiteX3" fmla="*/ 650157 w 866876"/>
              <a:gd name="connsiteY3" fmla="*/ 0 h 229345"/>
              <a:gd name="connsiteX4" fmla="*/ 650157 w 866876"/>
              <a:gd name="connsiteY4" fmla="*/ 114673 h 229345"/>
              <a:gd name="connsiteX5" fmla="*/ 866876 w 866876"/>
              <a:gd name="connsiteY5" fmla="*/ 114673 h 229345"/>
              <a:gd name="connsiteX6" fmla="*/ 433438 w 866876"/>
              <a:gd name="connsiteY6" fmla="*/ 229345 h 229345"/>
              <a:gd name="connsiteX7" fmla="*/ 0 w 866876"/>
              <a:gd name="connsiteY7" fmla="*/ 114673 h 22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876" h="229345" fill="none" extrusionOk="0">
                <a:moveTo>
                  <a:pt x="0" y="114673"/>
                </a:moveTo>
                <a:cubicBezTo>
                  <a:pt x="57558" y="120344"/>
                  <a:pt x="122531" y="106156"/>
                  <a:pt x="216719" y="114673"/>
                </a:cubicBezTo>
                <a:cubicBezTo>
                  <a:pt x="216149" y="83812"/>
                  <a:pt x="212255" y="38154"/>
                  <a:pt x="216719" y="0"/>
                </a:cubicBezTo>
                <a:cubicBezTo>
                  <a:pt x="374322" y="-4220"/>
                  <a:pt x="560350" y="18393"/>
                  <a:pt x="650157" y="0"/>
                </a:cubicBezTo>
                <a:cubicBezTo>
                  <a:pt x="648622" y="24994"/>
                  <a:pt x="645387" y="84607"/>
                  <a:pt x="650157" y="114673"/>
                </a:cubicBezTo>
                <a:cubicBezTo>
                  <a:pt x="726105" y="117239"/>
                  <a:pt x="810566" y="119116"/>
                  <a:pt x="866876" y="114673"/>
                </a:cubicBezTo>
                <a:cubicBezTo>
                  <a:pt x="705297" y="151325"/>
                  <a:pt x="549047" y="219491"/>
                  <a:pt x="433438" y="229345"/>
                </a:cubicBezTo>
                <a:cubicBezTo>
                  <a:pt x="214912" y="192238"/>
                  <a:pt x="114951" y="160600"/>
                  <a:pt x="0" y="114673"/>
                </a:cubicBezTo>
                <a:close/>
              </a:path>
              <a:path w="866876" h="229345" stroke="0" extrusionOk="0">
                <a:moveTo>
                  <a:pt x="0" y="114673"/>
                </a:moveTo>
                <a:cubicBezTo>
                  <a:pt x="56499" y="104240"/>
                  <a:pt x="123692" y="120018"/>
                  <a:pt x="216719" y="114673"/>
                </a:cubicBezTo>
                <a:cubicBezTo>
                  <a:pt x="221401" y="74011"/>
                  <a:pt x="213845" y="28607"/>
                  <a:pt x="216719" y="0"/>
                </a:cubicBezTo>
                <a:cubicBezTo>
                  <a:pt x="413682" y="-15358"/>
                  <a:pt x="460594" y="15082"/>
                  <a:pt x="650157" y="0"/>
                </a:cubicBezTo>
                <a:cubicBezTo>
                  <a:pt x="653323" y="46929"/>
                  <a:pt x="645053" y="65537"/>
                  <a:pt x="650157" y="114673"/>
                </a:cubicBezTo>
                <a:cubicBezTo>
                  <a:pt x="732664" y="121089"/>
                  <a:pt x="807498" y="119965"/>
                  <a:pt x="866876" y="114673"/>
                </a:cubicBezTo>
                <a:cubicBezTo>
                  <a:pt x="698492" y="140668"/>
                  <a:pt x="642414" y="166498"/>
                  <a:pt x="433438" y="229345"/>
                </a:cubicBezTo>
                <a:cubicBezTo>
                  <a:pt x="275504" y="197690"/>
                  <a:pt x="110080" y="155179"/>
                  <a:pt x="0" y="114673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F13CC91-12F0-1888-2BD5-BEBB13AF3D40}"/>
              </a:ext>
            </a:extLst>
          </p:cNvPr>
          <p:cNvSpPr/>
          <p:nvPr/>
        </p:nvSpPr>
        <p:spPr>
          <a:xfrm>
            <a:off x="1529511" y="3735698"/>
            <a:ext cx="1422342" cy="645005"/>
          </a:xfrm>
          <a:custGeom>
            <a:avLst/>
            <a:gdLst>
              <a:gd name="connsiteX0" fmla="*/ 0 w 1422342"/>
              <a:gd name="connsiteY0" fmla="*/ 0 h 645005"/>
              <a:gd name="connsiteX1" fmla="*/ 459891 w 1422342"/>
              <a:gd name="connsiteY1" fmla="*/ 0 h 645005"/>
              <a:gd name="connsiteX2" fmla="*/ 919781 w 1422342"/>
              <a:gd name="connsiteY2" fmla="*/ 0 h 645005"/>
              <a:gd name="connsiteX3" fmla="*/ 1422342 w 1422342"/>
              <a:gd name="connsiteY3" fmla="*/ 0 h 645005"/>
              <a:gd name="connsiteX4" fmla="*/ 1422342 w 1422342"/>
              <a:gd name="connsiteY4" fmla="*/ 645005 h 645005"/>
              <a:gd name="connsiteX5" fmla="*/ 990898 w 1422342"/>
              <a:gd name="connsiteY5" fmla="*/ 645005 h 645005"/>
              <a:gd name="connsiteX6" fmla="*/ 516784 w 1422342"/>
              <a:gd name="connsiteY6" fmla="*/ 645005 h 645005"/>
              <a:gd name="connsiteX7" fmla="*/ 0 w 1422342"/>
              <a:gd name="connsiteY7" fmla="*/ 645005 h 645005"/>
              <a:gd name="connsiteX8" fmla="*/ 0 w 1422342"/>
              <a:gd name="connsiteY8" fmla="*/ 0 h 6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342" h="645005" fill="none" extrusionOk="0">
                <a:moveTo>
                  <a:pt x="0" y="0"/>
                </a:moveTo>
                <a:cubicBezTo>
                  <a:pt x="202704" y="11431"/>
                  <a:pt x="312781" y="13842"/>
                  <a:pt x="459891" y="0"/>
                </a:cubicBezTo>
                <a:cubicBezTo>
                  <a:pt x="607001" y="-13842"/>
                  <a:pt x="699228" y="9246"/>
                  <a:pt x="919781" y="0"/>
                </a:cubicBezTo>
                <a:cubicBezTo>
                  <a:pt x="1140334" y="-9246"/>
                  <a:pt x="1306522" y="-16752"/>
                  <a:pt x="1422342" y="0"/>
                </a:cubicBezTo>
                <a:cubicBezTo>
                  <a:pt x="1399735" y="216695"/>
                  <a:pt x="1415690" y="470787"/>
                  <a:pt x="1422342" y="645005"/>
                </a:cubicBezTo>
                <a:cubicBezTo>
                  <a:pt x="1299215" y="662050"/>
                  <a:pt x="1152519" y="657798"/>
                  <a:pt x="990898" y="645005"/>
                </a:cubicBezTo>
                <a:cubicBezTo>
                  <a:pt x="829277" y="632212"/>
                  <a:pt x="681017" y="649252"/>
                  <a:pt x="516784" y="645005"/>
                </a:cubicBezTo>
                <a:cubicBezTo>
                  <a:pt x="352551" y="640758"/>
                  <a:pt x="236936" y="633362"/>
                  <a:pt x="0" y="645005"/>
                </a:cubicBezTo>
                <a:cubicBezTo>
                  <a:pt x="-30222" y="425733"/>
                  <a:pt x="-5052" y="143682"/>
                  <a:pt x="0" y="0"/>
                </a:cubicBezTo>
                <a:close/>
              </a:path>
              <a:path w="1422342" h="645005" stroke="0" extrusionOk="0">
                <a:moveTo>
                  <a:pt x="0" y="0"/>
                </a:moveTo>
                <a:cubicBezTo>
                  <a:pt x="161304" y="-16088"/>
                  <a:pt x="266175" y="15447"/>
                  <a:pt x="445667" y="0"/>
                </a:cubicBezTo>
                <a:cubicBezTo>
                  <a:pt x="625159" y="-15447"/>
                  <a:pt x="681843" y="-14865"/>
                  <a:pt x="891334" y="0"/>
                </a:cubicBezTo>
                <a:cubicBezTo>
                  <a:pt x="1100825" y="14865"/>
                  <a:pt x="1257869" y="-1255"/>
                  <a:pt x="1422342" y="0"/>
                </a:cubicBezTo>
                <a:cubicBezTo>
                  <a:pt x="1410143" y="249101"/>
                  <a:pt x="1396232" y="347928"/>
                  <a:pt x="1422342" y="645005"/>
                </a:cubicBezTo>
                <a:cubicBezTo>
                  <a:pt x="1325421" y="623462"/>
                  <a:pt x="1078686" y="645058"/>
                  <a:pt x="990898" y="645005"/>
                </a:cubicBezTo>
                <a:cubicBezTo>
                  <a:pt x="903110" y="644952"/>
                  <a:pt x="699888" y="626539"/>
                  <a:pt x="559455" y="645005"/>
                </a:cubicBezTo>
                <a:cubicBezTo>
                  <a:pt x="419022" y="663471"/>
                  <a:pt x="197050" y="631421"/>
                  <a:pt x="0" y="645005"/>
                </a:cubicBezTo>
                <a:cubicBezTo>
                  <a:pt x="-15047" y="366152"/>
                  <a:pt x="-15146" y="282613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D4C43AD-79FA-BEFA-E2B2-2C28E419C793}"/>
              </a:ext>
            </a:extLst>
          </p:cNvPr>
          <p:cNvSpPr/>
          <p:nvPr/>
        </p:nvSpPr>
        <p:spPr>
          <a:xfrm>
            <a:off x="2998582" y="3735697"/>
            <a:ext cx="1376058" cy="645005"/>
          </a:xfrm>
          <a:custGeom>
            <a:avLst/>
            <a:gdLst>
              <a:gd name="connsiteX0" fmla="*/ 0 w 1376058"/>
              <a:gd name="connsiteY0" fmla="*/ 0 h 645005"/>
              <a:gd name="connsiteX1" fmla="*/ 715550 w 1376058"/>
              <a:gd name="connsiteY1" fmla="*/ 0 h 645005"/>
              <a:gd name="connsiteX2" fmla="*/ 1376058 w 1376058"/>
              <a:gd name="connsiteY2" fmla="*/ 0 h 645005"/>
              <a:gd name="connsiteX3" fmla="*/ 1376058 w 1376058"/>
              <a:gd name="connsiteY3" fmla="*/ 645005 h 645005"/>
              <a:gd name="connsiteX4" fmla="*/ 715550 w 1376058"/>
              <a:gd name="connsiteY4" fmla="*/ 645005 h 645005"/>
              <a:gd name="connsiteX5" fmla="*/ 0 w 1376058"/>
              <a:gd name="connsiteY5" fmla="*/ 645005 h 645005"/>
              <a:gd name="connsiteX6" fmla="*/ 0 w 1376058"/>
              <a:gd name="connsiteY6" fmla="*/ 0 h 6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58" h="645005" fill="none" extrusionOk="0">
                <a:moveTo>
                  <a:pt x="0" y="0"/>
                </a:moveTo>
                <a:cubicBezTo>
                  <a:pt x="158498" y="-678"/>
                  <a:pt x="532519" y="27745"/>
                  <a:pt x="715550" y="0"/>
                </a:cubicBezTo>
                <a:cubicBezTo>
                  <a:pt x="898581" y="-27745"/>
                  <a:pt x="1084876" y="1889"/>
                  <a:pt x="1376058" y="0"/>
                </a:cubicBezTo>
                <a:cubicBezTo>
                  <a:pt x="1402504" y="213159"/>
                  <a:pt x="1360962" y="464601"/>
                  <a:pt x="1376058" y="645005"/>
                </a:cubicBezTo>
                <a:cubicBezTo>
                  <a:pt x="1100541" y="661859"/>
                  <a:pt x="1029917" y="642226"/>
                  <a:pt x="715550" y="645005"/>
                </a:cubicBezTo>
                <a:cubicBezTo>
                  <a:pt x="401183" y="647784"/>
                  <a:pt x="323336" y="621416"/>
                  <a:pt x="0" y="645005"/>
                </a:cubicBezTo>
                <a:cubicBezTo>
                  <a:pt x="-4647" y="499996"/>
                  <a:pt x="-19606" y="240764"/>
                  <a:pt x="0" y="0"/>
                </a:cubicBezTo>
                <a:close/>
              </a:path>
              <a:path w="1376058" h="645005" stroke="0" extrusionOk="0">
                <a:moveTo>
                  <a:pt x="0" y="0"/>
                </a:moveTo>
                <a:cubicBezTo>
                  <a:pt x="164810" y="21046"/>
                  <a:pt x="450746" y="19969"/>
                  <a:pt x="660508" y="0"/>
                </a:cubicBezTo>
                <a:cubicBezTo>
                  <a:pt x="870270" y="-19969"/>
                  <a:pt x="1024727" y="511"/>
                  <a:pt x="1376058" y="0"/>
                </a:cubicBezTo>
                <a:cubicBezTo>
                  <a:pt x="1365549" y="203112"/>
                  <a:pt x="1407827" y="374801"/>
                  <a:pt x="1376058" y="645005"/>
                </a:cubicBezTo>
                <a:cubicBezTo>
                  <a:pt x="1213454" y="666233"/>
                  <a:pt x="925020" y="663101"/>
                  <a:pt x="729311" y="645005"/>
                </a:cubicBezTo>
                <a:cubicBezTo>
                  <a:pt x="533602" y="626909"/>
                  <a:pt x="258747" y="657161"/>
                  <a:pt x="0" y="645005"/>
                </a:cubicBezTo>
                <a:cubicBezTo>
                  <a:pt x="26575" y="332584"/>
                  <a:pt x="29275" y="29453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FAFD6C33-EA8E-BD10-7B25-8B0B07402A86}"/>
              </a:ext>
            </a:extLst>
          </p:cNvPr>
          <p:cNvSpPr/>
          <p:nvPr/>
        </p:nvSpPr>
        <p:spPr>
          <a:xfrm rot="16200000">
            <a:off x="2488665" y="3943529"/>
            <a:ext cx="866876" cy="229345"/>
          </a:xfrm>
          <a:custGeom>
            <a:avLst/>
            <a:gdLst>
              <a:gd name="connsiteX0" fmla="*/ 0 w 866876"/>
              <a:gd name="connsiteY0" fmla="*/ 114673 h 229345"/>
              <a:gd name="connsiteX1" fmla="*/ 216719 w 866876"/>
              <a:gd name="connsiteY1" fmla="*/ 114673 h 229345"/>
              <a:gd name="connsiteX2" fmla="*/ 216719 w 866876"/>
              <a:gd name="connsiteY2" fmla="*/ 0 h 229345"/>
              <a:gd name="connsiteX3" fmla="*/ 650157 w 866876"/>
              <a:gd name="connsiteY3" fmla="*/ 0 h 229345"/>
              <a:gd name="connsiteX4" fmla="*/ 650157 w 866876"/>
              <a:gd name="connsiteY4" fmla="*/ 114673 h 229345"/>
              <a:gd name="connsiteX5" fmla="*/ 866876 w 866876"/>
              <a:gd name="connsiteY5" fmla="*/ 114673 h 229345"/>
              <a:gd name="connsiteX6" fmla="*/ 433438 w 866876"/>
              <a:gd name="connsiteY6" fmla="*/ 229345 h 229345"/>
              <a:gd name="connsiteX7" fmla="*/ 0 w 866876"/>
              <a:gd name="connsiteY7" fmla="*/ 114673 h 22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876" h="229345" fill="none" extrusionOk="0">
                <a:moveTo>
                  <a:pt x="0" y="114673"/>
                </a:moveTo>
                <a:cubicBezTo>
                  <a:pt x="57558" y="120344"/>
                  <a:pt x="122531" y="106156"/>
                  <a:pt x="216719" y="114673"/>
                </a:cubicBezTo>
                <a:cubicBezTo>
                  <a:pt x="216149" y="83812"/>
                  <a:pt x="212255" y="38154"/>
                  <a:pt x="216719" y="0"/>
                </a:cubicBezTo>
                <a:cubicBezTo>
                  <a:pt x="374322" y="-4220"/>
                  <a:pt x="560350" y="18393"/>
                  <a:pt x="650157" y="0"/>
                </a:cubicBezTo>
                <a:cubicBezTo>
                  <a:pt x="648622" y="24994"/>
                  <a:pt x="645387" y="84607"/>
                  <a:pt x="650157" y="114673"/>
                </a:cubicBezTo>
                <a:cubicBezTo>
                  <a:pt x="726105" y="117239"/>
                  <a:pt x="810566" y="119116"/>
                  <a:pt x="866876" y="114673"/>
                </a:cubicBezTo>
                <a:cubicBezTo>
                  <a:pt x="705297" y="151325"/>
                  <a:pt x="549047" y="219491"/>
                  <a:pt x="433438" y="229345"/>
                </a:cubicBezTo>
                <a:cubicBezTo>
                  <a:pt x="214912" y="192238"/>
                  <a:pt x="114951" y="160600"/>
                  <a:pt x="0" y="114673"/>
                </a:cubicBezTo>
                <a:close/>
              </a:path>
              <a:path w="866876" h="229345" stroke="0" extrusionOk="0">
                <a:moveTo>
                  <a:pt x="0" y="114673"/>
                </a:moveTo>
                <a:cubicBezTo>
                  <a:pt x="56499" y="104240"/>
                  <a:pt x="123692" y="120018"/>
                  <a:pt x="216719" y="114673"/>
                </a:cubicBezTo>
                <a:cubicBezTo>
                  <a:pt x="221401" y="74011"/>
                  <a:pt x="213845" y="28607"/>
                  <a:pt x="216719" y="0"/>
                </a:cubicBezTo>
                <a:cubicBezTo>
                  <a:pt x="413682" y="-15358"/>
                  <a:pt x="460594" y="15082"/>
                  <a:pt x="650157" y="0"/>
                </a:cubicBezTo>
                <a:cubicBezTo>
                  <a:pt x="653323" y="46929"/>
                  <a:pt x="645053" y="65537"/>
                  <a:pt x="650157" y="114673"/>
                </a:cubicBezTo>
                <a:cubicBezTo>
                  <a:pt x="732664" y="121089"/>
                  <a:pt x="807498" y="119965"/>
                  <a:pt x="866876" y="114673"/>
                </a:cubicBezTo>
                <a:cubicBezTo>
                  <a:pt x="698492" y="140668"/>
                  <a:pt x="642414" y="166498"/>
                  <a:pt x="433438" y="229345"/>
                </a:cubicBezTo>
                <a:cubicBezTo>
                  <a:pt x="275504" y="197690"/>
                  <a:pt x="110080" y="155179"/>
                  <a:pt x="0" y="114673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7B9FCA3-34D7-CA5F-5B85-FBB854A243CD}"/>
              </a:ext>
            </a:extLst>
          </p:cNvPr>
          <p:cNvSpPr/>
          <p:nvPr/>
        </p:nvSpPr>
        <p:spPr>
          <a:xfrm>
            <a:off x="4503317" y="3735696"/>
            <a:ext cx="1376058" cy="645005"/>
          </a:xfrm>
          <a:custGeom>
            <a:avLst/>
            <a:gdLst>
              <a:gd name="connsiteX0" fmla="*/ 0 w 1376058"/>
              <a:gd name="connsiteY0" fmla="*/ 0 h 645005"/>
              <a:gd name="connsiteX1" fmla="*/ 715550 w 1376058"/>
              <a:gd name="connsiteY1" fmla="*/ 0 h 645005"/>
              <a:gd name="connsiteX2" fmla="*/ 1376058 w 1376058"/>
              <a:gd name="connsiteY2" fmla="*/ 0 h 645005"/>
              <a:gd name="connsiteX3" fmla="*/ 1376058 w 1376058"/>
              <a:gd name="connsiteY3" fmla="*/ 645005 h 645005"/>
              <a:gd name="connsiteX4" fmla="*/ 715550 w 1376058"/>
              <a:gd name="connsiteY4" fmla="*/ 645005 h 645005"/>
              <a:gd name="connsiteX5" fmla="*/ 0 w 1376058"/>
              <a:gd name="connsiteY5" fmla="*/ 645005 h 645005"/>
              <a:gd name="connsiteX6" fmla="*/ 0 w 1376058"/>
              <a:gd name="connsiteY6" fmla="*/ 0 h 6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58" h="645005" fill="none" extrusionOk="0">
                <a:moveTo>
                  <a:pt x="0" y="0"/>
                </a:moveTo>
                <a:cubicBezTo>
                  <a:pt x="158498" y="-678"/>
                  <a:pt x="532519" y="27745"/>
                  <a:pt x="715550" y="0"/>
                </a:cubicBezTo>
                <a:cubicBezTo>
                  <a:pt x="898581" y="-27745"/>
                  <a:pt x="1084876" y="1889"/>
                  <a:pt x="1376058" y="0"/>
                </a:cubicBezTo>
                <a:cubicBezTo>
                  <a:pt x="1402504" y="213159"/>
                  <a:pt x="1360962" y="464601"/>
                  <a:pt x="1376058" y="645005"/>
                </a:cubicBezTo>
                <a:cubicBezTo>
                  <a:pt x="1100541" y="661859"/>
                  <a:pt x="1029917" y="642226"/>
                  <a:pt x="715550" y="645005"/>
                </a:cubicBezTo>
                <a:cubicBezTo>
                  <a:pt x="401183" y="647784"/>
                  <a:pt x="323336" y="621416"/>
                  <a:pt x="0" y="645005"/>
                </a:cubicBezTo>
                <a:cubicBezTo>
                  <a:pt x="-4647" y="499996"/>
                  <a:pt x="-19606" y="240764"/>
                  <a:pt x="0" y="0"/>
                </a:cubicBezTo>
                <a:close/>
              </a:path>
              <a:path w="1376058" h="645005" stroke="0" extrusionOk="0">
                <a:moveTo>
                  <a:pt x="0" y="0"/>
                </a:moveTo>
                <a:cubicBezTo>
                  <a:pt x="164810" y="21046"/>
                  <a:pt x="450746" y="19969"/>
                  <a:pt x="660508" y="0"/>
                </a:cubicBezTo>
                <a:cubicBezTo>
                  <a:pt x="870270" y="-19969"/>
                  <a:pt x="1024727" y="511"/>
                  <a:pt x="1376058" y="0"/>
                </a:cubicBezTo>
                <a:cubicBezTo>
                  <a:pt x="1365549" y="203112"/>
                  <a:pt x="1407827" y="374801"/>
                  <a:pt x="1376058" y="645005"/>
                </a:cubicBezTo>
                <a:cubicBezTo>
                  <a:pt x="1213454" y="666233"/>
                  <a:pt x="925020" y="663101"/>
                  <a:pt x="729311" y="645005"/>
                </a:cubicBezTo>
                <a:cubicBezTo>
                  <a:pt x="533602" y="626909"/>
                  <a:pt x="258747" y="657161"/>
                  <a:pt x="0" y="645005"/>
                </a:cubicBezTo>
                <a:cubicBezTo>
                  <a:pt x="26575" y="332584"/>
                  <a:pt x="29275" y="29453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407EA9E4-62BB-EBF3-7CDF-8BAC67F16238}"/>
              </a:ext>
            </a:extLst>
          </p:cNvPr>
          <p:cNvSpPr/>
          <p:nvPr/>
        </p:nvSpPr>
        <p:spPr>
          <a:xfrm rot="16200000">
            <a:off x="3970507" y="3968333"/>
            <a:ext cx="866876" cy="229345"/>
          </a:xfrm>
          <a:custGeom>
            <a:avLst/>
            <a:gdLst>
              <a:gd name="connsiteX0" fmla="*/ 0 w 866876"/>
              <a:gd name="connsiteY0" fmla="*/ 114673 h 229345"/>
              <a:gd name="connsiteX1" fmla="*/ 216719 w 866876"/>
              <a:gd name="connsiteY1" fmla="*/ 114673 h 229345"/>
              <a:gd name="connsiteX2" fmla="*/ 216719 w 866876"/>
              <a:gd name="connsiteY2" fmla="*/ 0 h 229345"/>
              <a:gd name="connsiteX3" fmla="*/ 650157 w 866876"/>
              <a:gd name="connsiteY3" fmla="*/ 0 h 229345"/>
              <a:gd name="connsiteX4" fmla="*/ 650157 w 866876"/>
              <a:gd name="connsiteY4" fmla="*/ 114673 h 229345"/>
              <a:gd name="connsiteX5" fmla="*/ 866876 w 866876"/>
              <a:gd name="connsiteY5" fmla="*/ 114673 h 229345"/>
              <a:gd name="connsiteX6" fmla="*/ 433438 w 866876"/>
              <a:gd name="connsiteY6" fmla="*/ 229345 h 229345"/>
              <a:gd name="connsiteX7" fmla="*/ 0 w 866876"/>
              <a:gd name="connsiteY7" fmla="*/ 114673 h 22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876" h="229345" fill="none" extrusionOk="0">
                <a:moveTo>
                  <a:pt x="0" y="114673"/>
                </a:moveTo>
                <a:cubicBezTo>
                  <a:pt x="57558" y="120344"/>
                  <a:pt x="122531" y="106156"/>
                  <a:pt x="216719" y="114673"/>
                </a:cubicBezTo>
                <a:cubicBezTo>
                  <a:pt x="216149" y="83812"/>
                  <a:pt x="212255" y="38154"/>
                  <a:pt x="216719" y="0"/>
                </a:cubicBezTo>
                <a:cubicBezTo>
                  <a:pt x="374322" y="-4220"/>
                  <a:pt x="560350" y="18393"/>
                  <a:pt x="650157" y="0"/>
                </a:cubicBezTo>
                <a:cubicBezTo>
                  <a:pt x="648622" y="24994"/>
                  <a:pt x="645387" y="84607"/>
                  <a:pt x="650157" y="114673"/>
                </a:cubicBezTo>
                <a:cubicBezTo>
                  <a:pt x="726105" y="117239"/>
                  <a:pt x="810566" y="119116"/>
                  <a:pt x="866876" y="114673"/>
                </a:cubicBezTo>
                <a:cubicBezTo>
                  <a:pt x="705297" y="151325"/>
                  <a:pt x="549047" y="219491"/>
                  <a:pt x="433438" y="229345"/>
                </a:cubicBezTo>
                <a:cubicBezTo>
                  <a:pt x="214912" y="192238"/>
                  <a:pt x="114951" y="160600"/>
                  <a:pt x="0" y="114673"/>
                </a:cubicBezTo>
                <a:close/>
              </a:path>
              <a:path w="866876" h="229345" stroke="0" extrusionOk="0">
                <a:moveTo>
                  <a:pt x="0" y="114673"/>
                </a:moveTo>
                <a:cubicBezTo>
                  <a:pt x="56499" y="104240"/>
                  <a:pt x="123692" y="120018"/>
                  <a:pt x="216719" y="114673"/>
                </a:cubicBezTo>
                <a:cubicBezTo>
                  <a:pt x="221401" y="74011"/>
                  <a:pt x="213845" y="28607"/>
                  <a:pt x="216719" y="0"/>
                </a:cubicBezTo>
                <a:cubicBezTo>
                  <a:pt x="413682" y="-15358"/>
                  <a:pt x="460594" y="15082"/>
                  <a:pt x="650157" y="0"/>
                </a:cubicBezTo>
                <a:cubicBezTo>
                  <a:pt x="653323" y="46929"/>
                  <a:pt x="645053" y="65537"/>
                  <a:pt x="650157" y="114673"/>
                </a:cubicBezTo>
                <a:cubicBezTo>
                  <a:pt x="732664" y="121089"/>
                  <a:pt x="807498" y="119965"/>
                  <a:pt x="866876" y="114673"/>
                </a:cubicBezTo>
                <a:cubicBezTo>
                  <a:pt x="698492" y="140668"/>
                  <a:pt x="642414" y="166498"/>
                  <a:pt x="433438" y="229345"/>
                </a:cubicBezTo>
                <a:cubicBezTo>
                  <a:pt x="275504" y="197690"/>
                  <a:pt x="110080" y="155179"/>
                  <a:pt x="0" y="114673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6326769-7C9B-53A3-D1A8-22FBBEB25826}"/>
              </a:ext>
            </a:extLst>
          </p:cNvPr>
          <p:cNvSpPr/>
          <p:nvPr/>
        </p:nvSpPr>
        <p:spPr>
          <a:xfrm>
            <a:off x="527276" y="2013369"/>
            <a:ext cx="838402" cy="644650"/>
          </a:xfrm>
          <a:custGeom>
            <a:avLst/>
            <a:gdLst>
              <a:gd name="connsiteX0" fmla="*/ 0 w 838402"/>
              <a:gd name="connsiteY0" fmla="*/ 0 h 644650"/>
              <a:gd name="connsiteX1" fmla="*/ 435969 w 838402"/>
              <a:gd name="connsiteY1" fmla="*/ 0 h 644650"/>
              <a:gd name="connsiteX2" fmla="*/ 838402 w 838402"/>
              <a:gd name="connsiteY2" fmla="*/ 0 h 644650"/>
              <a:gd name="connsiteX3" fmla="*/ 838402 w 838402"/>
              <a:gd name="connsiteY3" fmla="*/ 644650 h 644650"/>
              <a:gd name="connsiteX4" fmla="*/ 444353 w 838402"/>
              <a:gd name="connsiteY4" fmla="*/ 644650 h 644650"/>
              <a:gd name="connsiteX5" fmla="*/ 0 w 838402"/>
              <a:gd name="connsiteY5" fmla="*/ 644650 h 644650"/>
              <a:gd name="connsiteX6" fmla="*/ 0 w 838402"/>
              <a:gd name="connsiteY6" fmla="*/ 0 h 6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402" h="644650" fill="none" extrusionOk="0">
                <a:moveTo>
                  <a:pt x="0" y="0"/>
                </a:moveTo>
                <a:cubicBezTo>
                  <a:pt x="119427" y="6910"/>
                  <a:pt x="277515" y="20095"/>
                  <a:pt x="435969" y="0"/>
                </a:cubicBezTo>
                <a:cubicBezTo>
                  <a:pt x="594423" y="-20095"/>
                  <a:pt x="670666" y="-1735"/>
                  <a:pt x="838402" y="0"/>
                </a:cubicBezTo>
                <a:cubicBezTo>
                  <a:pt x="845560" y="303024"/>
                  <a:pt x="818236" y="326701"/>
                  <a:pt x="838402" y="644650"/>
                </a:cubicBezTo>
                <a:cubicBezTo>
                  <a:pt x="746557" y="661056"/>
                  <a:pt x="532984" y="653756"/>
                  <a:pt x="444353" y="644650"/>
                </a:cubicBezTo>
                <a:cubicBezTo>
                  <a:pt x="355722" y="635544"/>
                  <a:pt x="195181" y="628773"/>
                  <a:pt x="0" y="644650"/>
                </a:cubicBezTo>
                <a:cubicBezTo>
                  <a:pt x="-27531" y="355079"/>
                  <a:pt x="-5878" y="253904"/>
                  <a:pt x="0" y="0"/>
                </a:cubicBezTo>
                <a:close/>
              </a:path>
              <a:path w="838402" h="644650" stroke="0" extrusionOk="0">
                <a:moveTo>
                  <a:pt x="0" y="0"/>
                </a:moveTo>
                <a:cubicBezTo>
                  <a:pt x="90896" y="603"/>
                  <a:pt x="234694" y="1135"/>
                  <a:pt x="435969" y="0"/>
                </a:cubicBezTo>
                <a:cubicBezTo>
                  <a:pt x="637244" y="-1135"/>
                  <a:pt x="705841" y="-18451"/>
                  <a:pt x="838402" y="0"/>
                </a:cubicBezTo>
                <a:cubicBezTo>
                  <a:pt x="823053" y="154619"/>
                  <a:pt x="850521" y="441719"/>
                  <a:pt x="838402" y="644650"/>
                </a:cubicBezTo>
                <a:cubicBezTo>
                  <a:pt x="701433" y="661475"/>
                  <a:pt x="608479" y="626118"/>
                  <a:pt x="402433" y="644650"/>
                </a:cubicBezTo>
                <a:cubicBezTo>
                  <a:pt x="196387" y="663182"/>
                  <a:pt x="115992" y="655858"/>
                  <a:pt x="0" y="644650"/>
                </a:cubicBezTo>
                <a:cubicBezTo>
                  <a:pt x="-30304" y="376408"/>
                  <a:pt x="-10103" y="19810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0619400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APP.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D429211-90FB-2734-D838-E25AEF6CACE4}"/>
              </a:ext>
            </a:extLst>
          </p:cNvPr>
          <p:cNvSpPr/>
          <p:nvPr/>
        </p:nvSpPr>
        <p:spPr>
          <a:xfrm>
            <a:off x="514984" y="2849640"/>
            <a:ext cx="838402" cy="644650"/>
          </a:xfrm>
          <a:custGeom>
            <a:avLst/>
            <a:gdLst>
              <a:gd name="connsiteX0" fmla="*/ 0 w 838402"/>
              <a:gd name="connsiteY0" fmla="*/ 0 h 644650"/>
              <a:gd name="connsiteX1" fmla="*/ 435969 w 838402"/>
              <a:gd name="connsiteY1" fmla="*/ 0 h 644650"/>
              <a:gd name="connsiteX2" fmla="*/ 838402 w 838402"/>
              <a:gd name="connsiteY2" fmla="*/ 0 h 644650"/>
              <a:gd name="connsiteX3" fmla="*/ 838402 w 838402"/>
              <a:gd name="connsiteY3" fmla="*/ 644650 h 644650"/>
              <a:gd name="connsiteX4" fmla="*/ 444353 w 838402"/>
              <a:gd name="connsiteY4" fmla="*/ 644650 h 644650"/>
              <a:gd name="connsiteX5" fmla="*/ 0 w 838402"/>
              <a:gd name="connsiteY5" fmla="*/ 644650 h 644650"/>
              <a:gd name="connsiteX6" fmla="*/ 0 w 838402"/>
              <a:gd name="connsiteY6" fmla="*/ 0 h 6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402" h="644650" fill="none" extrusionOk="0">
                <a:moveTo>
                  <a:pt x="0" y="0"/>
                </a:moveTo>
                <a:cubicBezTo>
                  <a:pt x="119427" y="6910"/>
                  <a:pt x="277515" y="20095"/>
                  <a:pt x="435969" y="0"/>
                </a:cubicBezTo>
                <a:cubicBezTo>
                  <a:pt x="594423" y="-20095"/>
                  <a:pt x="670666" y="-1735"/>
                  <a:pt x="838402" y="0"/>
                </a:cubicBezTo>
                <a:cubicBezTo>
                  <a:pt x="845560" y="303024"/>
                  <a:pt x="818236" y="326701"/>
                  <a:pt x="838402" y="644650"/>
                </a:cubicBezTo>
                <a:cubicBezTo>
                  <a:pt x="746557" y="661056"/>
                  <a:pt x="532984" y="653756"/>
                  <a:pt x="444353" y="644650"/>
                </a:cubicBezTo>
                <a:cubicBezTo>
                  <a:pt x="355722" y="635544"/>
                  <a:pt x="195181" y="628773"/>
                  <a:pt x="0" y="644650"/>
                </a:cubicBezTo>
                <a:cubicBezTo>
                  <a:pt x="-27531" y="355079"/>
                  <a:pt x="-5878" y="253904"/>
                  <a:pt x="0" y="0"/>
                </a:cubicBezTo>
                <a:close/>
              </a:path>
              <a:path w="838402" h="644650" stroke="0" extrusionOk="0">
                <a:moveTo>
                  <a:pt x="0" y="0"/>
                </a:moveTo>
                <a:cubicBezTo>
                  <a:pt x="90896" y="603"/>
                  <a:pt x="234694" y="1135"/>
                  <a:pt x="435969" y="0"/>
                </a:cubicBezTo>
                <a:cubicBezTo>
                  <a:pt x="637244" y="-1135"/>
                  <a:pt x="705841" y="-18451"/>
                  <a:pt x="838402" y="0"/>
                </a:cubicBezTo>
                <a:cubicBezTo>
                  <a:pt x="823053" y="154619"/>
                  <a:pt x="850521" y="441719"/>
                  <a:pt x="838402" y="644650"/>
                </a:cubicBezTo>
                <a:cubicBezTo>
                  <a:pt x="701433" y="661475"/>
                  <a:pt x="608479" y="626118"/>
                  <a:pt x="402433" y="644650"/>
                </a:cubicBezTo>
                <a:cubicBezTo>
                  <a:pt x="196387" y="663182"/>
                  <a:pt x="115992" y="655858"/>
                  <a:pt x="0" y="644650"/>
                </a:cubicBezTo>
                <a:cubicBezTo>
                  <a:pt x="-30304" y="376408"/>
                  <a:pt x="-10103" y="19810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0619400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SUB.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E82C7F6-D162-4781-A202-AFA26F67617D}"/>
              </a:ext>
            </a:extLst>
          </p:cNvPr>
          <p:cNvSpPr/>
          <p:nvPr/>
        </p:nvSpPr>
        <p:spPr>
          <a:xfrm>
            <a:off x="528594" y="3735696"/>
            <a:ext cx="838402" cy="645006"/>
          </a:xfrm>
          <a:custGeom>
            <a:avLst/>
            <a:gdLst>
              <a:gd name="connsiteX0" fmla="*/ 0 w 838402"/>
              <a:gd name="connsiteY0" fmla="*/ 0 h 645006"/>
              <a:gd name="connsiteX1" fmla="*/ 435969 w 838402"/>
              <a:gd name="connsiteY1" fmla="*/ 0 h 645006"/>
              <a:gd name="connsiteX2" fmla="*/ 838402 w 838402"/>
              <a:gd name="connsiteY2" fmla="*/ 0 h 645006"/>
              <a:gd name="connsiteX3" fmla="*/ 838402 w 838402"/>
              <a:gd name="connsiteY3" fmla="*/ 645006 h 645006"/>
              <a:gd name="connsiteX4" fmla="*/ 444353 w 838402"/>
              <a:gd name="connsiteY4" fmla="*/ 645006 h 645006"/>
              <a:gd name="connsiteX5" fmla="*/ 0 w 838402"/>
              <a:gd name="connsiteY5" fmla="*/ 645006 h 645006"/>
              <a:gd name="connsiteX6" fmla="*/ 0 w 838402"/>
              <a:gd name="connsiteY6" fmla="*/ 0 h 64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402" h="645006" fill="none" extrusionOk="0">
                <a:moveTo>
                  <a:pt x="0" y="0"/>
                </a:moveTo>
                <a:cubicBezTo>
                  <a:pt x="119427" y="6910"/>
                  <a:pt x="277515" y="20095"/>
                  <a:pt x="435969" y="0"/>
                </a:cubicBezTo>
                <a:cubicBezTo>
                  <a:pt x="594423" y="-20095"/>
                  <a:pt x="670666" y="-1735"/>
                  <a:pt x="838402" y="0"/>
                </a:cubicBezTo>
                <a:cubicBezTo>
                  <a:pt x="853821" y="147946"/>
                  <a:pt x="864062" y="335537"/>
                  <a:pt x="838402" y="645006"/>
                </a:cubicBezTo>
                <a:cubicBezTo>
                  <a:pt x="746557" y="661412"/>
                  <a:pt x="532984" y="654112"/>
                  <a:pt x="444353" y="645006"/>
                </a:cubicBezTo>
                <a:cubicBezTo>
                  <a:pt x="355722" y="635900"/>
                  <a:pt x="195181" y="629129"/>
                  <a:pt x="0" y="645006"/>
                </a:cubicBezTo>
                <a:cubicBezTo>
                  <a:pt x="4216" y="330429"/>
                  <a:pt x="-12563" y="259730"/>
                  <a:pt x="0" y="0"/>
                </a:cubicBezTo>
                <a:close/>
              </a:path>
              <a:path w="838402" h="645006" stroke="0" extrusionOk="0">
                <a:moveTo>
                  <a:pt x="0" y="0"/>
                </a:moveTo>
                <a:cubicBezTo>
                  <a:pt x="90896" y="603"/>
                  <a:pt x="234694" y="1135"/>
                  <a:pt x="435969" y="0"/>
                </a:cubicBezTo>
                <a:cubicBezTo>
                  <a:pt x="637244" y="-1135"/>
                  <a:pt x="705841" y="-18451"/>
                  <a:pt x="838402" y="0"/>
                </a:cubicBezTo>
                <a:cubicBezTo>
                  <a:pt x="860345" y="188150"/>
                  <a:pt x="837578" y="345752"/>
                  <a:pt x="838402" y="645006"/>
                </a:cubicBezTo>
                <a:cubicBezTo>
                  <a:pt x="701433" y="661831"/>
                  <a:pt x="608479" y="626474"/>
                  <a:pt x="402433" y="645006"/>
                </a:cubicBezTo>
                <a:cubicBezTo>
                  <a:pt x="196387" y="663538"/>
                  <a:pt x="115992" y="656214"/>
                  <a:pt x="0" y="645006"/>
                </a:cubicBezTo>
                <a:cubicBezTo>
                  <a:pt x="-13371" y="446703"/>
                  <a:pt x="-19303" y="154195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0619400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SUB. SUB</a:t>
            </a:r>
          </a:p>
        </p:txBody>
      </p:sp>
      <p:sp>
        <p:nvSpPr>
          <p:cNvPr id="27" name="Parentesi graffa chiusa 26">
            <a:extLst>
              <a:ext uri="{FF2B5EF4-FFF2-40B4-BE49-F238E27FC236}">
                <a16:creationId xmlns:a16="http://schemas.microsoft.com/office/drawing/2014/main" id="{06B83352-5635-97BD-868F-6F33AFBEA66E}"/>
              </a:ext>
            </a:extLst>
          </p:cNvPr>
          <p:cNvSpPr/>
          <p:nvPr/>
        </p:nvSpPr>
        <p:spPr>
          <a:xfrm>
            <a:off x="5935947" y="2013368"/>
            <a:ext cx="598602" cy="2428641"/>
          </a:xfrm>
          <a:prstGeom prst="rightBrace">
            <a:avLst>
              <a:gd name="adj1" fmla="val 8333"/>
              <a:gd name="adj2" fmla="val 1438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Freccia in giù 27">
            <a:extLst>
              <a:ext uri="{FF2B5EF4-FFF2-40B4-BE49-F238E27FC236}">
                <a16:creationId xmlns:a16="http://schemas.microsoft.com/office/drawing/2014/main" id="{00C0C64A-82E9-64EF-E127-A4F1E0056B51}"/>
              </a:ext>
            </a:extLst>
          </p:cNvPr>
          <p:cNvSpPr/>
          <p:nvPr/>
        </p:nvSpPr>
        <p:spPr>
          <a:xfrm>
            <a:off x="1646743" y="3545228"/>
            <a:ext cx="1223162" cy="268165"/>
          </a:xfrm>
          <a:custGeom>
            <a:avLst/>
            <a:gdLst>
              <a:gd name="connsiteX0" fmla="*/ 0 w 1223162"/>
              <a:gd name="connsiteY0" fmla="*/ 134083 h 268165"/>
              <a:gd name="connsiteX1" fmla="*/ 305791 w 1223162"/>
              <a:gd name="connsiteY1" fmla="*/ 134083 h 268165"/>
              <a:gd name="connsiteX2" fmla="*/ 305791 w 1223162"/>
              <a:gd name="connsiteY2" fmla="*/ 0 h 268165"/>
              <a:gd name="connsiteX3" fmla="*/ 917372 w 1223162"/>
              <a:gd name="connsiteY3" fmla="*/ 0 h 268165"/>
              <a:gd name="connsiteX4" fmla="*/ 917372 w 1223162"/>
              <a:gd name="connsiteY4" fmla="*/ 134083 h 268165"/>
              <a:gd name="connsiteX5" fmla="*/ 1223162 w 1223162"/>
              <a:gd name="connsiteY5" fmla="*/ 134083 h 268165"/>
              <a:gd name="connsiteX6" fmla="*/ 611581 w 1223162"/>
              <a:gd name="connsiteY6" fmla="*/ 268165 h 268165"/>
              <a:gd name="connsiteX7" fmla="*/ 0 w 1223162"/>
              <a:gd name="connsiteY7" fmla="*/ 134083 h 26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162" h="268165" fill="none" extrusionOk="0">
                <a:moveTo>
                  <a:pt x="0" y="134083"/>
                </a:moveTo>
                <a:cubicBezTo>
                  <a:pt x="61689" y="135197"/>
                  <a:pt x="214562" y="125638"/>
                  <a:pt x="305791" y="134083"/>
                </a:cubicBezTo>
                <a:cubicBezTo>
                  <a:pt x="307613" y="73591"/>
                  <a:pt x="307813" y="47287"/>
                  <a:pt x="305791" y="0"/>
                </a:cubicBezTo>
                <a:cubicBezTo>
                  <a:pt x="597993" y="-25246"/>
                  <a:pt x="620248" y="-23531"/>
                  <a:pt x="917372" y="0"/>
                </a:cubicBezTo>
                <a:cubicBezTo>
                  <a:pt x="918780" y="51004"/>
                  <a:pt x="924032" y="88173"/>
                  <a:pt x="917372" y="134083"/>
                </a:cubicBezTo>
                <a:cubicBezTo>
                  <a:pt x="997604" y="122244"/>
                  <a:pt x="1134851" y="133485"/>
                  <a:pt x="1223162" y="134083"/>
                </a:cubicBezTo>
                <a:cubicBezTo>
                  <a:pt x="1084424" y="138405"/>
                  <a:pt x="775860" y="228288"/>
                  <a:pt x="611581" y="268165"/>
                </a:cubicBezTo>
                <a:cubicBezTo>
                  <a:pt x="400938" y="211734"/>
                  <a:pt x="240092" y="181238"/>
                  <a:pt x="0" y="134083"/>
                </a:cubicBezTo>
                <a:close/>
              </a:path>
              <a:path w="1223162" h="268165" stroke="0" extrusionOk="0">
                <a:moveTo>
                  <a:pt x="0" y="134083"/>
                </a:moveTo>
                <a:cubicBezTo>
                  <a:pt x="77185" y="121546"/>
                  <a:pt x="235296" y="127831"/>
                  <a:pt x="305791" y="134083"/>
                </a:cubicBezTo>
                <a:cubicBezTo>
                  <a:pt x="302827" y="99038"/>
                  <a:pt x="309551" y="40699"/>
                  <a:pt x="305791" y="0"/>
                </a:cubicBezTo>
                <a:cubicBezTo>
                  <a:pt x="565208" y="27183"/>
                  <a:pt x="659827" y="29036"/>
                  <a:pt x="917372" y="0"/>
                </a:cubicBezTo>
                <a:cubicBezTo>
                  <a:pt x="914833" y="40840"/>
                  <a:pt x="923699" y="74204"/>
                  <a:pt x="917372" y="134083"/>
                </a:cubicBezTo>
                <a:cubicBezTo>
                  <a:pt x="1043517" y="149100"/>
                  <a:pt x="1112822" y="126853"/>
                  <a:pt x="1223162" y="134083"/>
                </a:cubicBezTo>
                <a:cubicBezTo>
                  <a:pt x="964699" y="188750"/>
                  <a:pt x="874540" y="222628"/>
                  <a:pt x="611581" y="268165"/>
                </a:cubicBezTo>
                <a:cubicBezTo>
                  <a:pt x="323608" y="205574"/>
                  <a:pt x="177331" y="189205"/>
                  <a:pt x="0" y="134083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9803C40-719D-64E1-CDD8-917626682C79}"/>
              </a:ext>
            </a:extLst>
          </p:cNvPr>
          <p:cNvSpPr/>
          <p:nvPr/>
        </p:nvSpPr>
        <p:spPr>
          <a:xfrm>
            <a:off x="6620336" y="2013369"/>
            <a:ext cx="1160863" cy="644650"/>
          </a:xfrm>
          <a:custGeom>
            <a:avLst/>
            <a:gdLst>
              <a:gd name="connsiteX0" fmla="*/ 0 w 1160863"/>
              <a:gd name="connsiteY0" fmla="*/ 0 h 644650"/>
              <a:gd name="connsiteX1" fmla="*/ 603649 w 1160863"/>
              <a:gd name="connsiteY1" fmla="*/ 0 h 644650"/>
              <a:gd name="connsiteX2" fmla="*/ 1160863 w 1160863"/>
              <a:gd name="connsiteY2" fmla="*/ 0 h 644650"/>
              <a:gd name="connsiteX3" fmla="*/ 1160863 w 1160863"/>
              <a:gd name="connsiteY3" fmla="*/ 644650 h 644650"/>
              <a:gd name="connsiteX4" fmla="*/ 603649 w 1160863"/>
              <a:gd name="connsiteY4" fmla="*/ 644650 h 644650"/>
              <a:gd name="connsiteX5" fmla="*/ 0 w 1160863"/>
              <a:gd name="connsiteY5" fmla="*/ 644650 h 644650"/>
              <a:gd name="connsiteX6" fmla="*/ 0 w 1160863"/>
              <a:gd name="connsiteY6" fmla="*/ 0 h 6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0863" h="644650" fill="none" extrusionOk="0">
                <a:moveTo>
                  <a:pt x="0" y="0"/>
                </a:moveTo>
                <a:cubicBezTo>
                  <a:pt x="247681" y="26952"/>
                  <a:pt x="370566" y="-6042"/>
                  <a:pt x="603649" y="0"/>
                </a:cubicBezTo>
                <a:cubicBezTo>
                  <a:pt x="836732" y="6042"/>
                  <a:pt x="965750" y="-23858"/>
                  <a:pt x="1160863" y="0"/>
                </a:cubicBezTo>
                <a:cubicBezTo>
                  <a:pt x="1141106" y="269613"/>
                  <a:pt x="1182461" y="331903"/>
                  <a:pt x="1160863" y="644650"/>
                </a:cubicBezTo>
                <a:cubicBezTo>
                  <a:pt x="891497" y="666619"/>
                  <a:pt x="864118" y="659006"/>
                  <a:pt x="603649" y="644650"/>
                </a:cubicBezTo>
                <a:cubicBezTo>
                  <a:pt x="343180" y="630294"/>
                  <a:pt x="238547" y="673622"/>
                  <a:pt x="0" y="644650"/>
                </a:cubicBezTo>
                <a:cubicBezTo>
                  <a:pt x="-2224" y="358224"/>
                  <a:pt x="29649" y="147907"/>
                  <a:pt x="0" y="0"/>
                </a:cubicBezTo>
                <a:close/>
              </a:path>
              <a:path w="1160863" h="644650" stroke="0" extrusionOk="0">
                <a:moveTo>
                  <a:pt x="0" y="0"/>
                </a:moveTo>
                <a:cubicBezTo>
                  <a:pt x="169333" y="3726"/>
                  <a:pt x="342685" y="7731"/>
                  <a:pt x="557214" y="0"/>
                </a:cubicBezTo>
                <a:cubicBezTo>
                  <a:pt x="771743" y="-7731"/>
                  <a:pt x="954589" y="-136"/>
                  <a:pt x="1160863" y="0"/>
                </a:cubicBezTo>
                <a:cubicBezTo>
                  <a:pt x="1155082" y="248900"/>
                  <a:pt x="1160229" y="469882"/>
                  <a:pt x="1160863" y="644650"/>
                </a:cubicBezTo>
                <a:cubicBezTo>
                  <a:pt x="955843" y="658584"/>
                  <a:pt x="811087" y="666780"/>
                  <a:pt x="615257" y="644650"/>
                </a:cubicBezTo>
                <a:cubicBezTo>
                  <a:pt x="419427" y="622520"/>
                  <a:pt x="139976" y="666411"/>
                  <a:pt x="0" y="644650"/>
                </a:cubicBezTo>
                <a:cubicBezTo>
                  <a:pt x="-9194" y="487907"/>
                  <a:pt x="-13055" y="193955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150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7D4C1BEA-DF0D-66CE-F25D-A9B24E5EFA69}"/>
              </a:ext>
            </a:extLst>
          </p:cNvPr>
          <p:cNvSpPr/>
          <p:nvPr/>
        </p:nvSpPr>
        <p:spPr>
          <a:xfrm>
            <a:off x="6478427" y="2823127"/>
            <a:ext cx="2270037" cy="1783990"/>
          </a:xfrm>
          <a:custGeom>
            <a:avLst/>
            <a:gdLst>
              <a:gd name="connsiteX0" fmla="*/ 0 w 2270037"/>
              <a:gd name="connsiteY0" fmla="*/ 0 h 1783990"/>
              <a:gd name="connsiteX1" fmla="*/ 522109 w 2270037"/>
              <a:gd name="connsiteY1" fmla="*/ 0 h 1783990"/>
              <a:gd name="connsiteX2" fmla="*/ 1135019 w 2270037"/>
              <a:gd name="connsiteY2" fmla="*/ 0 h 1783990"/>
              <a:gd name="connsiteX3" fmla="*/ 1679827 w 2270037"/>
              <a:gd name="connsiteY3" fmla="*/ 0 h 1783990"/>
              <a:gd name="connsiteX4" fmla="*/ 2270037 w 2270037"/>
              <a:gd name="connsiteY4" fmla="*/ 0 h 1783990"/>
              <a:gd name="connsiteX5" fmla="*/ 2270037 w 2270037"/>
              <a:gd name="connsiteY5" fmla="*/ 576823 h 1783990"/>
              <a:gd name="connsiteX6" fmla="*/ 2270037 w 2270037"/>
              <a:gd name="connsiteY6" fmla="*/ 1207167 h 1783990"/>
              <a:gd name="connsiteX7" fmla="*/ 2270037 w 2270037"/>
              <a:gd name="connsiteY7" fmla="*/ 1783990 h 1783990"/>
              <a:gd name="connsiteX8" fmla="*/ 1702528 w 2270037"/>
              <a:gd name="connsiteY8" fmla="*/ 1783990 h 1783990"/>
              <a:gd name="connsiteX9" fmla="*/ 1089618 w 2270037"/>
              <a:gd name="connsiteY9" fmla="*/ 1783990 h 1783990"/>
              <a:gd name="connsiteX10" fmla="*/ 0 w 2270037"/>
              <a:gd name="connsiteY10" fmla="*/ 1783990 h 1783990"/>
              <a:gd name="connsiteX11" fmla="*/ 0 w 2270037"/>
              <a:gd name="connsiteY11" fmla="*/ 1207167 h 1783990"/>
              <a:gd name="connsiteX12" fmla="*/ 0 w 2270037"/>
              <a:gd name="connsiteY12" fmla="*/ 666023 h 1783990"/>
              <a:gd name="connsiteX13" fmla="*/ 0 w 2270037"/>
              <a:gd name="connsiteY13" fmla="*/ 0 h 178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0037" h="1783990" fill="none" extrusionOk="0">
                <a:moveTo>
                  <a:pt x="0" y="0"/>
                </a:moveTo>
                <a:cubicBezTo>
                  <a:pt x="249916" y="-12956"/>
                  <a:pt x="344877" y="19707"/>
                  <a:pt x="522109" y="0"/>
                </a:cubicBezTo>
                <a:cubicBezTo>
                  <a:pt x="699341" y="-19707"/>
                  <a:pt x="932998" y="29095"/>
                  <a:pt x="1135019" y="0"/>
                </a:cubicBezTo>
                <a:cubicBezTo>
                  <a:pt x="1337040" y="-29095"/>
                  <a:pt x="1496539" y="9048"/>
                  <a:pt x="1679827" y="0"/>
                </a:cubicBezTo>
                <a:cubicBezTo>
                  <a:pt x="1863115" y="-9048"/>
                  <a:pt x="2127819" y="56493"/>
                  <a:pt x="2270037" y="0"/>
                </a:cubicBezTo>
                <a:cubicBezTo>
                  <a:pt x="2312847" y="166402"/>
                  <a:pt x="2239237" y="414298"/>
                  <a:pt x="2270037" y="576823"/>
                </a:cubicBezTo>
                <a:cubicBezTo>
                  <a:pt x="2300837" y="739348"/>
                  <a:pt x="2245001" y="1020931"/>
                  <a:pt x="2270037" y="1207167"/>
                </a:cubicBezTo>
                <a:cubicBezTo>
                  <a:pt x="2295073" y="1393403"/>
                  <a:pt x="2240837" y="1551289"/>
                  <a:pt x="2270037" y="1783990"/>
                </a:cubicBezTo>
                <a:cubicBezTo>
                  <a:pt x="1998364" y="1810121"/>
                  <a:pt x="1845246" y="1719966"/>
                  <a:pt x="1702528" y="1783990"/>
                </a:cubicBezTo>
                <a:cubicBezTo>
                  <a:pt x="1559810" y="1848014"/>
                  <a:pt x="1325026" y="1742116"/>
                  <a:pt x="1089618" y="1783990"/>
                </a:cubicBezTo>
                <a:cubicBezTo>
                  <a:pt x="854210" y="1825864"/>
                  <a:pt x="394042" y="1693321"/>
                  <a:pt x="0" y="1783990"/>
                </a:cubicBezTo>
                <a:cubicBezTo>
                  <a:pt x="-51266" y="1527273"/>
                  <a:pt x="27365" y="1326629"/>
                  <a:pt x="0" y="1207167"/>
                </a:cubicBezTo>
                <a:cubicBezTo>
                  <a:pt x="-27365" y="1087705"/>
                  <a:pt x="21117" y="798209"/>
                  <a:pt x="0" y="666023"/>
                </a:cubicBezTo>
                <a:cubicBezTo>
                  <a:pt x="-21117" y="533837"/>
                  <a:pt x="11494" y="247001"/>
                  <a:pt x="0" y="0"/>
                </a:cubicBezTo>
                <a:close/>
              </a:path>
              <a:path w="2270037" h="1783990" stroke="0" extrusionOk="0">
                <a:moveTo>
                  <a:pt x="0" y="0"/>
                </a:moveTo>
                <a:cubicBezTo>
                  <a:pt x="144263" y="-6346"/>
                  <a:pt x="310273" y="17141"/>
                  <a:pt x="612910" y="0"/>
                </a:cubicBezTo>
                <a:cubicBezTo>
                  <a:pt x="915547" y="-17141"/>
                  <a:pt x="1012523" y="39653"/>
                  <a:pt x="1180419" y="0"/>
                </a:cubicBezTo>
                <a:cubicBezTo>
                  <a:pt x="1348315" y="-39653"/>
                  <a:pt x="1463937" y="21403"/>
                  <a:pt x="1702528" y="0"/>
                </a:cubicBezTo>
                <a:cubicBezTo>
                  <a:pt x="1941119" y="-21403"/>
                  <a:pt x="2077985" y="62472"/>
                  <a:pt x="2270037" y="0"/>
                </a:cubicBezTo>
                <a:cubicBezTo>
                  <a:pt x="2338961" y="305958"/>
                  <a:pt x="2227487" y="377654"/>
                  <a:pt x="2270037" y="630343"/>
                </a:cubicBezTo>
                <a:cubicBezTo>
                  <a:pt x="2312587" y="883032"/>
                  <a:pt x="2233896" y="1010556"/>
                  <a:pt x="2270037" y="1225006"/>
                </a:cubicBezTo>
                <a:cubicBezTo>
                  <a:pt x="2306178" y="1439456"/>
                  <a:pt x="2234723" y="1546549"/>
                  <a:pt x="2270037" y="1783990"/>
                </a:cubicBezTo>
                <a:cubicBezTo>
                  <a:pt x="2090961" y="1836332"/>
                  <a:pt x="1955794" y="1760528"/>
                  <a:pt x="1770629" y="1783990"/>
                </a:cubicBezTo>
                <a:cubicBezTo>
                  <a:pt x="1585464" y="1807452"/>
                  <a:pt x="1490049" y="1740165"/>
                  <a:pt x="1271221" y="1783990"/>
                </a:cubicBezTo>
                <a:cubicBezTo>
                  <a:pt x="1052393" y="1827815"/>
                  <a:pt x="904438" y="1738684"/>
                  <a:pt x="726412" y="1783990"/>
                </a:cubicBezTo>
                <a:cubicBezTo>
                  <a:pt x="548386" y="1829296"/>
                  <a:pt x="214362" y="1741965"/>
                  <a:pt x="0" y="1783990"/>
                </a:cubicBezTo>
                <a:cubicBezTo>
                  <a:pt x="-66161" y="1503867"/>
                  <a:pt x="44615" y="1321560"/>
                  <a:pt x="0" y="1171487"/>
                </a:cubicBezTo>
                <a:cubicBezTo>
                  <a:pt x="-44615" y="1021414"/>
                  <a:pt x="9733" y="872704"/>
                  <a:pt x="0" y="612503"/>
                </a:cubicBezTo>
                <a:cubicBezTo>
                  <a:pt x="-9733" y="352302"/>
                  <a:pt x="19248" y="16579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Il </a:t>
            </a:r>
            <a:r>
              <a:rPr lang="it-IT" sz="1600" i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valore complessivo massima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 la categoria prevalente è del 150%, mentre l’importo arriva fino al 200% per i lavori scorporabili.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67F38706-1651-6449-49F7-2D77BEE96026}"/>
              </a:ext>
            </a:extLst>
          </p:cNvPr>
          <p:cNvSpPr/>
          <p:nvPr/>
        </p:nvSpPr>
        <p:spPr>
          <a:xfrm>
            <a:off x="1622272" y="2668474"/>
            <a:ext cx="1223162" cy="257119"/>
          </a:xfrm>
          <a:custGeom>
            <a:avLst/>
            <a:gdLst>
              <a:gd name="connsiteX0" fmla="*/ 0 w 1223162"/>
              <a:gd name="connsiteY0" fmla="*/ 128560 h 257119"/>
              <a:gd name="connsiteX1" fmla="*/ 305791 w 1223162"/>
              <a:gd name="connsiteY1" fmla="*/ 128560 h 257119"/>
              <a:gd name="connsiteX2" fmla="*/ 305791 w 1223162"/>
              <a:gd name="connsiteY2" fmla="*/ 0 h 257119"/>
              <a:gd name="connsiteX3" fmla="*/ 917372 w 1223162"/>
              <a:gd name="connsiteY3" fmla="*/ 0 h 257119"/>
              <a:gd name="connsiteX4" fmla="*/ 917372 w 1223162"/>
              <a:gd name="connsiteY4" fmla="*/ 128560 h 257119"/>
              <a:gd name="connsiteX5" fmla="*/ 1223162 w 1223162"/>
              <a:gd name="connsiteY5" fmla="*/ 128560 h 257119"/>
              <a:gd name="connsiteX6" fmla="*/ 611581 w 1223162"/>
              <a:gd name="connsiteY6" fmla="*/ 257119 h 257119"/>
              <a:gd name="connsiteX7" fmla="*/ 0 w 1223162"/>
              <a:gd name="connsiteY7" fmla="*/ 128560 h 25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162" h="257119" fill="none" extrusionOk="0">
                <a:moveTo>
                  <a:pt x="0" y="128560"/>
                </a:moveTo>
                <a:cubicBezTo>
                  <a:pt x="61689" y="129674"/>
                  <a:pt x="214562" y="120115"/>
                  <a:pt x="305791" y="128560"/>
                </a:cubicBezTo>
                <a:cubicBezTo>
                  <a:pt x="308532" y="87820"/>
                  <a:pt x="306871" y="62928"/>
                  <a:pt x="305791" y="0"/>
                </a:cubicBezTo>
                <a:cubicBezTo>
                  <a:pt x="597993" y="-25246"/>
                  <a:pt x="620248" y="-23531"/>
                  <a:pt x="917372" y="0"/>
                </a:cubicBezTo>
                <a:cubicBezTo>
                  <a:pt x="919992" y="37969"/>
                  <a:pt x="911775" y="74342"/>
                  <a:pt x="917372" y="128560"/>
                </a:cubicBezTo>
                <a:cubicBezTo>
                  <a:pt x="997604" y="116721"/>
                  <a:pt x="1134851" y="127962"/>
                  <a:pt x="1223162" y="128560"/>
                </a:cubicBezTo>
                <a:cubicBezTo>
                  <a:pt x="1035950" y="164011"/>
                  <a:pt x="874586" y="180595"/>
                  <a:pt x="611581" y="257119"/>
                </a:cubicBezTo>
                <a:cubicBezTo>
                  <a:pt x="319182" y="209796"/>
                  <a:pt x="229874" y="197644"/>
                  <a:pt x="0" y="128560"/>
                </a:cubicBezTo>
                <a:close/>
              </a:path>
              <a:path w="1223162" h="257119" stroke="0" extrusionOk="0">
                <a:moveTo>
                  <a:pt x="0" y="128560"/>
                </a:moveTo>
                <a:cubicBezTo>
                  <a:pt x="77185" y="116023"/>
                  <a:pt x="235296" y="122308"/>
                  <a:pt x="305791" y="128560"/>
                </a:cubicBezTo>
                <a:cubicBezTo>
                  <a:pt x="304180" y="80615"/>
                  <a:pt x="302267" y="59682"/>
                  <a:pt x="305791" y="0"/>
                </a:cubicBezTo>
                <a:cubicBezTo>
                  <a:pt x="565208" y="27183"/>
                  <a:pt x="659827" y="29036"/>
                  <a:pt x="917372" y="0"/>
                </a:cubicBezTo>
                <a:cubicBezTo>
                  <a:pt x="920133" y="51008"/>
                  <a:pt x="911217" y="102839"/>
                  <a:pt x="917372" y="128560"/>
                </a:cubicBezTo>
                <a:cubicBezTo>
                  <a:pt x="1043517" y="143577"/>
                  <a:pt x="1112822" y="121330"/>
                  <a:pt x="1223162" y="128560"/>
                </a:cubicBezTo>
                <a:cubicBezTo>
                  <a:pt x="966703" y="181559"/>
                  <a:pt x="854087" y="237687"/>
                  <a:pt x="611581" y="257119"/>
                </a:cubicBezTo>
                <a:cubicBezTo>
                  <a:pt x="408841" y="209149"/>
                  <a:pt x="293082" y="207243"/>
                  <a:pt x="0" y="12856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3F47B7-5983-D680-931A-3C099BDB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Requisiti DT </a:t>
            </a:r>
            <a:r>
              <a:rPr lang="it-IT" sz="2400" i="1" dirty="0"/>
              <a:t>(100-133, </a:t>
            </a:r>
            <a:r>
              <a:rPr lang="it-IT" sz="2400" i="1" dirty="0" err="1"/>
              <a:t>II.12</a:t>
            </a:r>
            <a:r>
              <a:rPr lang="it-IT" sz="2400" i="1" dirty="0"/>
              <a:t> e </a:t>
            </a:r>
            <a:r>
              <a:rPr lang="it-IT" sz="2400" i="1" dirty="0" err="1"/>
              <a:t>II.18</a:t>
            </a:r>
            <a:r>
              <a:rPr lang="it-IT" sz="2400" i="1" dirty="0"/>
              <a:t>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8BE4402-4B20-4693-C606-D1DC9895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5698976" cy="3564549"/>
          </a:xfrm>
        </p:spPr>
        <p:txBody>
          <a:bodyPr>
            <a:normAutofit/>
          </a:bodyPr>
          <a:lstStyle/>
          <a:p>
            <a:pPr marL="342900" lvl="1" indent="-342900" algn="just">
              <a:buClr>
                <a:srgbClr val="006600"/>
              </a:buClr>
              <a:buFont typeface="+mj-lt"/>
              <a:buAutoNum type="arabicPeriod" startAt="4"/>
            </a:pPr>
            <a:r>
              <a:rPr lang="it-IT" dirty="0"/>
              <a:t>Con il nuovo codice, i DT privi del titolo adeguato, saranno costretti a valutare le rimanenti opzioni:</a:t>
            </a:r>
          </a:p>
          <a:p>
            <a:pPr lvl="1"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architetti privi dell’abilitazione</a:t>
            </a:r>
            <a:r>
              <a:rPr lang="it-IT" dirty="0"/>
              <a:t> potranno continuare a svolgere il proprio incarico, sebbene non potranno farlo a copertura del relativo requisito di imprese qualificate nella </a:t>
            </a:r>
            <a:r>
              <a:rPr lang="it-IT" dirty="0" err="1"/>
              <a:t>OG2</a:t>
            </a:r>
            <a:r>
              <a:rPr lang="it-IT" dirty="0"/>
              <a:t>, </a:t>
            </a:r>
          </a:p>
          <a:p>
            <a:pPr lvl="1"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soggetti del tutto privi di un titolo </a:t>
            </a:r>
            <a:r>
              <a:rPr lang="it-IT" dirty="0"/>
              <a:t>potranno essere ancora nominati come Direttori Tecnici, ma solo per imprese qualificate fino alla classifica III-bis, cioè fino a un importo massimo di qualificazione pari a euro 1.500.000</a:t>
            </a:r>
            <a:r>
              <a:rPr lang="it-IT" i="1" dirty="0"/>
              <a:t>.</a:t>
            </a:r>
            <a:endParaRPr lang="it-IT"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7914AE5-00E9-7D8F-A738-25780BB4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33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DC43E7E-9DE7-AD9E-573D-72936B925E47}"/>
              </a:ext>
            </a:extLst>
          </p:cNvPr>
          <p:cNvSpPr/>
          <p:nvPr/>
        </p:nvSpPr>
        <p:spPr>
          <a:xfrm>
            <a:off x="6372200" y="1197586"/>
            <a:ext cx="2520280" cy="3423097"/>
          </a:xfrm>
          <a:custGeom>
            <a:avLst/>
            <a:gdLst>
              <a:gd name="connsiteX0" fmla="*/ 0 w 2520280"/>
              <a:gd name="connsiteY0" fmla="*/ 0 h 3423097"/>
              <a:gd name="connsiteX1" fmla="*/ 453650 w 2520280"/>
              <a:gd name="connsiteY1" fmla="*/ 0 h 3423097"/>
              <a:gd name="connsiteX2" fmla="*/ 882098 w 2520280"/>
              <a:gd name="connsiteY2" fmla="*/ 0 h 3423097"/>
              <a:gd name="connsiteX3" fmla="*/ 1436560 w 2520280"/>
              <a:gd name="connsiteY3" fmla="*/ 0 h 3423097"/>
              <a:gd name="connsiteX4" fmla="*/ 1915413 w 2520280"/>
              <a:gd name="connsiteY4" fmla="*/ 0 h 3423097"/>
              <a:gd name="connsiteX5" fmla="*/ 2520280 w 2520280"/>
              <a:gd name="connsiteY5" fmla="*/ 0 h 3423097"/>
              <a:gd name="connsiteX6" fmla="*/ 2520280 w 2520280"/>
              <a:gd name="connsiteY6" fmla="*/ 467823 h 3423097"/>
              <a:gd name="connsiteX7" fmla="*/ 2520280 w 2520280"/>
              <a:gd name="connsiteY7" fmla="*/ 1004108 h 3423097"/>
              <a:gd name="connsiteX8" fmla="*/ 2520280 w 2520280"/>
              <a:gd name="connsiteY8" fmla="*/ 1608856 h 3423097"/>
              <a:gd name="connsiteX9" fmla="*/ 2520280 w 2520280"/>
              <a:gd name="connsiteY9" fmla="*/ 2247834 h 3423097"/>
              <a:gd name="connsiteX10" fmla="*/ 2520280 w 2520280"/>
              <a:gd name="connsiteY10" fmla="*/ 2818350 h 3423097"/>
              <a:gd name="connsiteX11" fmla="*/ 2520280 w 2520280"/>
              <a:gd name="connsiteY11" fmla="*/ 3423097 h 3423097"/>
              <a:gd name="connsiteX12" fmla="*/ 1965818 w 2520280"/>
              <a:gd name="connsiteY12" fmla="*/ 3423097 h 3423097"/>
              <a:gd name="connsiteX13" fmla="*/ 1411357 w 2520280"/>
              <a:gd name="connsiteY13" fmla="*/ 3423097 h 3423097"/>
              <a:gd name="connsiteX14" fmla="*/ 856895 w 2520280"/>
              <a:gd name="connsiteY14" fmla="*/ 3423097 h 3423097"/>
              <a:gd name="connsiteX15" fmla="*/ 0 w 2520280"/>
              <a:gd name="connsiteY15" fmla="*/ 3423097 h 3423097"/>
              <a:gd name="connsiteX16" fmla="*/ 0 w 2520280"/>
              <a:gd name="connsiteY16" fmla="*/ 2955274 h 3423097"/>
              <a:gd name="connsiteX17" fmla="*/ 0 w 2520280"/>
              <a:gd name="connsiteY17" fmla="*/ 2316296 h 3423097"/>
              <a:gd name="connsiteX18" fmla="*/ 0 w 2520280"/>
              <a:gd name="connsiteY18" fmla="*/ 1711549 h 3423097"/>
              <a:gd name="connsiteX19" fmla="*/ 0 w 2520280"/>
              <a:gd name="connsiteY19" fmla="*/ 1106801 h 3423097"/>
              <a:gd name="connsiteX20" fmla="*/ 0 w 2520280"/>
              <a:gd name="connsiteY20" fmla="*/ 502054 h 3423097"/>
              <a:gd name="connsiteX21" fmla="*/ 0 w 2520280"/>
              <a:gd name="connsiteY21" fmla="*/ 0 h 342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0280" h="3423097" fill="none" extrusionOk="0">
                <a:moveTo>
                  <a:pt x="0" y="0"/>
                </a:moveTo>
                <a:cubicBezTo>
                  <a:pt x="161895" y="-20871"/>
                  <a:pt x="346201" y="34918"/>
                  <a:pt x="453650" y="0"/>
                </a:cubicBezTo>
                <a:cubicBezTo>
                  <a:pt x="561099" y="-34918"/>
                  <a:pt x="789794" y="7063"/>
                  <a:pt x="882098" y="0"/>
                </a:cubicBezTo>
                <a:cubicBezTo>
                  <a:pt x="974402" y="-7063"/>
                  <a:pt x="1297966" y="45948"/>
                  <a:pt x="1436560" y="0"/>
                </a:cubicBezTo>
                <a:cubicBezTo>
                  <a:pt x="1575154" y="-45948"/>
                  <a:pt x="1819009" y="54083"/>
                  <a:pt x="1915413" y="0"/>
                </a:cubicBezTo>
                <a:cubicBezTo>
                  <a:pt x="2011817" y="-54083"/>
                  <a:pt x="2333275" y="12592"/>
                  <a:pt x="2520280" y="0"/>
                </a:cubicBezTo>
                <a:cubicBezTo>
                  <a:pt x="2575780" y="228235"/>
                  <a:pt x="2491167" y="258032"/>
                  <a:pt x="2520280" y="467823"/>
                </a:cubicBezTo>
                <a:cubicBezTo>
                  <a:pt x="2549393" y="677614"/>
                  <a:pt x="2498853" y="882524"/>
                  <a:pt x="2520280" y="1004108"/>
                </a:cubicBezTo>
                <a:cubicBezTo>
                  <a:pt x="2541707" y="1125692"/>
                  <a:pt x="2478375" y="1457640"/>
                  <a:pt x="2520280" y="1608856"/>
                </a:cubicBezTo>
                <a:cubicBezTo>
                  <a:pt x="2562185" y="1760072"/>
                  <a:pt x="2507854" y="2088652"/>
                  <a:pt x="2520280" y="2247834"/>
                </a:cubicBezTo>
                <a:cubicBezTo>
                  <a:pt x="2532706" y="2407016"/>
                  <a:pt x="2477080" y="2678379"/>
                  <a:pt x="2520280" y="2818350"/>
                </a:cubicBezTo>
                <a:cubicBezTo>
                  <a:pt x="2563480" y="2958321"/>
                  <a:pt x="2511025" y="3296059"/>
                  <a:pt x="2520280" y="3423097"/>
                </a:cubicBezTo>
                <a:cubicBezTo>
                  <a:pt x="2263043" y="3458628"/>
                  <a:pt x="2170686" y="3393130"/>
                  <a:pt x="1965818" y="3423097"/>
                </a:cubicBezTo>
                <a:cubicBezTo>
                  <a:pt x="1760950" y="3453064"/>
                  <a:pt x="1626117" y="3364121"/>
                  <a:pt x="1411357" y="3423097"/>
                </a:cubicBezTo>
                <a:cubicBezTo>
                  <a:pt x="1196597" y="3482073"/>
                  <a:pt x="1127128" y="3393024"/>
                  <a:pt x="856895" y="3423097"/>
                </a:cubicBezTo>
                <a:cubicBezTo>
                  <a:pt x="586662" y="3453170"/>
                  <a:pt x="233596" y="3391986"/>
                  <a:pt x="0" y="3423097"/>
                </a:cubicBezTo>
                <a:cubicBezTo>
                  <a:pt x="-36937" y="3264214"/>
                  <a:pt x="10640" y="3132083"/>
                  <a:pt x="0" y="2955274"/>
                </a:cubicBezTo>
                <a:cubicBezTo>
                  <a:pt x="-10640" y="2778465"/>
                  <a:pt x="6989" y="2483604"/>
                  <a:pt x="0" y="2316296"/>
                </a:cubicBezTo>
                <a:cubicBezTo>
                  <a:pt x="-6989" y="2148988"/>
                  <a:pt x="70263" y="1839720"/>
                  <a:pt x="0" y="1711549"/>
                </a:cubicBezTo>
                <a:cubicBezTo>
                  <a:pt x="-70263" y="1583378"/>
                  <a:pt x="59574" y="1287711"/>
                  <a:pt x="0" y="1106801"/>
                </a:cubicBezTo>
                <a:cubicBezTo>
                  <a:pt x="-59574" y="925891"/>
                  <a:pt x="56608" y="745556"/>
                  <a:pt x="0" y="502054"/>
                </a:cubicBezTo>
                <a:cubicBezTo>
                  <a:pt x="-56608" y="258552"/>
                  <a:pt x="15464" y="140205"/>
                  <a:pt x="0" y="0"/>
                </a:cubicBezTo>
                <a:close/>
              </a:path>
              <a:path w="2520280" h="3423097" stroke="0" extrusionOk="0">
                <a:moveTo>
                  <a:pt x="0" y="0"/>
                </a:moveTo>
                <a:cubicBezTo>
                  <a:pt x="214930" y="-32382"/>
                  <a:pt x="381640" y="60205"/>
                  <a:pt x="554462" y="0"/>
                </a:cubicBezTo>
                <a:cubicBezTo>
                  <a:pt x="727284" y="-60205"/>
                  <a:pt x="880371" y="21832"/>
                  <a:pt x="1058518" y="0"/>
                </a:cubicBezTo>
                <a:cubicBezTo>
                  <a:pt x="1236665" y="-21832"/>
                  <a:pt x="1311294" y="28109"/>
                  <a:pt x="1512168" y="0"/>
                </a:cubicBezTo>
                <a:cubicBezTo>
                  <a:pt x="1713042" y="-28109"/>
                  <a:pt x="1859695" y="40242"/>
                  <a:pt x="2016224" y="0"/>
                </a:cubicBezTo>
                <a:cubicBezTo>
                  <a:pt x="2172753" y="-40242"/>
                  <a:pt x="2321722" y="10169"/>
                  <a:pt x="2520280" y="0"/>
                </a:cubicBezTo>
                <a:cubicBezTo>
                  <a:pt x="2568442" y="129594"/>
                  <a:pt x="2496678" y="276930"/>
                  <a:pt x="2520280" y="502054"/>
                </a:cubicBezTo>
                <a:cubicBezTo>
                  <a:pt x="2543882" y="727178"/>
                  <a:pt x="2487208" y="792403"/>
                  <a:pt x="2520280" y="969877"/>
                </a:cubicBezTo>
                <a:cubicBezTo>
                  <a:pt x="2553352" y="1147351"/>
                  <a:pt x="2511148" y="1256259"/>
                  <a:pt x="2520280" y="1437701"/>
                </a:cubicBezTo>
                <a:cubicBezTo>
                  <a:pt x="2529412" y="1619143"/>
                  <a:pt x="2473542" y="1752000"/>
                  <a:pt x="2520280" y="1973986"/>
                </a:cubicBezTo>
                <a:cubicBezTo>
                  <a:pt x="2567018" y="2195973"/>
                  <a:pt x="2471256" y="2416240"/>
                  <a:pt x="2520280" y="2578733"/>
                </a:cubicBezTo>
                <a:cubicBezTo>
                  <a:pt x="2569304" y="2741226"/>
                  <a:pt x="2478615" y="3220100"/>
                  <a:pt x="2520280" y="3423097"/>
                </a:cubicBezTo>
                <a:cubicBezTo>
                  <a:pt x="2299441" y="3465738"/>
                  <a:pt x="2154834" y="3415847"/>
                  <a:pt x="2041427" y="3423097"/>
                </a:cubicBezTo>
                <a:cubicBezTo>
                  <a:pt x="1928020" y="3430347"/>
                  <a:pt x="1784508" y="3375359"/>
                  <a:pt x="1587776" y="3423097"/>
                </a:cubicBezTo>
                <a:cubicBezTo>
                  <a:pt x="1391044" y="3470835"/>
                  <a:pt x="1244550" y="3367242"/>
                  <a:pt x="1108923" y="3423097"/>
                </a:cubicBezTo>
                <a:cubicBezTo>
                  <a:pt x="973296" y="3478952"/>
                  <a:pt x="797719" y="3365449"/>
                  <a:pt x="579664" y="3423097"/>
                </a:cubicBezTo>
                <a:cubicBezTo>
                  <a:pt x="361609" y="3480745"/>
                  <a:pt x="248786" y="3402123"/>
                  <a:pt x="0" y="3423097"/>
                </a:cubicBezTo>
                <a:cubicBezTo>
                  <a:pt x="-6913" y="3197799"/>
                  <a:pt x="53457" y="3023884"/>
                  <a:pt x="0" y="2818350"/>
                </a:cubicBezTo>
                <a:cubicBezTo>
                  <a:pt x="-53457" y="2612816"/>
                  <a:pt x="10196" y="2459791"/>
                  <a:pt x="0" y="2316296"/>
                </a:cubicBezTo>
                <a:cubicBezTo>
                  <a:pt x="-10196" y="2172801"/>
                  <a:pt x="12589" y="2008840"/>
                  <a:pt x="0" y="1814241"/>
                </a:cubicBezTo>
                <a:cubicBezTo>
                  <a:pt x="-12589" y="1619642"/>
                  <a:pt x="25142" y="1480800"/>
                  <a:pt x="0" y="1346418"/>
                </a:cubicBezTo>
                <a:cubicBezTo>
                  <a:pt x="-25142" y="1212036"/>
                  <a:pt x="9967" y="1029978"/>
                  <a:pt x="0" y="844364"/>
                </a:cubicBezTo>
                <a:cubicBezTo>
                  <a:pt x="-9967" y="658750"/>
                  <a:pt x="89062" y="384566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Manca la riproduzione della deroga ai requisiti minimi per i soggetti che, alla data di entrata in vigore del d.lgs. 50/2016, "svolgevano la funzione di direttore tecnico presso un esecutore di contratti pubblici e che possedevano un'esperienza di almeno cinque anni" (fatte salve le eccezioni dell'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OS2A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-B, v. 84,12-bis).</a:t>
            </a:r>
          </a:p>
        </p:txBody>
      </p:sp>
    </p:spTree>
    <p:extLst>
      <p:ext uri="{BB962C8B-B14F-4D97-AF65-F5344CB8AC3E}">
        <p14:creationId xmlns:p14="http://schemas.microsoft.com/office/powerpoint/2010/main" val="34370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4E863B8-A6F4-ABEC-B3B0-664E9FD7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Ulteriori novità dell’allegato II.12 </a:t>
            </a:r>
            <a:r>
              <a:rPr lang="it-IT" sz="2400" i="1" dirty="0">
                <a:solidFill>
                  <a:srgbClr val="1F497D">
                    <a:lumMod val="75000"/>
                  </a:srgbClr>
                </a:solidFill>
              </a:rPr>
              <a:t>2/4</a:t>
            </a:r>
            <a:endParaRPr lang="it-IT" sz="2400" i="1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9BE58ED-D54D-B279-CAB9-8142C41C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2962672" cy="3394472"/>
          </a:xfrm>
        </p:spPr>
        <p:txBody>
          <a:bodyPr>
            <a:normAutofit/>
          </a:bodyPr>
          <a:lstStyle/>
          <a:p>
            <a:pPr marL="407988" indent="-350838" algn="just">
              <a:buFont typeface="+mj-lt"/>
              <a:buAutoNum type="arabicPeriod" startAt="5"/>
            </a:pPr>
            <a:r>
              <a:rPr lang="it-IT" dirty="0"/>
              <a:t>confermato il cd “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avvalimento stabile</a:t>
            </a:r>
            <a:r>
              <a:rPr lang="it-IT" dirty="0"/>
              <a:t>” ossia la possibilità di attestazione tramite i requisiti infragruppo (26.2);</a:t>
            </a:r>
          </a:p>
          <a:p>
            <a:pPr marL="407988" indent="-350838" algn="just">
              <a:buFont typeface="+mj-lt"/>
              <a:buAutoNum type="arabicPeriod" startAt="5"/>
            </a:pPr>
            <a:r>
              <a:rPr lang="it-IT" dirty="0"/>
              <a:t>eliminato il riferimento alla dimostrazione in gara a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 minime di mandanti e mandataria</a:t>
            </a:r>
            <a:r>
              <a:rPr lang="it-IT" dirty="0"/>
              <a:t> (30); 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just">
              <a:buFont typeface="+mj-lt"/>
              <a:buAutoNum type="arabicPeriod" startAt="3"/>
            </a:pPr>
            <a:endParaRPr lang="it-IT" dirty="0"/>
          </a:p>
          <a:p>
            <a:pPr algn="just"/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01A812-901C-D777-57AA-2FC69A7B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34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8901A3E-0E6D-B11A-5C8A-63996D4B6D62}"/>
              </a:ext>
            </a:extLst>
          </p:cNvPr>
          <p:cNvSpPr/>
          <p:nvPr/>
        </p:nvSpPr>
        <p:spPr>
          <a:xfrm>
            <a:off x="3523072" y="3003798"/>
            <a:ext cx="5151337" cy="1656184"/>
          </a:xfrm>
          <a:custGeom>
            <a:avLst/>
            <a:gdLst>
              <a:gd name="connsiteX0" fmla="*/ 0 w 5151337"/>
              <a:gd name="connsiteY0" fmla="*/ 0 h 1656184"/>
              <a:gd name="connsiteX1" fmla="*/ 746944 w 5151337"/>
              <a:gd name="connsiteY1" fmla="*/ 0 h 1656184"/>
              <a:gd name="connsiteX2" fmla="*/ 1493888 w 5151337"/>
              <a:gd name="connsiteY2" fmla="*/ 0 h 1656184"/>
              <a:gd name="connsiteX3" fmla="*/ 2086291 w 5151337"/>
              <a:gd name="connsiteY3" fmla="*/ 0 h 1656184"/>
              <a:gd name="connsiteX4" fmla="*/ 2678695 w 5151337"/>
              <a:gd name="connsiteY4" fmla="*/ 0 h 1656184"/>
              <a:gd name="connsiteX5" fmla="*/ 3168072 w 5151337"/>
              <a:gd name="connsiteY5" fmla="*/ 0 h 1656184"/>
              <a:gd name="connsiteX6" fmla="*/ 3915016 w 5151337"/>
              <a:gd name="connsiteY6" fmla="*/ 0 h 1656184"/>
              <a:gd name="connsiteX7" fmla="*/ 5151337 w 5151337"/>
              <a:gd name="connsiteY7" fmla="*/ 0 h 1656184"/>
              <a:gd name="connsiteX8" fmla="*/ 5151337 w 5151337"/>
              <a:gd name="connsiteY8" fmla="*/ 518938 h 1656184"/>
              <a:gd name="connsiteX9" fmla="*/ 5151337 w 5151337"/>
              <a:gd name="connsiteY9" fmla="*/ 1087561 h 1656184"/>
              <a:gd name="connsiteX10" fmla="*/ 5151337 w 5151337"/>
              <a:gd name="connsiteY10" fmla="*/ 1656184 h 1656184"/>
              <a:gd name="connsiteX11" fmla="*/ 4610447 w 5151337"/>
              <a:gd name="connsiteY11" fmla="*/ 1656184 h 1656184"/>
              <a:gd name="connsiteX12" fmla="*/ 4069556 w 5151337"/>
              <a:gd name="connsiteY12" fmla="*/ 1656184 h 1656184"/>
              <a:gd name="connsiteX13" fmla="*/ 3528666 w 5151337"/>
              <a:gd name="connsiteY13" fmla="*/ 1656184 h 1656184"/>
              <a:gd name="connsiteX14" fmla="*/ 3039289 w 5151337"/>
              <a:gd name="connsiteY14" fmla="*/ 1656184 h 1656184"/>
              <a:gd name="connsiteX15" fmla="*/ 2498398 w 5151337"/>
              <a:gd name="connsiteY15" fmla="*/ 1656184 h 1656184"/>
              <a:gd name="connsiteX16" fmla="*/ 1751455 w 5151337"/>
              <a:gd name="connsiteY16" fmla="*/ 1656184 h 1656184"/>
              <a:gd name="connsiteX17" fmla="*/ 1210564 w 5151337"/>
              <a:gd name="connsiteY17" fmla="*/ 1656184 h 1656184"/>
              <a:gd name="connsiteX18" fmla="*/ 0 w 5151337"/>
              <a:gd name="connsiteY18" fmla="*/ 1656184 h 1656184"/>
              <a:gd name="connsiteX19" fmla="*/ 0 w 5151337"/>
              <a:gd name="connsiteY19" fmla="*/ 1120685 h 1656184"/>
              <a:gd name="connsiteX20" fmla="*/ 0 w 5151337"/>
              <a:gd name="connsiteY20" fmla="*/ 618309 h 1656184"/>
              <a:gd name="connsiteX21" fmla="*/ 0 w 5151337"/>
              <a:gd name="connsiteY21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51337" h="1656184" fill="none" extrusionOk="0">
                <a:moveTo>
                  <a:pt x="0" y="0"/>
                </a:moveTo>
                <a:cubicBezTo>
                  <a:pt x="219862" y="-15272"/>
                  <a:pt x="532541" y="-12709"/>
                  <a:pt x="746944" y="0"/>
                </a:cubicBezTo>
                <a:cubicBezTo>
                  <a:pt x="961347" y="12709"/>
                  <a:pt x="1222583" y="-12355"/>
                  <a:pt x="1493888" y="0"/>
                </a:cubicBezTo>
                <a:cubicBezTo>
                  <a:pt x="1765193" y="12355"/>
                  <a:pt x="1900641" y="14080"/>
                  <a:pt x="2086291" y="0"/>
                </a:cubicBezTo>
                <a:cubicBezTo>
                  <a:pt x="2271941" y="-14080"/>
                  <a:pt x="2488109" y="437"/>
                  <a:pt x="2678695" y="0"/>
                </a:cubicBezTo>
                <a:cubicBezTo>
                  <a:pt x="2869281" y="-437"/>
                  <a:pt x="3053168" y="-6673"/>
                  <a:pt x="3168072" y="0"/>
                </a:cubicBezTo>
                <a:cubicBezTo>
                  <a:pt x="3282976" y="6673"/>
                  <a:pt x="3629437" y="-32981"/>
                  <a:pt x="3915016" y="0"/>
                </a:cubicBezTo>
                <a:cubicBezTo>
                  <a:pt x="4200595" y="32981"/>
                  <a:pt x="4807484" y="-53023"/>
                  <a:pt x="5151337" y="0"/>
                </a:cubicBezTo>
                <a:cubicBezTo>
                  <a:pt x="5133855" y="138091"/>
                  <a:pt x="5127910" y="294475"/>
                  <a:pt x="5151337" y="518938"/>
                </a:cubicBezTo>
                <a:cubicBezTo>
                  <a:pt x="5174764" y="743401"/>
                  <a:pt x="5159252" y="957615"/>
                  <a:pt x="5151337" y="1087561"/>
                </a:cubicBezTo>
                <a:cubicBezTo>
                  <a:pt x="5143422" y="1217507"/>
                  <a:pt x="5156228" y="1433248"/>
                  <a:pt x="5151337" y="1656184"/>
                </a:cubicBezTo>
                <a:cubicBezTo>
                  <a:pt x="4912613" y="1669488"/>
                  <a:pt x="4724247" y="1667947"/>
                  <a:pt x="4610447" y="1656184"/>
                </a:cubicBezTo>
                <a:cubicBezTo>
                  <a:pt x="4496647" y="1644422"/>
                  <a:pt x="4207435" y="1657196"/>
                  <a:pt x="4069556" y="1656184"/>
                </a:cubicBezTo>
                <a:cubicBezTo>
                  <a:pt x="3931677" y="1655172"/>
                  <a:pt x="3704865" y="1666179"/>
                  <a:pt x="3528666" y="1656184"/>
                </a:cubicBezTo>
                <a:cubicBezTo>
                  <a:pt x="3352467" y="1646190"/>
                  <a:pt x="3183505" y="1650616"/>
                  <a:pt x="3039289" y="1656184"/>
                </a:cubicBezTo>
                <a:cubicBezTo>
                  <a:pt x="2895073" y="1661752"/>
                  <a:pt x="2704806" y="1665512"/>
                  <a:pt x="2498398" y="1656184"/>
                </a:cubicBezTo>
                <a:cubicBezTo>
                  <a:pt x="2291990" y="1646856"/>
                  <a:pt x="2070034" y="1635479"/>
                  <a:pt x="1751455" y="1656184"/>
                </a:cubicBezTo>
                <a:cubicBezTo>
                  <a:pt x="1432876" y="1676889"/>
                  <a:pt x="1437086" y="1666100"/>
                  <a:pt x="1210564" y="1656184"/>
                </a:cubicBezTo>
                <a:cubicBezTo>
                  <a:pt x="984042" y="1646268"/>
                  <a:pt x="410214" y="1647339"/>
                  <a:pt x="0" y="1656184"/>
                </a:cubicBezTo>
                <a:cubicBezTo>
                  <a:pt x="-9934" y="1524292"/>
                  <a:pt x="21671" y="1356689"/>
                  <a:pt x="0" y="1120685"/>
                </a:cubicBezTo>
                <a:cubicBezTo>
                  <a:pt x="-21671" y="884681"/>
                  <a:pt x="-19510" y="820837"/>
                  <a:pt x="0" y="618309"/>
                </a:cubicBezTo>
                <a:cubicBezTo>
                  <a:pt x="19510" y="415781"/>
                  <a:pt x="-24910" y="232830"/>
                  <a:pt x="0" y="0"/>
                </a:cubicBezTo>
                <a:close/>
              </a:path>
              <a:path w="5151337" h="1656184" stroke="0" extrusionOk="0">
                <a:moveTo>
                  <a:pt x="0" y="0"/>
                </a:moveTo>
                <a:cubicBezTo>
                  <a:pt x="116483" y="9805"/>
                  <a:pt x="408689" y="-3850"/>
                  <a:pt x="540890" y="0"/>
                </a:cubicBezTo>
                <a:cubicBezTo>
                  <a:pt x="673091" y="3850"/>
                  <a:pt x="909513" y="-13092"/>
                  <a:pt x="1081781" y="0"/>
                </a:cubicBezTo>
                <a:cubicBezTo>
                  <a:pt x="1254049" y="13092"/>
                  <a:pt x="1530739" y="13607"/>
                  <a:pt x="1725698" y="0"/>
                </a:cubicBezTo>
                <a:cubicBezTo>
                  <a:pt x="1920657" y="-13607"/>
                  <a:pt x="2323039" y="-32240"/>
                  <a:pt x="2472642" y="0"/>
                </a:cubicBezTo>
                <a:cubicBezTo>
                  <a:pt x="2622245" y="32240"/>
                  <a:pt x="2924857" y="-25967"/>
                  <a:pt x="3116559" y="0"/>
                </a:cubicBezTo>
                <a:cubicBezTo>
                  <a:pt x="3308261" y="25967"/>
                  <a:pt x="3652028" y="15482"/>
                  <a:pt x="3811989" y="0"/>
                </a:cubicBezTo>
                <a:cubicBezTo>
                  <a:pt x="3971950" y="-15482"/>
                  <a:pt x="4207147" y="1306"/>
                  <a:pt x="4507420" y="0"/>
                </a:cubicBezTo>
                <a:cubicBezTo>
                  <a:pt x="4807693" y="-1306"/>
                  <a:pt x="4910603" y="9456"/>
                  <a:pt x="5151337" y="0"/>
                </a:cubicBezTo>
                <a:cubicBezTo>
                  <a:pt x="5129508" y="242036"/>
                  <a:pt x="5149768" y="313775"/>
                  <a:pt x="5151337" y="585185"/>
                </a:cubicBezTo>
                <a:cubicBezTo>
                  <a:pt x="5152906" y="856596"/>
                  <a:pt x="5164520" y="953636"/>
                  <a:pt x="5151337" y="1137246"/>
                </a:cubicBezTo>
                <a:cubicBezTo>
                  <a:pt x="5138154" y="1320856"/>
                  <a:pt x="5168604" y="1540446"/>
                  <a:pt x="5151337" y="1656184"/>
                </a:cubicBezTo>
                <a:cubicBezTo>
                  <a:pt x="4929167" y="1670135"/>
                  <a:pt x="4778678" y="1655008"/>
                  <a:pt x="4558933" y="1656184"/>
                </a:cubicBezTo>
                <a:cubicBezTo>
                  <a:pt x="4339188" y="1657360"/>
                  <a:pt x="4223577" y="1630817"/>
                  <a:pt x="4018043" y="1656184"/>
                </a:cubicBezTo>
                <a:cubicBezTo>
                  <a:pt x="3812509" y="1681552"/>
                  <a:pt x="3611587" y="1675553"/>
                  <a:pt x="3477152" y="1656184"/>
                </a:cubicBezTo>
                <a:cubicBezTo>
                  <a:pt x="3342717" y="1636815"/>
                  <a:pt x="3137800" y="1660678"/>
                  <a:pt x="2987775" y="1656184"/>
                </a:cubicBezTo>
                <a:cubicBezTo>
                  <a:pt x="2837750" y="1651690"/>
                  <a:pt x="2688865" y="1657111"/>
                  <a:pt x="2395372" y="1656184"/>
                </a:cubicBezTo>
                <a:cubicBezTo>
                  <a:pt x="2101879" y="1655257"/>
                  <a:pt x="2027339" y="1651517"/>
                  <a:pt x="1699941" y="1656184"/>
                </a:cubicBezTo>
                <a:cubicBezTo>
                  <a:pt x="1372543" y="1660851"/>
                  <a:pt x="1293917" y="1652313"/>
                  <a:pt x="1056024" y="1656184"/>
                </a:cubicBezTo>
                <a:cubicBezTo>
                  <a:pt x="818131" y="1660055"/>
                  <a:pt x="412803" y="1686168"/>
                  <a:pt x="0" y="1656184"/>
                </a:cubicBezTo>
                <a:cubicBezTo>
                  <a:pt x="-19108" y="1470617"/>
                  <a:pt x="-5148" y="1262754"/>
                  <a:pt x="0" y="1120685"/>
                </a:cubicBezTo>
                <a:cubicBezTo>
                  <a:pt x="5148" y="978616"/>
                  <a:pt x="4110" y="744612"/>
                  <a:pt x="0" y="552061"/>
                </a:cubicBezTo>
                <a:cubicBezTo>
                  <a:pt x="-4110" y="359510"/>
                  <a:pt x="26254" y="161143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L’ausiliata  presenta alla SOA la dichiarazione con  cui l’ausiliaria assume l'obbligo di mettere a disposizione le risorse oggetto di avvalimento in favore dell'ausiliata per il periodo di validità dell’attestazione e documenta alla SOA il rapporto di controllo tra le imprese ai sensi dell'articolo 2359.1.2 c.c..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BE0AD2-3C67-3267-70FA-CB9B585A9F1C}"/>
              </a:ext>
            </a:extLst>
          </p:cNvPr>
          <p:cNvSpPr/>
          <p:nvPr/>
        </p:nvSpPr>
        <p:spPr>
          <a:xfrm>
            <a:off x="3544420" y="1086990"/>
            <a:ext cx="5151337" cy="1772792"/>
          </a:xfrm>
          <a:custGeom>
            <a:avLst/>
            <a:gdLst>
              <a:gd name="connsiteX0" fmla="*/ 0 w 5151337"/>
              <a:gd name="connsiteY0" fmla="*/ 0 h 1772792"/>
              <a:gd name="connsiteX1" fmla="*/ 746944 w 5151337"/>
              <a:gd name="connsiteY1" fmla="*/ 0 h 1772792"/>
              <a:gd name="connsiteX2" fmla="*/ 1493888 w 5151337"/>
              <a:gd name="connsiteY2" fmla="*/ 0 h 1772792"/>
              <a:gd name="connsiteX3" fmla="*/ 2086291 w 5151337"/>
              <a:gd name="connsiteY3" fmla="*/ 0 h 1772792"/>
              <a:gd name="connsiteX4" fmla="*/ 2678695 w 5151337"/>
              <a:gd name="connsiteY4" fmla="*/ 0 h 1772792"/>
              <a:gd name="connsiteX5" fmla="*/ 3168072 w 5151337"/>
              <a:gd name="connsiteY5" fmla="*/ 0 h 1772792"/>
              <a:gd name="connsiteX6" fmla="*/ 3915016 w 5151337"/>
              <a:gd name="connsiteY6" fmla="*/ 0 h 1772792"/>
              <a:gd name="connsiteX7" fmla="*/ 5151337 w 5151337"/>
              <a:gd name="connsiteY7" fmla="*/ 0 h 1772792"/>
              <a:gd name="connsiteX8" fmla="*/ 5151337 w 5151337"/>
              <a:gd name="connsiteY8" fmla="*/ 555475 h 1772792"/>
              <a:gd name="connsiteX9" fmla="*/ 5151337 w 5151337"/>
              <a:gd name="connsiteY9" fmla="*/ 1164133 h 1772792"/>
              <a:gd name="connsiteX10" fmla="*/ 5151337 w 5151337"/>
              <a:gd name="connsiteY10" fmla="*/ 1772792 h 1772792"/>
              <a:gd name="connsiteX11" fmla="*/ 4610447 w 5151337"/>
              <a:gd name="connsiteY11" fmla="*/ 1772792 h 1772792"/>
              <a:gd name="connsiteX12" fmla="*/ 4069556 w 5151337"/>
              <a:gd name="connsiteY12" fmla="*/ 1772792 h 1772792"/>
              <a:gd name="connsiteX13" fmla="*/ 3528666 w 5151337"/>
              <a:gd name="connsiteY13" fmla="*/ 1772792 h 1772792"/>
              <a:gd name="connsiteX14" fmla="*/ 3039289 w 5151337"/>
              <a:gd name="connsiteY14" fmla="*/ 1772792 h 1772792"/>
              <a:gd name="connsiteX15" fmla="*/ 2498398 w 5151337"/>
              <a:gd name="connsiteY15" fmla="*/ 1772792 h 1772792"/>
              <a:gd name="connsiteX16" fmla="*/ 1751455 w 5151337"/>
              <a:gd name="connsiteY16" fmla="*/ 1772792 h 1772792"/>
              <a:gd name="connsiteX17" fmla="*/ 1210564 w 5151337"/>
              <a:gd name="connsiteY17" fmla="*/ 1772792 h 1772792"/>
              <a:gd name="connsiteX18" fmla="*/ 0 w 5151337"/>
              <a:gd name="connsiteY18" fmla="*/ 1772792 h 1772792"/>
              <a:gd name="connsiteX19" fmla="*/ 0 w 5151337"/>
              <a:gd name="connsiteY19" fmla="*/ 1199589 h 1772792"/>
              <a:gd name="connsiteX20" fmla="*/ 0 w 5151337"/>
              <a:gd name="connsiteY20" fmla="*/ 661842 h 1772792"/>
              <a:gd name="connsiteX21" fmla="*/ 0 w 5151337"/>
              <a:gd name="connsiteY21" fmla="*/ 0 h 177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51337" h="1772792" fill="none" extrusionOk="0">
                <a:moveTo>
                  <a:pt x="0" y="0"/>
                </a:moveTo>
                <a:cubicBezTo>
                  <a:pt x="219862" y="-15272"/>
                  <a:pt x="532541" y="-12709"/>
                  <a:pt x="746944" y="0"/>
                </a:cubicBezTo>
                <a:cubicBezTo>
                  <a:pt x="961347" y="12709"/>
                  <a:pt x="1222583" y="-12355"/>
                  <a:pt x="1493888" y="0"/>
                </a:cubicBezTo>
                <a:cubicBezTo>
                  <a:pt x="1765193" y="12355"/>
                  <a:pt x="1900641" y="14080"/>
                  <a:pt x="2086291" y="0"/>
                </a:cubicBezTo>
                <a:cubicBezTo>
                  <a:pt x="2271941" y="-14080"/>
                  <a:pt x="2488109" y="437"/>
                  <a:pt x="2678695" y="0"/>
                </a:cubicBezTo>
                <a:cubicBezTo>
                  <a:pt x="2869281" y="-437"/>
                  <a:pt x="3053168" y="-6673"/>
                  <a:pt x="3168072" y="0"/>
                </a:cubicBezTo>
                <a:cubicBezTo>
                  <a:pt x="3282976" y="6673"/>
                  <a:pt x="3629437" y="-32981"/>
                  <a:pt x="3915016" y="0"/>
                </a:cubicBezTo>
                <a:cubicBezTo>
                  <a:pt x="4200595" y="32981"/>
                  <a:pt x="4807484" y="-53023"/>
                  <a:pt x="5151337" y="0"/>
                </a:cubicBezTo>
                <a:cubicBezTo>
                  <a:pt x="5145967" y="131616"/>
                  <a:pt x="5163860" y="353532"/>
                  <a:pt x="5151337" y="555475"/>
                </a:cubicBezTo>
                <a:cubicBezTo>
                  <a:pt x="5138814" y="757418"/>
                  <a:pt x="5153453" y="1021174"/>
                  <a:pt x="5151337" y="1164133"/>
                </a:cubicBezTo>
                <a:cubicBezTo>
                  <a:pt x="5149221" y="1307092"/>
                  <a:pt x="5166270" y="1492143"/>
                  <a:pt x="5151337" y="1772792"/>
                </a:cubicBezTo>
                <a:cubicBezTo>
                  <a:pt x="4912613" y="1786096"/>
                  <a:pt x="4724247" y="1784555"/>
                  <a:pt x="4610447" y="1772792"/>
                </a:cubicBezTo>
                <a:cubicBezTo>
                  <a:pt x="4496647" y="1761030"/>
                  <a:pt x="4207435" y="1773804"/>
                  <a:pt x="4069556" y="1772792"/>
                </a:cubicBezTo>
                <a:cubicBezTo>
                  <a:pt x="3931677" y="1771780"/>
                  <a:pt x="3704865" y="1782787"/>
                  <a:pt x="3528666" y="1772792"/>
                </a:cubicBezTo>
                <a:cubicBezTo>
                  <a:pt x="3352467" y="1762798"/>
                  <a:pt x="3183505" y="1767224"/>
                  <a:pt x="3039289" y="1772792"/>
                </a:cubicBezTo>
                <a:cubicBezTo>
                  <a:pt x="2895073" y="1778360"/>
                  <a:pt x="2704806" y="1782120"/>
                  <a:pt x="2498398" y="1772792"/>
                </a:cubicBezTo>
                <a:cubicBezTo>
                  <a:pt x="2291990" y="1763464"/>
                  <a:pt x="2070034" y="1752087"/>
                  <a:pt x="1751455" y="1772792"/>
                </a:cubicBezTo>
                <a:cubicBezTo>
                  <a:pt x="1432876" y="1793497"/>
                  <a:pt x="1437086" y="1782708"/>
                  <a:pt x="1210564" y="1772792"/>
                </a:cubicBezTo>
                <a:cubicBezTo>
                  <a:pt x="984042" y="1762876"/>
                  <a:pt x="410214" y="1763947"/>
                  <a:pt x="0" y="1772792"/>
                </a:cubicBezTo>
                <a:cubicBezTo>
                  <a:pt x="28552" y="1488889"/>
                  <a:pt x="-21256" y="1350742"/>
                  <a:pt x="0" y="1199589"/>
                </a:cubicBezTo>
                <a:cubicBezTo>
                  <a:pt x="21256" y="1048436"/>
                  <a:pt x="-25763" y="884263"/>
                  <a:pt x="0" y="661842"/>
                </a:cubicBezTo>
                <a:cubicBezTo>
                  <a:pt x="25763" y="439421"/>
                  <a:pt x="-23005" y="183907"/>
                  <a:pt x="0" y="0"/>
                </a:cubicBezTo>
                <a:close/>
              </a:path>
              <a:path w="5151337" h="1772792" stroke="0" extrusionOk="0">
                <a:moveTo>
                  <a:pt x="0" y="0"/>
                </a:moveTo>
                <a:cubicBezTo>
                  <a:pt x="116483" y="9805"/>
                  <a:pt x="408689" y="-3850"/>
                  <a:pt x="540890" y="0"/>
                </a:cubicBezTo>
                <a:cubicBezTo>
                  <a:pt x="673091" y="3850"/>
                  <a:pt x="909513" y="-13092"/>
                  <a:pt x="1081781" y="0"/>
                </a:cubicBezTo>
                <a:cubicBezTo>
                  <a:pt x="1254049" y="13092"/>
                  <a:pt x="1530739" y="13607"/>
                  <a:pt x="1725698" y="0"/>
                </a:cubicBezTo>
                <a:cubicBezTo>
                  <a:pt x="1920657" y="-13607"/>
                  <a:pt x="2323039" y="-32240"/>
                  <a:pt x="2472642" y="0"/>
                </a:cubicBezTo>
                <a:cubicBezTo>
                  <a:pt x="2622245" y="32240"/>
                  <a:pt x="2924857" y="-25967"/>
                  <a:pt x="3116559" y="0"/>
                </a:cubicBezTo>
                <a:cubicBezTo>
                  <a:pt x="3308261" y="25967"/>
                  <a:pt x="3652028" y="15482"/>
                  <a:pt x="3811989" y="0"/>
                </a:cubicBezTo>
                <a:cubicBezTo>
                  <a:pt x="3971950" y="-15482"/>
                  <a:pt x="4207147" y="1306"/>
                  <a:pt x="4507420" y="0"/>
                </a:cubicBezTo>
                <a:cubicBezTo>
                  <a:pt x="4807693" y="-1306"/>
                  <a:pt x="4910603" y="9456"/>
                  <a:pt x="5151337" y="0"/>
                </a:cubicBezTo>
                <a:cubicBezTo>
                  <a:pt x="5177945" y="277017"/>
                  <a:pt x="5174434" y="313537"/>
                  <a:pt x="5151337" y="626387"/>
                </a:cubicBezTo>
                <a:cubicBezTo>
                  <a:pt x="5128240" y="939237"/>
                  <a:pt x="5180631" y="1025156"/>
                  <a:pt x="5151337" y="1217317"/>
                </a:cubicBezTo>
                <a:cubicBezTo>
                  <a:pt x="5122044" y="1409478"/>
                  <a:pt x="5134881" y="1643701"/>
                  <a:pt x="5151337" y="1772792"/>
                </a:cubicBezTo>
                <a:cubicBezTo>
                  <a:pt x="4929167" y="1786743"/>
                  <a:pt x="4778678" y="1771616"/>
                  <a:pt x="4558933" y="1772792"/>
                </a:cubicBezTo>
                <a:cubicBezTo>
                  <a:pt x="4339188" y="1773968"/>
                  <a:pt x="4223577" y="1747425"/>
                  <a:pt x="4018043" y="1772792"/>
                </a:cubicBezTo>
                <a:cubicBezTo>
                  <a:pt x="3812509" y="1798160"/>
                  <a:pt x="3611587" y="1792161"/>
                  <a:pt x="3477152" y="1772792"/>
                </a:cubicBezTo>
                <a:cubicBezTo>
                  <a:pt x="3342717" y="1753423"/>
                  <a:pt x="3137800" y="1777286"/>
                  <a:pt x="2987775" y="1772792"/>
                </a:cubicBezTo>
                <a:cubicBezTo>
                  <a:pt x="2837750" y="1768298"/>
                  <a:pt x="2688865" y="1773719"/>
                  <a:pt x="2395372" y="1772792"/>
                </a:cubicBezTo>
                <a:cubicBezTo>
                  <a:pt x="2101879" y="1771865"/>
                  <a:pt x="2027339" y="1768125"/>
                  <a:pt x="1699941" y="1772792"/>
                </a:cubicBezTo>
                <a:cubicBezTo>
                  <a:pt x="1372543" y="1777459"/>
                  <a:pt x="1293917" y="1768921"/>
                  <a:pt x="1056024" y="1772792"/>
                </a:cubicBezTo>
                <a:cubicBezTo>
                  <a:pt x="818131" y="1776663"/>
                  <a:pt x="412803" y="1802776"/>
                  <a:pt x="0" y="1772792"/>
                </a:cubicBezTo>
                <a:cubicBezTo>
                  <a:pt x="10955" y="1572797"/>
                  <a:pt x="25496" y="1468228"/>
                  <a:pt x="0" y="1199589"/>
                </a:cubicBezTo>
                <a:cubicBezTo>
                  <a:pt x="-25496" y="930950"/>
                  <a:pt x="-12726" y="876080"/>
                  <a:pt x="0" y="590931"/>
                </a:cubicBezTo>
                <a:cubicBezTo>
                  <a:pt x="12726" y="305782"/>
                  <a:pt x="3124" y="283644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81785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Viene recepita l’indicazione della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CGUE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secondo cui l’obbligo della mandataria di possedere i requisiti ed eseguire in misura maggioritaria l’appalto non era  conforme alle direttive (C-642/2020), le quote di partecipazione al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RTI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o consorzio possono essere liberamente stabilite entro i limiti consentiti dai requisiti di qualificazione posseduti 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BF207BDE-CAC9-537B-FD15-BBB973853CC6}"/>
              </a:ext>
            </a:extLst>
          </p:cNvPr>
          <p:cNvSpPr/>
          <p:nvPr/>
        </p:nvSpPr>
        <p:spPr>
          <a:xfrm rot="16200000">
            <a:off x="2974361" y="1907039"/>
            <a:ext cx="1152128" cy="216024"/>
          </a:xfrm>
          <a:solidFill>
            <a:srgbClr val="BFDC30"/>
          </a:solidFill>
          <a:ln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EDCD7E07-7F7A-3A29-4A51-D38099A523A3}"/>
              </a:ext>
            </a:extLst>
          </p:cNvPr>
          <p:cNvSpPr/>
          <p:nvPr/>
        </p:nvSpPr>
        <p:spPr>
          <a:xfrm rot="16200000">
            <a:off x="2987824" y="3782252"/>
            <a:ext cx="1152128" cy="216024"/>
          </a:xfrm>
          <a:solidFill>
            <a:srgbClr val="BFDC30"/>
          </a:solidFill>
          <a:ln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0" name="Freccia in giù 7">
            <a:extLst>
              <a:ext uri="{FF2B5EF4-FFF2-40B4-BE49-F238E27FC236}">
                <a16:creationId xmlns:a16="http://schemas.microsoft.com/office/drawing/2014/main" id="{E585A6F9-0EE3-8509-372D-4335F6BB002B}"/>
              </a:ext>
            </a:extLst>
          </p:cNvPr>
          <p:cNvSpPr/>
          <p:nvPr/>
        </p:nvSpPr>
        <p:spPr>
          <a:xfrm>
            <a:off x="5436096" y="2859782"/>
            <a:ext cx="1152128" cy="216024"/>
          </a:xfrm>
          <a:custGeom>
            <a:avLst/>
            <a:gdLst>
              <a:gd name="connsiteX0" fmla="*/ 0 w 1152128"/>
              <a:gd name="connsiteY0" fmla="*/ 108012 h 216024"/>
              <a:gd name="connsiteX1" fmla="*/ 288032 w 1152128"/>
              <a:gd name="connsiteY1" fmla="*/ 108012 h 216024"/>
              <a:gd name="connsiteX2" fmla="*/ 288032 w 1152128"/>
              <a:gd name="connsiteY2" fmla="*/ 0 h 216024"/>
              <a:gd name="connsiteX3" fmla="*/ 864096 w 1152128"/>
              <a:gd name="connsiteY3" fmla="*/ 0 h 216024"/>
              <a:gd name="connsiteX4" fmla="*/ 864096 w 1152128"/>
              <a:gd name="connsiteY4" fmla="*/ 108012 h 216024"/>
              <a:gd name="connsiteX5" fmla="*/ 1152128 w 1152128"/>
              <a:gd name="connsiteY5" fmla="*/ 108012 h 216024"/>
              <a:gd name="connsiteX6" fmla="*/ 576064 w 1152128"/>
              <a:gd name="connsiteY6" fmla="*/ 216024 h 216024"/>
              <a:gd name="connsiteX7" fmla="*/ 0 w 1152128"/>
              <a:gd name="connsiteY7" fmla="*/ 108012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128" h="216024" fill="none" extrusionOk="0">
                <a:moveTo>
                  <a:pt x="0" y="108012"/>
                </a:moveTo>
                <a:cubicBezTo>
                  <a:pt x="124680" y="95940"/>
                  <a:pt x="210039" y="114852"/>
                  <a:pt x="288032" y="108012"/>
                </a:cubicBezTo>
                <a:cubicBezTo>
                  <a:pt x="290158" y="60932"/>
                  <a:pt x="290228" y="22571"/>
                  <a:pt x="288032" y="0"/>
                </a:cubicBezTo>
                <a:cubicBezTo>
                  <a:pt x="459228" y="4508"/>
                  <a:pt x="592249" y="-21539"/>
                  <a:pt x="864096" y="0"/>
                </a:cubicBezTo>
                <a:cubicBezTo>
                  <a:pt x="864557" y="23680"/>
                  <a:pt x="858728" y="75889"/>
                  <a:pt x="864096" y="108012"/>
                </a:cubicBezTo>
                <a:cubicBezTo>
                  <a:pt x="991123" y="99852"/>
                  <a:pt x="1087415" y="110294"/>
                  <a:pt x="1152128" y="108012"/>
                </a:cubicBezTo>
                <a:cubicBezTo>
                  <a:pt x="973319" y="159288"/>
                  <a:pt x="755660" y="195161"/>
                  <a:pt x="576064" y="216024"/>
                </a:cubicBezTo>
                <a:cubicBezTo>
                  <a:pt x="423049" y="157729"/>
                  <a:pt x="262599" y="170383"/>
                  <a:pt x="0" y="108012"/>
                </a:cubicBezTo>
                <a:close/>
              </a:path>
              <a:path w="1152128" h="216024" stroke="0" extrusionOk="0">
                <a:moveTo>
                  <a:pt x="0" y="108012"/>
                </a:moveTo>
                <a:cubicBezTo>
                  <a:pt x="123598" y="120100"/>
                  <a:pt x="192311" y="107633"/>
                  <a:pt x="288032" y="108012"/>
                </a:cubicBezTo>
                <a:cubicBezTo>
                  <a:pt x="284820" y="84445"/>
                  <a:pt x="284371" y="24920"/>
                  <a:pt x="288032" y="0"/>
                </a:cubicBezTo>
                <a:cubicBezTo>
                  <a:pt x="539414" y="-12503"/>
                  <a:pt x="723845" y="-16413"/>
                  <a:pt x="864096" y="0"/>
                </a:cubicBezTo>
                <a:cubicBezTo>
                  <a:pt x="862462" y="28384"/>
                  <a:pt x="860752" y="83707"/>
                  <a:pt x="864096" y="108012"/>
                </a:cubicBezTo>
                <a:cubicBezTo>
                  <a:pt x="986719" y="101884"/>
                  <a:pt x="1057251" y="119087"/>
                  <a:pt x="1152128" y="108012"/>
                </a:cubicBezTo>
                <a:cubicBezTo>
                  <a:pt x="989095" y="129600"/>
                  <a:pt x="787388" y="153041"/>
                  <a:pt x="576064" y="216024"/>
                </a:cubicBezTo>
                <a:cubicBezTo>
                  <a:pt x="316401" y="152634"/>
                  <a:pt x="119404" y="146629"/>
                  <a:pt x="0" y="108012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3F47B7-5983-D680-931A-3C099BDB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Categorie scorporabili </a:t>
            </a:r>
            <a:r>
              <a:rPr lang="it-IT" sz="2400" i="1" dirty="0"/>
              <a:t>(</a:t>
            </a:r>
            <a:r>
              <a:rPr lang="it-IT" sz="2400" i="1" dirty="0" err="1"/>
              <a:t>I.10</a:t>
            </a:r>
            <a:r>
              <a:rPr lang="it-IT" sz="2400" i="1" dirty="0"/>
              <a:t>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8BE4402-4B20-4693-C606-D1DC9895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186808" cy="3564549"/>
          </a:xfrm>
        </p:spPr>
        <p:txBody>
          <a:bodyPr>
            <a:normAutofit lnSpcReduction="10000"/>
          </a:bodyPr>
          <a:lstStyle/>
          <a:p>
            <a:pPr marL="342900" lvl="1" indent="-342900" algn="just">
              <a:buClr>
                <a:srgbClr val="006600"/>
              </a:buClr>
              <a:buFont typeface="+mj-lt"/>
              <a:buAutoNum type="arabicPeriod" startAt="7"/>
            </a:pPr>
            <a:r>
              <a:rPr lang="it-IT" dirty="0"/>
              <a:t>Non sono previste più le soglie di scorporo, sebbene l’art. 91 del DPR 207/2010 e il d.lgs. n. 50/2016 prevedevano fin dalla prima stesura la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 della categoria prevalente e delle categorie scorporabili</a:t>
            </a:r>
            <a:r>
              <a:rPr lang="it-IT" dirty="0"/>
              <a:t>, identificando queste ultime con le categorie di lavori non appartenenti alla prevalente e comunque di importo superiore al 10% dell'importo complessivo dell'opera o lavoro, ovvero di importo superiore a 150.000 euro (</a:t>
            </a:r>
            <a:r>
              <a:rPr lang="it-IT" dirty="0" err="1"/>
              <a:t>3.1,l</a:t>
            </a:r>
            <a:r>
              <a:rPr lang="it-IT" dirty="0"/>
              <a:t> “</a:t>
            </a:r>
            <a:r>
              <a:rPr lang="it-IT" dirty="0" err="1"/>
              <a:t>oo</a:t>
            </a:r>
            <a:r>
              <a:rPr lang="it-IT" dirty="0"/>
              <a:t>-bis” e “</a:t>
            </a:r>
            <a:r>
              <a:rPr lang="it-IT" dirty="0" err="1"/>
              <a:t>oo</a:t>
            </a:r>
            <a:r>
              <a:rPr lang="it-IT" dirty="0"/>
              <a:t>-ter”).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7914AE5-00E9-7D8F-A738-25780BB4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35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DC43E7E-9DE7-AD9E-573D-72936B925E47}"/>
              </a:ext>
            </a:extLst>
          </p:cNvPr>
          <p:cNvSpPr/>
          <p:nvPr/>
        </p:nvSpPr>
        <p:spPr>
          <a:xfrm>
            <a:off x="4788024" y="1197587"/>
            <a:ext cx="4104456" cy="1374163"/>
          </a:xfrm>
          <a:custGeom>
            <a:avLst/>
            <a:gdLst>
              <a:gd name="connsiteX0" fmla="*/ 0 w 4104456"/>
              <a:gd name="connsiteY0" fmla="*/ 0 h 1374163"/>
              <a:gd name="connsiteX1" fmla="*/ 504262 w 4104456"/>
              <a:gd name="connsiteY1" fmla="*/ 0 h 1374163"/>
              <a:gd name="connsiteX2" fmla="*/ 1049568 w 4104456"/>
              <a:gd name="connsiteY2" fmla="*/ 0 h 1374163"/>
              <a:gd name="connsiteX3" fmla="*/ 1635919 w 4104456"/>
              <a:gd name="connsiteY3" fmla="*/ 0 h 1374163"/>
              <a:gd name="connsiteX4" fmla="*/ 2099136 w 4104456"/>
              <a:gd name="connsiteY4" fmla="*/ 0 h 1374163"/>
              <a:gd name="connsiteX5" fmla="*/ 2767576 w 4104456"/>
              <a:gd name="connsiteY5" fmla="*/ 0 h 1374163"/>
              <a:gd name="connsiteX6" fmla="*/ 3312882 w 4104456"/>
              <a:gd name="connsiteY6" fmla="*/ 0 h 1374163"/>
              <a:gd name="connsiteX7" fmla="*/ 4104456 w 4104456"/>
              <a:gd name="connsiteY7" fmla="*/ 0 h 1374163"/>
              <a:gd name="connsiteX8" fmla="*/ 4104456 w 4104456"/>
              <a:gd name="connsiteY8" fmla="*/ 416829 h 1374163"/>
              <a:gd name="connsiteX9" fmla="*/ 4104456 w 4104456"/>
              <a:gd name="connsiteY9" fmla="*/ 861142 h 1374163"/>
              <a:gd name="connsiteX10" fmla="*/ 4104456 w 4104456"/>
              <a:gd name="connsiteY10" fmla="*/ 1374163 h 1374163"/>
              <a:gd name="connsiteX11" fmla="*/ 3436016 w 4104456"/>
              <a:gd name="connsiteY11" fmla="*/ 1374163 h 1374163"/>
              <a:gd name="connsiteX12" fmla="*/ 2808621 w 4104456"/>
              <a:gd name="connsiteY12" fmla="*/ 1374163 h 1374163"/>
              <a:gd name="connsiteX13" fmla="*/ 2345403 w 4104456"/>
              <a:gd name="connsiteY13" fmla="*/ 1374163 h 1374163"/>
              <a:gd name="connsiteX14" fmla="*/ 1759053 w 4104456"/>
              <a:gd name="connsiteY14" fmla="*/ 1374163 h 1374163"/>
              <a:gd name="connsiteX15" fmla="*/ 1090613 w 4104456"/>
              <a:gd name="connsiteY15" fmla="*/ 1374163 h 1374163"/>
              <a:gd name="connsiteX16" fmla="*/ 0 w 4104456"/>
              <a:gd name="connsiteY16" fmla="*/ 1374163 h 1374163"/>
              <a:gd name="connsiteX17" fmla="*/ 0 w 4104456"/>
              <a:gd name="connsiteY17" fmla="*/ 957334 h 1374163"/>
              <a:gd name="connsiteX18" fmla="*/ 0 w 4104456"/>
              <a:gd name="connsiteY18" fmla="*/ 485538 h 1374163"/>
              <a:gd name="connsiteX19" fmla="*/ 0 w 4104456"/>
              <a:gd name="connsiteY19" fmla="*/ 0 h 137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04456" h="1374163" fill="none" extrusionOk="0">
                <a:moveTo>
                  <a:pt x="0" y="0"/>
                </a:moveTo>
                <a:cubicBezTo>
                  <a:pt x="220397" y="-43513"/>
                  <a:pt x="393665" y="42668"/>
                  <a:pt x="504262" y="0"/>
                </a:cubicBezTo>
                <a:cubicBezTo>
                  <a:pt x="614859" y="-42668"/>
                  <a:pt x="808912" y="29193"/>
                  <a:pt x="1049568" y="0"/>
                </a:cubicBezTo>
                <a:cubicBezTo>
                  <a:pt x="1290224" y="-29193"/>
                  <a:pt x="1451451" y="41251"/>
                  <a:pt x="1635919" y="0"/>
                </a:cubicBezTo>
                <a:cubicBezTo>
                  <a:pt x="1820387" y="-41251"/>
                  <a:pt x="1992697" y="33980"/>
                  <a:pt x="2099136" y="0"/>
                </a:cubicBezTo>
                <a:cubicBezTo>
                  <a:pt x="2205575" y="-33980"/>
                  <a:pt x="2554458" y="80130"/>
                  <a:pt x="2767576" y="0"/>
                </a:cubicBezTo>
                <a:cubicBezTo>
                  <a:pt x="2980694" y="-80130"/>
                  <a:pt x="3201528" y="64747"/>
                  <a:pt x="3312882" y="0"/>
                </a:cubicBezTo>
                <a:cubicBezTo>
                  <a:pt x="3424236" y="-64747"/>
                  <a:pt x="3925046" y="81136"/>
                  <a:pt x="4104456" y="0"/>
                </a:cubicBezTo>
                <a:cubicBezTo>
                  <a:pt x="4149215" y="191619"/>
                  <a:pt x="4062013" y="277203"/>
                  <a:pt x="4104456" y="416829"/>
                </a:cubicBezTo>
                <a:cubicBezTo>
                  <a:pt x="4146899" y="556455"/>
                  <a:pt x="4067095" y="697007"/>
                  <a:pt x="4104456" y="861142"/>
                </a:cubicBezTo>
                <a:cubicBezTo>
                  <a:pt x="4141817" y="1025277"/>
                  <a:pt x="4071354" y="1166593"/>
                  <a:pt x="4104456" y="1374163"/>
                </a:cubicBezTo>
                <a:cubicBezTo>
                  <a:pt x="3884533" y="1451286"/>
                  <a:pt x="3570195" y="1354982"/>
                  <a:pt x="3436016" y="1374163"/>
                </a:cubicBezTo>
                <a:cubicBezTo>
                  <a:pt x="3301837" y="1393344"/>
                  <a:pt x="2993088" y="1338512"/>
                  <a:pt x="2808621" y="1374163"/>
                </a:cubicBezTo>
                <a:cubicBezTo>
                  <a:pt x="2624154" y="1409814"/>
                  <a:pt x="2549255" y="1355379"/>
                  <a:pt x="2345403" y="1374163"/>
                </a:cubicBezTo>
                <a:cubicBezTo>
                  <a:pt x="2141551" y="1392947"/>
                  <a:pt x="1905252" y="1334363"/>
                  <a:pt x="1759053" y="1374163"/>
                </a:cubicBezTo>
                <a:cubicBezTo>
                  <a:pt x="1612854" y="1413963"/>
                  <a:pt x="1396294" y="1365622"/>
                  <a:pt x="1090613" y="1374163"/>
                </a:cubicBezTo>
                <a:cubicBezTo>
                  <a:pt x="784932" y="1382704"/>
                  <a:pt x="426163" y="1276540"/>
                  <a:pt x="0" y="1374163"/>
                </a:cubicBezTo>
                <a:cubicBezTo>
                  <a:pt x="-27819" y="1246698"/>
                  <a:pt x="10345" y="1055614"/>
                  <a:pt x="0" y="957334"/>
                </a:cubicBezTo>
                <a:cubicBezTo>
                  <a:pt x="-10345" y="859054"/>
                  <a:pt x="22651" y="650847"/>
                  <a:pt x="0" y="485538"/>
                </a:cubicBezTo>
                <a:cubicBezTo>
                  <a:pt x="-22651" y="320229"/>
                  <a:pt x="55661" y="182206"/>
                  <a:pt x="0" y="0"/>
                </a:cubicBezTo>
                <a:close/>
              </a:path>
              <a:path w="4104456" h="1374163" stroke="0" extrusionOk="0">
                <a:moveTo>
                  <a:pt x="0" y="0"/>
                </a:moveTo>
                <a:cubicBezTo>
                  <a:pt x="157998" y="-69884"/>
                  <a:pt x="350437" y="7699"/>
                  <a:pt x="668440" y="0"/>
                </a:cubicBezTo>
                <a:cubicBezTo>
                  <a:pt x="986443" y="-7699"/>
                  <a:pt x="1120415" y="23046"/>
                  <a:pt x="1254791" y="0"/>
                </a:cubicBezTo>
                <a:cubicBezTo>
                  <a:pt x="1389167" y="-23046"/>
                  <a:pt x="1564011" y="51352"/>
                  <a:pt x="1759053" y="0"/>
                </a:cubicBezTo>
                <a:cubicBezTo>
                  <a:pt x="1954095" y="-51352"/>
                  <a:pt x="2060507" y="13444"/>
                  <a:pt x="2345403" y="0"/>
                </a:cubicBezTo>
                <a:cubicBezTo>
                  <a:pt x="2630299" y="-13444"/>
                  <a:pt x="2824217" y="43082"/>
                  <a:pt x="3013843" y="0"/>
                </a:cubicBezTo>
                <a:cubicBezTo>
                  <a:pt x="3203469" y="-43082"/>
                  <a:pt x="3297812" y="57920"/>
                  <a:pt x="3518105" y="0"/>
                </a:cubicBezTo>
                <a:cubicBezTo>
                  <a:pt x="3738398" y="-57920"/>
                  <a:pt x="3890021" y="34273"/>
                  <a:pt x="4104456" y="0"/>
                </a:cubicBezTo>
                <a:cubicBezTo>
                  <a:pt x="4123712" y="163876"/>
                  <a:pt x="4054918" y="297368"/>
                  <a:pt x="4104456" y="458054"/>
                </a:cubicBezTo>
                <a:cubicBezTo>
                  <a:pt x="4153994" y="618740"/>
                  <a:pt x="4053034" y="791660"/>
                  <a:pt x="4104456" y="902367"/>
                </a:cubicBezTo>
                <a:cubicBezTo>
                  <a:pt x="4155878" y="1013074"/>
                  <a:pt x="4055085" y="1268694"/>
                  <a:pt x="4104456" y="1374163"/>
                </a:cubicBezTo>
                <a:cubicBezTo>
                  <a:pt x="3895965" y="1433367"/>
                  <a:pt x="3811653" y="1323960"/>
                  <a:pt x="3559150" y="1374163"/>
                </a:cubicBezTo>
                <a:cubicBezTo>
                  <a:pt x="3306647" y="1424366"/>
                  <a:pt x="3191371" y="1328737"/>
                  <a:pt x="2931754" y="1374163"/>
                </a:cubicBezTo>
                <a:cubicBezTo>
                  <a:pt x="2672137" y="1419589"/>
                  <a:pt x="2590409" y="1329855"/>
                  <a:pt x="2427493" y="1374163"/>
                </a:cubicBezTo>
                <a:cubicBezTo>
                  <a:pt x="2264577" y="1418471"/>
                  <a:pt x="2030303" y="1341259"/>
                  <a:pt x="1882186" y="1374163"/>
                </a:cubicBezTo>
                <a:cubicBezTo>
                  <a:pt x="1734069" y="1407067"/>
                  <a:pt x="1385882" y="1357081"/>
                  <a:pt x="1254791" y="1374163"/>
                </a:cubicBezTo>
                <a:cubicBezTo>
                  <a:pt x="1123700" y="1391245"/>
                  <a:pt x="766170" y="1361794"/>
                  <a:pt x="586351" y="1374163"/>
                </a:cubicBezTo>
                <a:cubicBezTo>
                  <a:pt x="406532" y="1386532"/>
                  <a:pt x="236931" y="1369666"/>
                  <a:pt x="0" y="1374163"/>
                </a:cubicBezTo>
                <a:cubicBezTo>
                  <a:pt x="-8147" y="1149639"/>
                  <a:pt x="49156" y="1067828"/>
                  <a:pt x="0" y="916109"/>
                </a:cubicBezTo>
                <a:cubicBezTo>
                  <a:pt x="-49156" y="764390"/>
                  <a:pt x="23060" y="641863"/>
                  <a:pt x="0" y="485538"/>
                </a:cubicBezTo>
                <a:cubicBezTo>
                  <a:pt x="-23060" y="329213"/>
                  <a:pt x="54185" y="15882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Sebbene le categorie scorporabili siano citate (e utilizzate) in più parti dal codice n. 36/2023 (vedi ex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multis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all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I.10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art. comma 7, lett. “b” e “c”), lo stesso non riproduce al una loro definizione di scorporo.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E81900E-E20E-FEBA-6CA2-7F2E5857AA4F}"/>
              </a:ext>
            </a:extLst>
          </p:cNvPr>
          <p:cNvSpPr/>
          <p:nvPr/>
        </p:nvSpPr>
        <p:spPr>
          <a:xfrm>
            <a:off x="4788024" y="2580767"/>
            <a:ext cx="4104456" cy="2183931"/>
          </a:xfrm>
          <a:custGeom>
            <a:avLst/>
            <a:gdLst>
              <a:gd name="connsiteX0" fmla="*/ 0 w 4104456"/>
              <a:gd name="connsiteY0" fmla="*/ 0 h 2183931"/>
              <a:gd name="connsiteX1" fmla="*/ 504262 w 4104456"/>
              <a:gd name="connsiteY1" fmla="*/ 0 h 2183931"/>
              <a:gd name="connsiteX2" fmla="*/ 967479 w 4104456"/>
              <a:gd name="connsiteY2" fmla="*/ 0 h 2183931"/>
              <a:gd name="connsiteX3" fmla="*/ 1635919 w 4104456"/>
              <a:gd name="connsiteY3" fmla="*/ 0 h 2183931"/>
              <a:gd name="connsiteX4" fmla="*/ 2181225 w 4104456"/>
              <a:gd name="connsiteY4" fmla="*/ 0 h 2183931"/>
              <a:gd name="connsiteX5" fmla="*/ 2808621 w 4104456"/>
              <a:gd name="connsiteY5" fmla="*/ 0 h 2183931"/>
              <a:gd name="connsiteX6" fmla="*/ 3271838 w 4104456"/>
              <a:gd name="connsiteY6" fmla="*/ 0 h 2183931"/>
              <a:gd name="connsiteX7" fmla="*/ 4104456 w 4104456"/>
              <a:gd name="connsiteY7" fmla="*/ 0 h 2183931"/>
              <a:gd name="connsiteX8" fmla="*/ 4104456 w 4104456"/>
              <a:gd name="connsiteY8" fmla="*/ 545983 h 2183931"/>
              <a:gd name="connsiteX9" fmla="*/ 4104456 w 4104456"/>
              <a:gd name="connsiteY9" fmla="*/ 1135644 h 2183931"/>
              <a:gd name="connsiteX10" fmla="*/ 4104456 w 4104456"/>
              <a:gd name="connsiteY10" fmla="*/ 1681627 h 2183931"/>
              <a:gd name="connsiteX11" fmla="*/ 4104456 w 4104456"/>
              <a:gd name="connsiteY11" fmla="*/ 2183931 h 2183931"/>
              <a:gd name="connsiteX12" fmla="*/ 3436016 w 4104456"/>
              <a:gd name="connsiteY12" fmla="*/ 2183931 h 2183931"/>
              <a:gd name="connsiteX13" fmla="*/ 2767576 w 4104456"/>
              <a:gd name="connsiteY13" fmla="*/ 2183931 h 2183931"/>
              <a:gd name="connsiteX14" fmla="*/ 2099136 w 4104456"/>
              <a:gd name="connsiteY14" fmla="*/ 2183931 h 2183931"/>
              <a:gd name="connsiteX15" fmla="*/ 1635919 w 4104456"/>
              <a:gd name="connsiteY15" fmla="*/ 2183931 h 2183931"/>
              <a:gd name="connsiteX16" fmla="*/ 1172702 w 4104456"/>
              <a:gd name="connsiteY16" fmla="*/ 2183931 h 2183931"/>
              <a:gd name="connsiteX17" fmla="*/ 709485 w 4104456"/>
              <a:gd name="connsiteY17" fmla="*/ 2183931 h 2183931"/>
              <a:gd name="connsiteX18" fmla="*/ 0 w 4104456"/>
              <a:gd name="connsiteY18" fmla="*/ 2183931 h 2183931"/>
              <a:gd name="connsiteX19" fmla="*/ 0 w 4104456"/>
              <a:gd name="connsiteY19" fmla="*/ 1703466 h 2183931"/>
              <a:gd name="connsiteX20" fmla="*/ 0 w 4104456"/>
              <a:gd name="connsiteY20" fmla="*/ 1135644 h 2183931"/>
              <a:gd name="connsiteX21" fmla="*/ 0 w 4104456"/>
              <a:gd name="connsiteY21" fmla="*/ 633340 h 2183931"/>
              <a:gd name="connsiteX22" fmla="*/ 0 w 4104456"/>
              <a:gd name="connsiteY22" fmla="*/ 0 h 218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4456" h="2183931" fill="none" extrusionOk="0">
                <a:moveTo>
                  <a:pt x="0" y="0"/>
                </a:moveTo>
                <a:cubicBezTo>
                  <a:pt x="171615" y="-3658"/>
                  <a:pt x="375369" y="51331"/>
                  <a:pt x="504262" y="0"/>
                </a:cubicBezTo>
                <a:cubicBezTo>
                  <a:pt x="633155" y="-51331"/>
                  <a:pt x="861040" y="33980"/>
                  <a:pt x="967479" y="0"/>
                </a:cubicBezTo>
                <a:cubicBezTo>
                  <a:pt x="1073918" y="-33980"/>
                  <a:pt x="1422801" y="80130"/>
                  <a:pt x="1635919" y="0"/>
                </a:cubicBezTo>
                <a:cubicBezTo>
                  <a:pt x="1849037" y="-80130"/>
                  <a:pt x="2069871" y="64747"/>
                  <a:pt x="2181225" y="0"/>
                </a:cubicBezTo>
                <a:cubicBezTo>
                  <a:pt x="2292579" y="-64747"/>
                  <a:pt x="2614209" y="58522"/>
                  <a:pt x="2808621" y="0"/>
                </a:cubicBezTo>
                <a:cubicBezTo>
                  <a:pt x="3003033" y="-58522"/>
                  <a:pt x="3140997" y="29848"/>
                  <a:pt x="3271838" y="0"/>
                </a:cubicBezTo>
                <a:cubicBezTo>
                  <a:pt x="3402679" y="-29848"/>
                  <a:pt x="3711770" y="92022"/>
                  <a:pt x="4104456" y="0"/>
                </a:cubicBezTo>
                <a:cubicBezTo>
                  <a:pt x="4105081" y="129999"/>
                  <a:pt x="4084080" y="337663"/>
                  <a:pt x="4104456" y="545983"/>
                </a:cubicBezTo>
                <a:cubicBezTo>
                  <a:pt x="4124832" y="754303"/>
                  <a:pt x="4050694" y="980761"/>
                  <a:pt x="4104456" y="1135644"/>
                </a:cubicBezTo>
                <a:cubicBezTo>
                  <a:pt x="4158218" y="1290527"/>
                  <a:pt x="4089494" y="1507917"/>
                  <a:pt x="4104456" y="1681627"/>
                </a:cubicBezTo>
                <a:cubicBezTo>
                  <a:pt x="4119418" y="1855337"/>
                  <a:pt x="4068013" y="2042046"/>
                  <a:pt x="4104456" y="2183931"/>
                </a:cubicBezTo>
                <a:cubicBezTo>
                  <a:pt x="3928127" y="2233747"/>
                  <a:pt x="3756253" y="2113573"/>
                  <a:pt x="3436016" y="2183931"/>
                </a:cubicBezTo>
                <a:cubicBezTo>
                  <a:pt x="3115779" y="2254289"/>
                  <a:pt x="3073257" y="2175390"/>
                  <a:pt x="2767576" y="2183931"/>
                </a:cubicBezTo>
                <a:cubicBezTo>
                  <a:pt x="2461895" y="2192472"/>
                  <a:pt x="2285463" y="2153566"/>
                  <a:pt x="2099136" y="2183931"/>
                </a:cubicBezTo>
                <a:cubicBezTo>
                  <a:pt x="1912809" y="2214296"/>
                  <a:pt x="1782096" y="2149379"/>
                  <a:pt x="1635919" y="2183931"/>
                </a:cubicBezTo>
                <a:cubicBezTo>
                  <a:pt x="1489742" y="2218483"/>
                  <a:pt x="1352589" y="2131940"/>
                  <a:pt x="1172702" y="2183931"/>
                </a:cubicBezTo>
                <a:cubicBezTo>
                  <a:pt x="992815" y="2235922"/>
                  <a:pt x="878917" y="2171689"/>
                  <a:pt x="709485" y="2183931"/>
                </a:cubicBezTo>
                <a:cubicBezTo>
                  <a:pt x="540053" y="2196173"/>
                  <a:pt x="173114" y="2171022"/>
                  <a:pt x="0" y="2183931"/>
                </a:cubicBezTo>
                <a:cubicBezTo>
                  <a:pt x="-49809" y="2078401"/>
                  <a:pt x="53003" y="1830760"/>
                  <a:pt x="0" y="1703466"/>
                </a:cubicBezTo>
                <a:cubicBezTo>
                  <a:pt x="-53003" y="1576173"/>
                  <a:pt x="42574" y="1280782"/>
                  <a:pt x="0" y="1135644"/>
                </a:cubicBezTo>
                <a:cubicBezTo>
                  <a:pt x="-42574" y="990506"/>
                  <a:pt x="26233" y="839088"/>
                  <a:pt x="0" y="633340"/>
                </a:cubicBezTo>
                <a:cubicBezTo>
                  <a:pt x="-26233" y="427592"/>
                  <a:pt x="13954" y="293709"/>
                  <a:pt x="0" y="0"/>
                </a:cubicBezTo>
                <a:close/>
              </a:path>
              <a:path w="4104456" h="2183931" stroke="0" extrusionOk="0">
                <a:moveTo>
                  <a:pt x="0" y="0"/>
                </a:moveTo>
                <a:cubicBezTo>
                  <a:pt x="157998" y="-69884"/>
                  <a:pt x="350437" y="7699"/>
                  <a:pt x="668440" y="0"/>
                </a:cubicBezTo>
                <a:cubicBezTo>
                  <a:pt x="986443" y="-7699"/>
                  <a:pt x="1120415" y="23046"/>
                  <a:pt x="1254791" y="0"/>
                </a:cubicBezTo>
                <a:cubicBezTo>
                  <a:pt x="1389167" y="-23046"/>
                  <a:pt x="1564011" y="51352"/>
                  <a:pt x="1759053" y="0"/>
                </a:cubicBezTo>
                <a:cubicBezTo>
                  <a:pt x="1954095" y="-51352"/>
                  <a:pt x="2060507" y="13444"/>
                  <a:pt x="2345403" y="0"/>
                </a:cubicBezTo>
                <a:cubicBezTo>
                  <a:pt x="2630299" y="-13444"/>
                  <a:pt x="2824217" y="43082"/>
                  <a:pt x="3013843" y="0"/>
                </a:cubicBezTo>
                <a:cubicBezTo>
                  <a:pt x="3203469" y="-43082"/>
                  <a:pt x="3297812" y="57920"/>
                  <a:pt x="3518105" y="0"/>
                </a:cubicBezTo>
                <a:cubicBezTo>
                  <a:pt x="3738398" y="-57920"/>
                  <a:pt x="3890021" y="34273"/>
                  <a:pt x="4104456" y="0"/>
                </a:cubicBezTo>
                <a:cubicBezTo>
                  <a:pt x="4169391" y="193280"/>
                  <a:pt x="4053150" y="311246"/>
                  <a:pt x="4104456" y="545983"/>
                </a:cubicBezTo>
                <a:cubicBezTo>
                  <a:pt x="4155762" y="780720"/>
                  <a:pt x="4047869" y="821643"/>
                  <a:pt x="4104456" y="1070126"/>
                </a:cubicBezTo>
                <a:cubicBezTo>
                  <a:pt x="4161043" y="1318609"/>
                  <a:pt x="4072014" y="1474582"/>
                  <a:pt x="4104456" y="1637948"/>
                </a:cubicBezTo>
                <a:cubicBezTo>
                  <a:pt x="4136898" y="1801314"/>
                  <a:pt x="4098047" y="1970308"/>
                  <a:pt x="4104456" y="2183931"/>
                </a:cubicBezTo>
                <a:cubicBezTo>
                  <a:pt x="3951422" y="2188926"/>
                  <a:pt x="3712676" y="2158899"/>
                  <a:pt x="3559150" y="2183931"/>
                </a:cubicBezTo>
                <a:cubicBezTo>
                  <a:pt x="3405624" y="2208963"/>
                  <a:pt x="3222631" y="2141031"/>
                  <a:pt x="3054888" y="2183931"/>
                </a:cubicBezTo>
                <a:cubicBezTo>
                  <a:pt x="2887145" y="2226831"/>
                  <a:pt x="2650641" y="2148795"/>
                  <a:pt x="2509582" y="2183931"/>
                </a:cubicBezTo>
                <a:cubicBezTo>
                  <a:pt x="2368523" y="2219067"/>
                  <a:pt x="2017666" y="2169204"/>
                  <a:pt x="1882186" y="2183931"/>
                </a:cubicBezTo>
                <a:cubicBezTo>
                  <a:pt x="1746706" y="2198658"/>
                  <a:pt x="1393565" y="2171562"/>
                  <a:pt x="1213746" y="2183931"/>
                </a:cubicBezTo>
                <a:cubicBezTo>
                  <a:pt x="1033927" y="2196300"/>
                  <a:pt x="759120" y="2140236"/>
                  <a:pt x="586351" y="2183931"/>
                </a:cubicBezTo>
                <a:cubicBezTo>
                  <a:pt x="413583" y="2227626"/>
                  <a:pt x="174964" y="2140384"/>
                  <a:pt x="0" y="2183931"/>
                </a:cubicBezTo>
                <a:cubicBezTo>
                  <a:pt x="-8058" y="2069281"/>
                  <a:pt x="34352" y="1831524"/>
                  <a:pt x="0" y="1703466"/>
                </a:cubicBezTo>
                <a:cubicBezTo>
                  <a:pt x="-34352" y="1575408"/>
                  <a:pt x="5113" y="1322167"/>
                  <a:pt x="0" y="1223001"/>
                </a:cubicBezTo>
                <a:cubicBezTo>
                  <a:pt x="-5113" y="1123836"/>
                  <a:pt x="50328" y="880107"/>
                  <a:pt x="0" y="720697"/>
                </a:cubicBezTo>
                <a:cubicBezTo>
                  <a:pt x="-50328" y="561287"/>
                  <a:pt x="77802" y="15578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Nelle more di una modifica del codice, è quindi utile sottolineare la prioritaria necessità che, al fine di consentire un corretto svolgimento delle gare d’appalto, e garantire l’idonea qualificazione dell’OE esecutore, che tali opere scorporabili vengano individuate anche ricorrendo ad un atto interpretativo.</a:t>
            </a:r>
          </a:p>
        </p:txBody>
      </p:sp>
    </p:spTree>
    <p:extLst>
      <p:ext uri="{BB962C8B-B14F-4D97-AF65-F5344CB8AC3E}">
        <p14:creationId xmlns:p14="http://schemas.microsoft.com/office/powerpoint/2010/main" val="35873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5">
            <a:extLst>
              <a:ext uri="{FF2B5EF4-FFF2-40B4-BE49-F238E27FC236}">
                <a16:creationId xmlns:a16="http://schemas.microsoft.com/office/drawing/2014/main" id="{1F4B5EFC-BE0B-7D62-BE46-0D666E5E144D}"/>
              </a:ext>
            </a:extLst>
          </p:cNvPr>
          <p:cNvSpPr/>
          <p:nvPr/>
        </p:nvSpPr>
        <p:spPr>
          <a:xfrm>
            <a:off x="1007604" y="1104932"/>
            <a:ext cx="3060340" cy="2114890"/>
          </a:xfrm>
          <a:custGeom>
            <a:avLst/>
            <a:gdLst>
              <a:gd name="connsiteX0" fmla="*/ 0 w 3060340"/>
              <a:gd name="connsiteY0" fmla="*/ 0 h 2114890"/>
              <a:gd name="connsiteX1" fmla="*/ 448850 w 3060340"/>
              <a:gd name="connsiteY1" fmla="*/ 0 h 2114890"/>
              <a:gd name="connsiteX2" fmla="*/ 928303 w 3060340"/>
              <a:gd name="connsiteY2" fmla="*/ 0 h 2114890"/>
              <a:gd name="connsiteX3" fmla="*/ 1438360 w 3060340"/>
              <a:gd name="connsiteY3" fmla="*/ 0 h 2114890"/>
              <a:gd name="connsiteX4" fmla="*/ 1856606 w 3060340"/>
              <a:gd name="connsiteY4" fmla="*/ 0 h 2114890"/>
              <a:gd name="connsiteX5" fmla="*/ 2427870 w 3060340"/>
              <a:gd name="connsiteY5" fmla="*/ 0 h 2114890"/>
              <a:gd name="connsiteX6" fmla="*/ 3060340 w 3060340"/>
              <a:gd name="connsiteY6" fmla="*/ 0 h 2114890"/>
              <a:gd name="connsiteX7" fmla="*/ 3060340 w 3060340"/>
              <a:gd name="connsiteY7" fmla="*/ 549871 h 2114890"/>
              <a:gd name="connsiteX8" fmla="*/ 3060340 w 3060340"/>
              <a:gd name="connsiteY8" fmla="*/ 1078594 h 2114890"/>
              <a:gd name="connsiteX9" fmla="*/ 3060340 w 3060340"/>
              <a:gd name="connsiteY9" fmla="*/ 1586168 h 2114890"/>
              <a:gd name="connsiteX10" fmla="*/ 3060340 w 3060340"/>
              <a:gd name="connsiteY10" fmla="*/ 2114890 h 2114890"/>
              <a:gd name="connsiteX11" fmla="*/ 2489077 w 3060340"/>
              <a:gd name="connsiteY11" fmla="*/ 2114890 h 2114890"/>
              <a:gd name="connsiteX12" fmla="*/ 1948416 w 3060340"/>
              <a:gd name="connsiteY12" fmla="*/ 2114890 h 2114890"/>
              <a:gd name="connsiteX13" fmla="*/ 1530170 w 3060340"/>
              <a:gd name="connsiteY13" fmla="*/ 2114890 h 2114890"/>
              <a:gd name="connsiteX14" fmla="*/ 1020113 w 3060340"/>
              <a:gd name="connsiteY14" fmla="*/ 2114890 h 2114890"/>
              <a:gd name="connsiteX15" fmla="*/ 448850 w 3060340"/>
              <a:gd name="connsiteY15" fmla="*/ 2114890 h 2114890"/>
              <a:gd name="connsiteX16" fmla="*/ 0 w 3060340"/>
              <a:gd name="connsiteY16" fmla="*/ 2114890 h 2114890"/>
              <a:gd name="connsiteX17" fmla="*/ 0 w 3060340"/>
              <a:gd name="connsiteY17" fmla="*/ 1649614 h 2114890"/>
              <a:gd name="connsiteX18" fmla="*/ 0 w 3060340"/>
              <a:gd name="connsiteY18" fmla="*/ 1099743 h 2114890"/>
              <a:gd name="connsiteX19" fmla="*/ 0 w 3060340"/>
              <a:gd name="connsiteY19" fmla="*/ 528723 h 2114890"/>
              <a:gd name="connsiteX20" fmla="*/ 0 w 3060340"/>
              <a:gd name="connsiteY20" fmla="*/ 0 h 211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60340" h="2114890" fill="none" extrusionOk="0">
                <a:moveTo>
                  <a:pt x="0" y="0"/>
                </a:moveTo>
                <a:cubicBezTo>
                  <a:pt x="132269" y="-28148"/>
                  <a:pt x="233030" y="37341"/>
                  <a:pt x="448850" y="0"/>
                </a:cubicBezTo>
                <a:cubicBezTo>
                  <a:pt x="664670" y="-37341"/>
                  <a:pt x="731128" y="48498"/>
                  <a:pt x="928303" y="0"/>
                </a:cubicBezTo>
                <a:cubicBezTo>
                  <a:pt x="1125478" y="-48498"/>
                  <a:pt x="1300149" y="55045"/>
                  <a:pt x="1438360" y="0"/>
                </a:cubicBezTo>
                <a:cubicBezTo>
                  <a:pt x="1576571" y="-55045"/>
                  <a:pt x="1742432" y="34170"/>
                  <a:pt x="1856606" y="0"/>
                </a:cubicBezTo>
                <a:cubicBezTo>
                  <a:pt x="1970780" y="-34170"/>
                  <a:pt x="2250574" y="45075"/>
                  <a:pt x="2427870" y="0"/>
                </a:cubicBezTo>
                <a:cubicBezTo>
                  <a:pt x="2605166" y="-45075"/>
                  <a:pt x="2853817" y="50638"/>
                  <a:pt x="3060340" y="0"/>
                </a:cubicBezTo>
                <a:cubicBezTo>
                  <a:pt x="3110806" y="143245"/>
                  <a:pt x="3005182" y="281550"/>
                  <a:pt x="3060340" y="549871"/>
                </a:cubicBezTo>
                <a:cubicBezTo>
                  <a:pt x="3115498" y="818192"/>
                  <a:pt x="3056102" y="956308"/>
                  <a:pt x="3060340" y="1078594"/>
                </a:cubicBezTo>
                <a:cubicBezTo>
                  <a:pt x="3064578" y="1200880"/>
                  <a:pt x="3027104" y="1341278"/>
                  <a:pt x="3060340" y="1586168"/>
                </a:cubicBezTo>
                <a:cubicBezTo>
                  <a:pt x="3093576" y="1831058"/>
                  <a:pt x="3043461" y="1949905"/>
                  <a:pt x="3060340" y="2114890"/>
                </a:cubicBezTo>
                <a:cubicBezTo>
                  <a:pt x="2862598" y="2158225"/>
                  <a:pt x="2724022" y="2069737"/>
                  <a:pt x="2489077" y="2114890"/>
                </a:cubicBezTo>
                <a:cubicBezTo>
                  <a:pt x="2254132" y="2160043"/>
                  <a:pt x="2137042" y="2104110"/>
                  <a:pt x="1948416" y="2114890"/>
                </a:cubicBezTo>
                <a:cubicBezTo>
                  <a:pt x="1759790" y="2125670"/>
                  <a:pt x="1717908" y="2082620"/>
                  <a:pt x="1530170" y="2114890"/>
                </a:cubicBezTo>
                <a:cubicBezTo>
                  <a:pt x="1342432" y="2147160"/>
                  <a:pt x="1130941" y="2057350"/>
                  <a:pt x="1020113" y="2114890"/>
                </a:cubicBezTo>
                <a:cubicBezTo>
                  <a:pt x="909285" y="2172430"/>
                  <a:pt x="586545" y="2072606"/>
                  <a:pt x="448850" y="2114890"/>
                </a:cubicBezTo>
                <a:cubicBezTo>
                  <a:pt x="311155" y="2157174"/>
                  <a:pt x="116266" y="2109801"/>
                  <a:pt x="0" y="2114890"/>
                </a:cubicBezTo>
                <a:cubicBezTo>
                  <a:pt x="-32814" y="1956493"/>
                  <a:pt x="47860" y="1812367"/>
                  <a:pt x="0" y="1649614"/>
                </a:cubicBezTo>
                <a:cubicBezTo>
                  <a:pt x="-47860" y="1486861"/>
                  <a:pt x="27019" y="1219451"/>
                  <a:pt x="0" y="1099743"/>
                </a:cubicBezTo>
                <a:cubicBezTo>
                  <a:pt x="-27019" y="980035"/>
                  <a:pt x="8321" y="742554"/>
                  <a:pt x="0" y="528723"/>
                </a:cubicBezTo>
                <a:cubicBezTo>
                  <a:pt x="-8321" y="314892"/>
                  <a:pt x="38451" y="200306"/>
                  <a:pt x="0" y="0"/>
                </a:cubicBezTo>
                <a:close/>
              </a:path>
              <a:path w="3060340" h="2114890" stroke="0" extrusionOk="0">
                <a:moveTo>
                  <a:pt x="0" y="0"/>
                </a:moveTo>
                <a:cubicBezTo>
                  <a:pt x="116906" y="-53868"/>
                  <a:pt x="431857" y="1032"/>
                  <a:pt x="571263" y="0"/>
                </a:cubicBezTo>
                <a:cubicBezTo>
                  <a:pt x="710669" y="-1032"/>
                  <a:pt x="857426" y="10976"/>
                  <a:pt x="1081320" y="0"/>
                </a:cubicBezTo>
                <a:cubicBezTo>
                  <a:pt x="1305214" y="-10976"/>
                  <a:pt x="1330416" y="40229"/>
                  <a:pt x="1530170" y="0"/>
                </a:cubicBezTo>
                <a:cubicBezTo>
                  <a:pt x="1729924" y="-40229"/>
                  <a:pt x="1792995" y="24577"/>
                  <a:pt x="2040227" y="0"/>
                </a:cubicBezTo>
                <a:cubicBezTo>
                  <a:pt x="2287459" y="-24577"/>
                  <a:pt x="2345519" y="18754"/>
                  <a:pt x="2611490" y="0"/>
                </a:cubicBezTo>
                <a:cubicBezTo>
                  <a:pt x="2877461" y="-18754"/>
                  <a:pt x="2858477" y="19383"/>
                  <a:pt x="3060340" y="0"/>
                </a:cubicBezTo>
                <a:cubicBezTo>
                  <a:pt x="3111602" y="96684"/>
                  <a:pt x="3029802" y="237783"/>
                  <a:pt x="3060340" y="465276"/>
                </a:cubicBezTo>
                <a:cubicBezTo>
                  <a:pt x="3090878" y="692769"/>
                  <a:pt x="3025675" y="776602"/>
                  <a:pt x="3060340" y="930552"/>
                </a:cubicBezTo>
                <a:cubicBezTo>
                  <a:pt x="3095005" y="1084502"/>
                  <a:pt x="3014308" y="1281947"/>
                  <a:pt x="3060340" y="1438125"/>
                </a:cubicBezTo>
                <a:cubicBezTo>
                  <a:pt x="3106372" y="1594303"/>
                  <a:pt x="3027295" y="1844939"/>
                  <a:pt x="3060340" y="2114890"/>
                </a:cubicBezTo>
                <a:cubicBezTo>
                  <a:pt x="2962180" y="2147564"/>
                  <a:pt x="2774513" y="2108960"/>
                  <a:pt x="2580887" y="2114890"/>
                </a:cubicBezTo>
                <a:cubicBezTo>
                  <a:pt x="2387261" y="2120820"/>
                  <a:pt x="2191179" y="2106178"/>
                  <a:pt x="2040227" y="2114890"/>
                </a:cubicBezTo>
                <a:cubicBezTo>
                  <a:pt x="1889275" y="2123602"/>
                  <a:pt x="1751000" y="2093499"/>
                  <a:pt x="1591377" y="2114890"/>
                </a:cubicBezTo>
                <a:cubicBezTo>
                  <a:pt x="1431754" y="2136281"/>
                  <a:pt x="1323614" y="2088245"/>
                  <a:pt x="1111924" y="2114890"/>
                </a:cubicBezTo>
                <a:cubicBezTo>
                  <a:pt x="900234" y="2141535"/>
                  <a:pt x="743279" y="2102584"/>
                  <a:pt x="571263" y="2114890"/>
                </a:cubicBezTo>
                <a:cubicBezTo>
                  <a:pt x="399247" y="2127196"/>
                  <a:pt x="224320" y="2090377"/>
                  <a:pt x="0" y="2114890"/>
                </a:cubicBezTo>
                <a:cubicBezTo>
                  <a:pt x="-5906" y="1854023"/>
                  <a:pt x="64467" y="1816667"/>
                  <a:pt x="0" y="1565019"/>
                </a:cubicBezTo>
                <a:cubicBezTo>
                  <a:pt x="-64467" y="1313371"/>
                  <a:pt x="41116" y="1308186"/>
                  <a:pt x="0" y="1078594"/>
                </a:cubicBezTo>
                <a:cubicBezTo>
                  <a:pt x="-41116" y="849002"/>
                  <a:pt x="18494" y="770083"/>
                  <a:pt x="0" y="592169"/>
                </a:cubicBezTo>
                <a:cubicBezTo>
                  <a:pt x="-18494" y="414255"/>
                  <a:pt x="36760" y="13663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59A0EFF-903B-70ED-63E0-8CB2697E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Ulteriori novità dell’allegato II.12 </a:t>
            </a:r>
            <a:r>
              <a:rPr lang="it-IT" sz="2400" i="1" dirty="0"/>
              <a:t>3/4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364F667-733B-1455-13A6-9729A833B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" y="1203598"/>
            <a:ext cx="3718756" cy="3394472"/>
          </a:xfrm>
        </p:spPr>
        <p:txBody>
          <a:bodyPr>
            <a:normAutofit fontScale="92500" lnSpcReduction="10000"/>
          </a:bodyPr>
          <a:lstStyle/>
          <a:p>
            <a:pPr marL="717550" lvl="1" indent="-342900" algn="just">
              <a:buFont typeface="+mj-lt"/>
              <a:buAutoNum type="arabicPeriod" startAt="8"/>
            </a:pPr>
            <a:r>
              <a:rPr lang="it-IT" dirty="0"/>
              <a:t>Dubbia la permanenza della la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distinzione </a:t>
            </a:r>
            <a:r>
              <a:rPr lang="it-IT" dirty="0"/>
              <a:t>fra categorie 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qualificazione obbligatoria </a:t>
            </a:r>
            <a:r>
              <a:rPr lang="it-IT" dirty="0"/>
              <a:t>e non, di conseguenza che consente in alcuni casi all’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 di non essere sempre qualificato nella categoria che esegue</a:t>
            </a:r>
            <a:r>
              <a:rPr lang="it-IT" dirty="0"/>
              <a:t>.</a:t>
            </a:r>
          </a:p>
          <a:p>
            <a:pPr marL="717550" lvl="1" indent="-342900" algn="just">
              <a:buFont typeface="+mj-lt"/>
              <a:buAutoNum type="arabicPeriod" startAt="8"/>
            </a:pPr>
            <a:r>
              <a:rPr lang="it-IT" dirty="0"/>
              <a:t>Eliminato l’obbligo di una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quota massima </a:t>
            </a:r>
            <a:r>
              <a:rPr lang="it-IT" dirty="0"/>
              <a:t>sul subappalto delle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SIOS</a:t>
            </a:r>
            <a:r>
              <a:rPr lang="it-IT" dirty="0"/>
              <a:t>, di cui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sembrerebbe prevista più alcuna elencazione </a:t>
            </a:r>
            <a:r>
              <a:rPr lang="it-IT" dirty="0"/>
              <a:t>(art. 30);</a:t>
            </a:r>
          </a:p>
          <a:p>
            <a:pPr algn="just"/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D133C1-2ABA-B1BD-227E-092344F4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36</a:t>
            </a:fld>
            <a:endParaRPr lang="it-IT"/>
          </a:p>
        </p:txBody>
      </p:sp>
      <p:sp>
        <p:nvSpPr>
          <p:cNvPr id="8" name="Freccia in giù 13">
            <a:extLst>
              <a:ext uri="{FF2B5EF4-FFF2-40B4-BE49-F238E27FC236}">
                <a16:creationId xmlns:a16="http://schemas.microsoft.com/office/drawing/2014/main" id="{DF44D093-0472-BF56-CEF5-19CC87345C25}"/>
              </a:ext>
            </a:extLst>
          </p:cNvPr>
          <p:cNvSpPr/>
          <p:nvPr/>
        </p:nvSpPr>
        <p:spPr>
          <a:xfrm rot="5400000">
            <a:off x="3260988" y="3860679"/>
            <a:ext cx="1152128" cy="216024"/>
          </a:xfrm>
          <a:solidFill>
            <a:srgbClr val="BFDC30"/>
          </a:solidFill>
          <a:ln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A47A28E5-977B-E129-478C-D10A0937BEF2}"/>
              </a:ext>
            </a:extLst>
          </p:cNvPr>
          <p:cNvSpPr/>
          <p:nvPr/>
        </p:nvSpPr>
        <p:spPr>
          <a:xfrm rot="16200000">
            <a:off x="3599892" y="1743658"/>
            <a:ext cx="1152128" cy="216024"/>
          </a:xfrm>
          <a:solidFill>
            <a:srgbClr val="BFDC30"/>
          </a:solidFill>
          <a:ln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2" name="Rettangolo 5">
            <a:extLst>
              <a:ext uri="{FF2B5EF4-FFF2-40B4-BE49-F238E27FC236}">
                <a16:creationId xmlns:a16="http://schemas.microsoft.com/office/drawing/2014/main" id="{1F4B5EFC-BE0B-7D62-BE46-0D666E5E144D}"/>
              </a:ext>
            </a:extLst>
          </p:cNvPr>
          <p:cNvSpPr/>
          <p:nvPr/>
        </p:nvSpPr>
        <p:spPr>
          <a:xfrm>
            <a:off x="4175956" y="1150284"/>
            <a:ext cx="4356484" cy="3394471"/>
          </a:xfrm>
          <a:custGeom>
            <a:avLst/>
            <a:gdLst>
              <a:gd name="connsiteX0" fmla="*/ 0 w 4356484"/>
              <a:gd name="connsiteY0" fmla="*/ 0 h 3394471"/>
              <a:gd name="connsiteX1" fmla="*/ 457431 w 4356484"/>
              <a:gd name="connsiteY1" fmla="*/ 0 h 3394471"/>
              <a:gd name="connsiteX2" fmla="*/ 1089121 w 4356484"/>
              <a:gd name="connsiteY2" fmla="*/ 0 h 3394471"/>
              <a:gd name="connsiteX3" fmla="*/ 1633682 w 4356484"/>
              <a:gd name="connsiteY3" fmla="*/ 0 h 3394471"/>
              <a:gd name="connsiteX4" fmla="*/ 2134677 w 4356484"/>
              <a:gd name="connsiteY4" fmla="*/ 0 h 3394471"/>
              <a:gd name="connsiteX5" fmla="*/ 2766367 w 4356484"/>
              <a:gd name="connsiteY5" fmla="*/ 0 h 3394471"/>
              <a:gd name="connsiteX6" fmla="*/ 3180233 w 4356484"/>
              <a:gd name="connsiteY6" fmla="*/ 0 h 3394471"/>
              <a:gd name="connsiteX7" fmla="*/ 3637664 w 4356484"/>
              <a:gd name="connsiteY7" fmla="*/ 0 h 3394471"/>
              <a:gd name="connsiteX8" fmla="*/ 4356484 w 4356484"/>
              <a:gd name="connsiteY8" fmla="*/ 0 h 3394471"/>
              <a:gd name="connsiteX9" fmla="*/ 4356484 w 4356484"/>
              <a:gd name="connsiteY9" fmla="*/ 531800 h 3394471"/>
              <a:gd name="connsiteX10" fmla="*/ 4356484 w 4356484"/>
              <a:gd name="connsiteY10" fmla="*/ 1029656 h 3394471"/>
              <a:gd name="connsiteX11" fmla="*/ 4356484 w 4356484"/>
              <a:gd name="connsiteY11" fmla="*/ 1663291 h 3394471"/>
              <a:gd name="connsiteX12" fmla="*/ 4356484 w 4356484"/>
              <a:gd name="connsiteY12" fmla="*/ 2262981 h 3394471"/>
              <a:gd name="connsiteX13" fmla="*/ 4356484 w 4356484"/>
              <a:gd name="connsiteY13" fmla="*/ 2794781 h 3394471"/>
              <a:gd name="connsiteX14" fmla="*/ 4356484 w 4356484"/>
              <a:gd name="connsiteY14" fmla="*/ 3394471 h 3394471"/>
              <a:gd name="connsiteX15" fmla="*/ 3724794 w 4356484"/>
              <a:gd name="connsiteY15" fmla="*/ 3394471 h 3394471"/>
              <a:gd name="connsiteX16" fmla="*/ 3310928 w 4356484"/>
              <a:gd name="connsiteY16" fmla="*/ 3394471 h 3394471"/>
              <a:gd name="connsiteX17" fmla="*/ 2809932 w 4356484"/>
              <a:gd name="connsiteY17" fmla="*/ 3394471 h 3394471"/>
              <a:gd name="connsiteX18" fmla="*/ 2265372 w 4356484"/>
              <a:gd name="connsiteY18" fmla="*/ 3394471 h 3394471"/>
              <a:gd name="connsiteX19" fmla="*/ 1720811 w 4356484"/>
              <a:gd name="connsiteY19" fmla="*/ 3394471 h 3394471"/>
              <a:gd name="connsiteX20" fmla="*/ 1176251 w 4356484"/>
              <a:gd name="connsiteY20" fmla="*/ 3394471 h 3394471"/>
              <a:gd name="connsiteX21" fmla="*/ 631690 w 4356484"/>
              <a:gd name="connsiteY21" fmla="*/ 3394471 h 3394471"/>
              <a:gd name="connsiteX22" fmla="*/ 0 w 4356484"/>
              <a:gd name="connsiteY22" fmla="*/ 3394471 h 3394471"/>
              <a:gd name="connsiteX23" fmla="*/ 0 w 4356484"/>
              <a:gd name="connsiteY23" fmla="*/ 2760836 h 3394471"/>
              <a:gd name="connsiteX24" fmla="*/ 0 w 4356484"/>
              <a:gd name="connsiteY24" fmla="*/ 2161147 h 3394471"/>
              <a:gd name="connsiteX25" fmla="*/ 0 w 4356484"/>
              <a:gd name="connsiteY25" fmla="*/ 1697236 h 3394471"/>
              <a:gd name="connsiteX26" fmla="*/ 0 w 4356484"/>
              <a:gd name="connsiteY26" fmla="*/ 1165435 h 3394471"/>
              <a:gd name="connsiteX27" fmla="*/ 0 w 4356484"/>
              <a:gd name="connsiteY27" fmla="*/ 565745 h 3394471"/>
              <a:gd name="connsiteX28" fmla="*/ 0 w 4356484"/>
              <a:gd name="connsiteY28" fmla="*/ 0 h 33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56484" h="3394471" fill="none" extrusionOk="0">
                <a:moveTo>
                  <a:pt x="0" y="0"/>
                </a:moveTo>
                <a:cubicBezTo>
                  <a:pt x="137644" y="-10865"/>
                  <a:pt x="332753" y="6798"/>
                  <a:pt x="457431" y="0"/>
                </a:cubicBezTo>
                <a:cubicBezTo>
                  <a:pt x="582109" y="-6798"/>
                  <a:pt x="819712" y="1272"/>
                  <a:pt x="1089121" y="0"/>
                </a:cubicBezTo>
                <a:cubicBezTo>
                  <a:pt x="1358530" y="-1272"/>
                  <a:pt x="1372576" y="58751"/>
                  <a:pt x="1633682" y="0"/>
                </a:cubicBezTo>
                <a:cubicBezTo>
                  <a:pt x="1894788" y="-58751"/>
                  <a:pt x="1953042" y="1790"/>
                  <a:pt x="2134677" y="0"/>
                </a:cubicBezTo>
                <a:cubicBezTo>
                  <a:pt x="2316313" y="-1790"/>
                  <a:pt x="2628946" y="9811"/>
                  <a:pt x="2766367" y="0"/>
                </a:cubicBezTo>
                <a:cubicBezTo>
                  <a:pt x="2903788" y="-9811"/>
                  <a:pt x="3076520" y="9212"/>
                  <a:pt x="3180233" y="0"/>
                </a:cubicBezTo>
                <a:cubicBezTo>
                  <a:pt x="3283946" y="-9212"/>
                  <a:pt x="3515119" y="34595"/>
                  <a:pt x="3637664" y="0"/>
                </a:cubicBezTo>
                <a:cubicBezTo>
                  <a:pt x="3760209" y="-34595"/>
                  <a:pt x="4125603" y="73394"/>
                  <a:pt x="4356484" y="0"/>
                </a:cubicBezTo>
                <a:cubicBezTo>
                  <a:pt x="4408212" y="188916"/>
                  <a:pt x="4337033" y="399034"/>
                  <a:pt x="4356484" y="531800"/>
                </a:cubicBezTo>
                <a:cubicBezTo>
                  <a:pt x="4375935" y="664566"/>
                  <a:pt x="4343179" y="803397"/>
                  <a:pt x="4356484" y="1029656"/>
                </a:cubicBezTo>
                <a:cubicBezTo>
                  <a:pt x="4369789" y="1255915"/>
                  <a:pt x="4300544" y="1512970"/>
                  <a:pt x="4356484" y="1663291"/>
                </a:cubicBezTo>
                <a:cubicBezTo>
                  <a:pt x="4412424" y="1813612"/>
                  <a:pt x="4292025" y="2074230"/>
                  <a:pt x="4356484" y="2262981"/>
                </a:cubicBezTo>
                <a:cubicBezTo>
                  <a:pt x="4420943" y="2451732"/>
                  <a:pt x="4335516" y="2659775"/>
                  <a:pt x="4356484" y="2794781"/>
                </a:cubicBezTo>
                <a:cubicBezTo>
                  <a:pt x="4377452" y="2929787"/>
                  <a:pt x="4293326" y="3157440"/>
                  <a:pt x="4356484" y="3394471"/>
                </a:cubicBezTo>
                <a:cubicBezTo>
                  <a:pt x="4147192" y="3403363"/>
                  <a:pt x="4019328" y="3362144"/>
                  <a:pt x="3724794" y="3394471"/>
                </a:cubicBezTo>
                <a:cubicBezTo>
                  <a:pt x="3430260" y="3426798"/>
                  <a:pt x="3447415" y="3351384"/>
                  <a:pt x="3310928" y="3394471"/>
                </a:cubicBezTo>
                <a:cubicBezTo>
                  <a:pt x="3174441" y="3437558"/>
                  <a:pt x="2923143" y="3388214"/>
                  <a:pt x="2809932" y="3394471"/>
                </a:cubicBezTo>
                <a:cubicBezTo>
                  <a:pt x="2696721" y="3400728"/>
                  <a:pt x="2424269" y="3384223"/>
                  <a:pt x="2265372" y="3394471"/>
                </a:cubicBezTo>
                <a:cubicBezTo>
                  <a:pt x="2106475" y="3404719"/>
                  <a:pt x="1853630" y="3388491"/>
                  <a:pt x="1720811" y="3394471"/>
                </a:cubicBezTo>
                <a:cubicBezTo>
                  <a:pt x="1587992" y="3400451"/>
                  <a:pt x="1382677" y="3386200"/>
                  <a:pt x="1176251" y="3394471"/>
                </a:cubicBezTo>
                <a:cubicBezTo>
                  <a:pt x="969825" y="3402742"/>
                  <a:pt x="868527" y="3361798"/>
                  <a:pt x="631690" y="3394471"/>
                </a:cubicBezTo>
                <a:cubicBezTo>
                  <a:pt x="394853" y="3427144"/>
                  <a:pt x="257556" y="3370469"/>
                  <a:pt x="0" y="3394471"/>
                </a:cubicBezTo>
                <a:cubicBezTo>
                  <a:pt x="-74899" y="3254031"/>
                  <a:pt x="23202" y="2951059"/>
                  <a:pt x="0" y="2760836"/>
                </a:cubicBezTo>
                <a:cubicBezTo>
                  <a:pt x="-23202" y="2570614"/>
                  <a:pt x="18606" y="2323331"/>
                  <a:pt x="0" y="2161147"/>
                </a:cubicBezTo>
                <a:cubicBezTo>
                  <a:pt x="-18606" y="1998963"/>
                  <a:pt x="19052" y="1825773"/>
                  <a:pt x="0" y="1697236"/>
                </a:cubicBezTo>
                <a:cubicBezTo>
                  <a:pt x="-19052" y="1568699"/>
                  <a:pt x="58989" y="1276646"/>
                  <a:pt x="0" y="1165435"/>
                </a:cubicBezTo>
                <a:cubicBezTo>
                  <a:pt x="-58989" y="1054224"/>
                  <a:pt x="52392" y="751803"/>
                  <a:pt x="0" y="565745"/>
                </a:cubicBezTo>
                <a:cubicBezTo>
                  <a:pt x="-52392" y="379687"/>
                  <a:pt x="21305" y="170507"/>
                  <a:pt x="0" y="0"/>
                </a:cubicBezTo>
                <a:close/>
              </a:path>
              <a:path w="4356484" h="3394471" stroke="0" extrusionOk="0">
                <a:moveTo>
                  <a:pt x="0" y="0"/>
                </a:moveTo>
                <a:cubicBezTo>
                  <a:pt x="297883" y="-61739"/>
                  <a:pt x="391471" y="14383"/>
                  <a:pt x="631690" y="0"/>
                </a:cubicBezTo>
                <a:cubicBezTo>
                  <a:pt x="871909" y="-14383"/>
                  <a:pt x="968757" y="3934"/>
                  <a:pt x="1176251" y="0"/>
                </a:cubicBezTo>
                <a:cubicBezTo>
                  <a:pt x="1383745" y="-3934"/>
                  <a:pt x="1407180" y="12146"/>
                  <a:pt x="1633682" y="0"/>
                </a:cubicBezTo>
                <a:cubicBezTo>
                  <a:pt x="1860184" y="-12146"/>
                  <a:pt x="2061331" y="63081"/>
                  <a:pt x="2178242" y="0"/>
                </a:cubicBezTo>
                <a:cubicBezTo>
                  <a:pt x="2295153" y="-63081"/>
                  <a:pt x="2661976" y="11128"/>
                  <a:pt x="2809932" y="0"/>
                </a:cubicBezTo>
                <a:cubicBezTo>
                  <a:pt x="2957888" y="-11128"/>
                  <a:pt x="3050473" y="24548"/>
                  <a:pt x="3267363" y="0"/>
                </a:cubicBezTo>
                <a:cubicBezTo>
                  <a:pt x="3484253" y="-24548"/>
                  <a:pt x="3513233" y="25072"/>
                  <a:pt x="3681229" y="0"/>
                </a:cubicBezTo>
                <a:cubicBezTo>
                  <a:pt x="3849225" y="-25072"/>
                  <a:pt x="4101702" y="20980"/>
                  <a:pt x="4356484" y="0"/>
                </a:cubicBezTo>
                <a:cubicBezTo>
                  <a:pt x="4371484" y="183392"/>
                  <a:pt x="4306991" y="311769"/>
                  <a:pt x="4356484" y="565745"/>
                </a:cubicBezTo>
                <a:cubicBezTo>
                  <a:pt x="4405977" y="819721"/>
                  <a:pt x="4294857" y="987942"/>
                  <a:pt x="4356484" y="1165435"/>
                </a:cubicBezTo>
                <a:cubicBezTo>
                  <a:pt x="4418111" y="1342928"/>
                  <a:pt x="4330227" y="1494462"/>
                  <a:pt x="4356484" y="1697236"/>
                </a:cubicBezTo>
                <a:cubicBezTo>
                  <a:pt x="4382741" y="1900010"/>
                  <a:pt x="4293666" y="2042345"/>
                  <a:pt x="4356484" y="2229036"/>
                </a:cubicBezTo>
                <a:cubicBezTo>
                  <a:pt x="4419302" y="2415727"/>
                  <a:pt x="4339665" y="2585018"/>
                  <a:pt x="4356484" y="2828726"/>
                </a:cubicBezTo>
                <a:cubicBezTo>
                  <a:pt x="4373303" y="3072434"/>
                  <a:pt x="4304128" y="3238152"/>
                  <a:pt x="4356484" y="3394471"/>
                </a:cubicBezTo>
                <a:cubicBezTo>
                  <a:pt x="4136963" y="3404639"/>
                  <a:pt x="4110044" y="3355900"/>
                  <a:pt x="3899053" y="3394471"/>
                </a:cubicBezTo>
                <a:cubicBezTo>
                  <a:pt x="3688062" y="3433042"/>
                  <a:pt x="3495064" y="3332563"/>
                  <a:pt x="3267363" y="3394471"/>
                </a:cubicBezTo>
                <a:cubicBezTo>
                  <a:pt x="3039662" y="3456379"/>
                  <a:pt x="2801512" y="3371259"/>
                  <a:pt x="2679238" y="3394471"/>
                </a:cubicBezTo>
                <a:cubicBezTo>
                  <a:pt x="2556964" y="3417683"/>
                  <a:pt x="2280238" y="3364678"/>
                  <a:pt x="2134677" y="3394471"/>
                </a:cubicBezTo>
                <a:cubicBezTo>
                  <a:pt x="1989116" y="3424264"/>
                  <a:pt x="1863279" y="3379585"/>
                  <a:pt x="1720811" y="3394471"/>
                </a:cubicBezTo>
                <a:cubicBezTo>
                  <a:pt x="1578343" y="3409357"/>
                  <a:pt x="1321742" y="3331285"/>
                  <a:pt x="1176251" y="3394471"/>
                </a:cubicBezTo>
                <a:cubicBezTo>
                  <a:pt x="1030760" y="3457657"/>
                  <a:pt x="844457" y="3386370"/>
                  <a:pt x="544561" y="3394471"/>
                </a:cubicBezTo>
                <a:cubicBezTo>
                  <a:pt x="244665" y="3402572"/>
                  <a:pt x="214997" y="3379576"/>
                  <a:pt x="0" y="3394471"/>
                </a:cubicBezTo>
                <a:cubicBezTo>
                  <a:pt x="-52531" y="3150011"/>
                  <a:pt x="53120" y="2974333"/>
                  <a:pt x="0" y="2828726"/>
                </a:cubicBezTo>
                <a:cubicBezTo>
                  <a:pt x="-53120" y="2683119"/>
                  <a:pt x="54904" y="2352639"/>
                  <a:pt x="0" y="2229036"/>
                </a:cubicBezTo>
                <a:cubicBezTo>
                  <a:pt x="-54904" y="2105433"/>
                  <a:pt x="39364" y="1798980"/>
                  <a:pt x="0" y="1595401"/>
                </a:cubicBezTo>
                <a:cubicBezTo>
                  <a:pt x="-39364" y="1391823"/>
                  <a:pt x="19581" y="1186020"/>
                  <a:pt x="0" y="961767"/>
                </a:cubicBezTo>
                <a:cubicBezTo>
                  <a:pt x="-19581" y="737514"/>
                  <a:pt x="17977" y="23205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20000"/>
              </a:spcBef>
              <a:buClr>
                <a:srgbClr val="006600"/>
              </a:buClr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L’ANAC presentando il codice 36/23 supera la mancanza di un allegato, riproduttivo del DM (MIT) 248/2016, sulle  SIOS, richiamate indirettamente nell’articolo dell’avvalimento (art. 104) e previste nell’allegato della progettazione, ove viene specificato che delle stesse deve essere data evidenza qualora una o più di tali opere superi in valore il 15% dell'importo totale dei lavori (I.7, 40.2.F, punto 9), richiamando la vigenza dell’art. 12 del DL 47/14 (L. 80/14) in cui è presente un’elencazione delle SIOS, sebbene non coincidente con quella del citato DM 248. a valle del codice 163/2016 ( v. CDS  5972/23).</a:t>
            </a:r>
          </a:p>
        </p:txBody>
      </p:sp>
    </p:spTree>
    <p:extLst>
      <p:ext uri="{BB962C8B-B14F-4D97-AF65-F5344CB8AC3E}">
        <p14:creationId xmlns:p14="http://schemas.microsoft.com/office/powerpoint/2010/main" val="121091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41F32F-919E-5A7C-27B4-7823A156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Opere super specialistiche </a:t>
            </a:r>
            <a:r>
              <a:rPr lang="it-IT" sz="2400" i="1" dirty="0"/>
              <a:t>(104.11)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B6C03E-F4D9-628E-6A84-0CDEFE97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6635080" cy="339447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Nell’articolo dedicato all’avvalimento, viene specificato che, per appalti di lavori, di appalti di servizi e operazioni di posa in opera o installazione nel quadro di un appalto di fornitura, le SA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possono prevedere:</a:t>
            </a:r>
          </a:p>
          <a:p>
            <a:pPr lvl="1"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documenti di gara che taluni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compiti essenziali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ivi comprese le opere per le quali sono necessari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lavori o componenti di notevole contenuto tecnologico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 rilevante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complessità tecnica</a:t>
            </a:r>
            <a:r>
              <a:rPr lang="it-IT" dirty="0"/>
              <a:t>, quali strutture, impianti e opere speciali (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SIOS</a:t>
            </a:r>
            <a:r>
              <a:rPr lang="it-IT" dirty="0"/>
              <a:t>), </a:t>
            </a:r>
          </a:p>
          <a:p>
            <a:pPr lvl="1" algn="just"/>
            <a:r>
              <a:rPr lang="it-IT" dirty="0"/>
              <a:t>che siano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direttamente svolti dall'offerente </a:t>
            </a:r>
            <a:r>
              <a:rPr lang="it-IT" dirty="0"/>
              <a:t>o, nel caso di un'offerta presentata da un RTI, da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partecipante al raggruppamento </a:t>
            </a:r>
            <a:r>
              <a:rPr lang="it-IT" dirty="0"/>
              <a:t>(104.11).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EF586C-3CFA-BB1C-B36E-428EB1C1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37</a:t>
            </a:fld>
            <a:endParaRPr lang="it-IT"/>
          </a:p>
        </p:txBody>
      </p:sp>
      <p:sp>
        <p:nvSpPr>
          <p:cNvPr id="7" name="Rettangolo 5">
            <a:extLst>
              <a:ext uri="{FF2B5EF4-FFF2-40B4-BE49-F238E27FC236}">
                <a16:creationId xmlns:a16="http://schemas.microsoft.com/office/drawing/2014/main" id="{3DC43E7E-9DE7-AD9E-573D-72936B925E47}"/>
              </a:ext>
            </a:extLst>
          </p:cNvPr>
          <p:cNvSpPr/>
          <p:nvPr/>
        </p:nvSpPr>
        <p:spPr>
          <a:xfrm>
            <a:off x="7164288" y="1635646"/>
            <a:ext cx="1656184" cy="2902389"/>
          </a:xfrm>
          <a:custGeom>
            <a:avLst/>
            <a:gdLst>
              <a:gd name="connsiteX0" fmla="*/ 0 w 1656184"/>
              <a:gd name="connsiteY0" fmla="*/ 0 h 2902389"/>
              <a:gd name="connsiteX1" fmla="*/ 568623 w 1656184"/>
              <a:gd name="connsiteY1" fmla="*/ 0 h 2902389"/>
              <a:gd name="connsiteX2" fmla="*/ 1087561 w 1656184"/>
              <a:gd name="connsiteY2" fmla="*/ 0 h 2902389"/>
              <a:gd name="connsiteX3" fmla="*/ 1656184 w 1656184"/>
              <a:gd name="connsiteY3" fmla="*/ 0 h 2902389"/>
              <a:gd name="connsiteX4" fmla="*/ 1656184 w 1656184"/>
              <a:gd name="connsiteY4" fmla="*/ 580478 h 2902389"/>
              <a:gd name="connsiteX5" fmla="*/ 1656184 w 1656184"/>
              <a:gd name="connsiteY5" fmla="*/ 1160956 h 2902389"/>
              <a:gd name="connsiteX6" fmla="*/ 1656184 w 1656184"/>
              <a:gd name="connsiteY6" fmla="*/ 1741433 h 2902389"/>
              <a:gd name="connsiteX7" fmla="*/ 1656184 w 1656184"/>
              <a:gd name="connsiteY7" fmla="*/ 2350935 h 2902389"/>
              <a:gd name="connsiteX8" fmla="*/ 1656184 w 1656184"/>
              <a:gd name="connsiteY8" fmla="*/ 2902389 h 2902389"/>
              <a:gd name="connsiteX9" fmla="*/ 1153808 w 1656184"/>
              <a:gd name="connsiteY9" fmla="*/ 2902389 h 2902389"/>
              <a:gd name="connsiteX10" fmla="*/ 634871 w 1656184"/>
              <a:gd name="connsiteY10" fmla="*/ 2902389 h 2902389"/>
              <a:gd name="connsiteX11" fmla="*/ 0 w 1656184"/>
              <a:gd name="connsiteY11" fmla="*/ 2902389 h 2902389"/>
              <a:gd name="connsiteX12" fmla="*/ 0 w 1656184"/>
              <a:gd name="connsiteY12" fmla="*/ 2408983 h 2902389"/>
              <a:gd name="connsiteX13" fmla="*/ 0 w 1656184"/>
              <a:gd name="connsiteY13" fmla="*/ 1857529 h 2902389"/>
              <a:gd name="connsiteX14" fmla="*/ 0 w 1656184"/>
              <a:gd name="connsiteY14" fmla="*/ 1219003 h 2902389"/>
              <a:gd name="connsiteX15" fmla="*/ 0 w 1656184"/>
              <a:gd name="connsiteY15" fmla="*/ 725597 h 2902389"/>
              <a:gd name="connsiteX16" fmla="*/ 0 w 1656184"/>
              <a:gd name="connsiteY16" fmla="*/ 0 h 290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6184" h="2902389" fill="none" extrusionOk="0">
                <a:moveTo>
                  <a:pt x="0" y="0"/>
                </a:moveTo>
                <a:cubicBezTo>
                  <a:pt x="239244" y="-35428"/>
                  <a:pt x="353712" y="57754"/>
                  <a:pt x="568623" y="0"/>
                </a:cubicBezTo>
                <a:cubicBezTo>
                  <a:pt x="783534" y="-57754"/>
                  <a:pt x="866610" y="21959"/>
                  <a:pt x="1087561" y="0"/>
                </a:cubicBezTo>
                <a:cubicBezTo>
                  <a:pt x="1308512" y="-21959"/>
                  <a:pt x="1487300" y="34020"/>
                  <a:pt x="1656184" y="0"/>
                </a:cubicBezTo>
                <a:cubicBezTo>
                  <a:pt x="1718735" y="253445"/>
                  <a:pt x="1590669" y="419353"/>
                  <a:pt x="1656184" y="580478"/>
                </a:cubicBezTo>
                <a:cubicBezTo>
                  <a:pt x="1721699" y="741603"/>
                  <a:pt x="1651697" y="919078"/>
                  <a:pt x="1656184" y="1160956"/>
                </a:cubicBezTo>
                <a:cubicBezTo>
                  <a:pt x="1660671" y="1402834"/>
                  <a:pt x="1648877" y="1582327"/>
                  <a:pt x="1656184" y="1741433"/>
                </a:cubicBezTo>
                <a:cubicBezTo>
                  <a:pt x="1663491" y="1900539"/>
                  <a:pt x="1609161" y="2221782"/>
                  <a:pt x="1656184" y="2350935"/>
                </a:cubicBezTo>
                <a:cubicBezTo>
                  <a:pt x="1703207" y="2480088"/>
                  <a:pt x="1594845" y="2666276"/>
                  <a:pt x="1656184" y="2902389"/>
                </a:cubicBezTo>
                <a:cubicBezTo>
                  <a:pt x="1482564" y="2937271"/>
                  <a:pt x="1296364" y="2861698"/>
                  <a:pt x="1153808" y="2902389"/>
                </a:cubicBezTo>
                <a:cubicBezTo>
                  <a:pt x="1011252" y="2943080"/>
                  <a:pt x="807519" y="2854826"/>
                  <a:pt x="634871" y="2902389"/>
                </a:cubicBezTo>
                <a:cubicBezTo>
                  <a:pt x="462223" y="2949952"/>
                  <a:pt x="205054" y="2841939"/>
                  <a:pt x="0" y="2902389"/>
                </a:cubicBezTo>
                <a:cubicBezTo>
                  <a:pt x="-24994" y="2765945"/>
                  <a:pt x="46428" y="2599870"/>
                  <a:pt x="0" y="2408983"/>
                </a:cubicBezTo>
                <a:cubicBezTo>
                  <a:pt x="-46428" y="2218096"/>
                  <a:pt x="27839" y="2105105"/>
                  <a:pt x="0" y="1857529"/>
                </a:cubicBezTo>
                <a:cubicBezTo>
                  <a:pt x="-27839" y="1609953"/>
                  <a:pt x="12074" y="1464291"/>
                  <a:pt x="0" y="1219003"/>
                </a:cubicBezTo>
                <a:cubicBezTo>
                  <a:pt x="-12074" y="973715"/>
                  <a:pt x="24109" y="931437"/>
                  <a:pt x="0" y="725597"/>
                </a:cubicBezTo>
                <a:cubicBezTo>
                  <a:pt x="-24109" y="519757"/>
                  <a:pt x="34440" y="145552"/>
                  <a:pt x="0" y="0"/>
                </a:cubicBezTo>
                <a:close/>
              </a:path>
              <a:path w="1656184" h="2902389" stroke="0" extrusionOk="0">
                <a:moveTo>
                  <a:pt x="0" y="0"/>
                </a:moveTo>
                <a:cubicBezTo>
                  <a:pt x="182647" y="-60163"/>
                  <a:pt x="313530" y="50986"/>
                  <a:pt x="585185" y="0"/>
                </a:cubicBezTo>
                <a:cubicBezTo>
                  <a:pt x="856841" y="-50986"/>
                  <a:pt x="966646" y="50685"/>
                  <a:pt x="1137246" y="0"/>
                </a:cubicBezTo>
                <a:cubicBezTo>
                  <a:pt x="1307846" y="-50685"/>
                  <a:pt x="1534152" y="27512"/>
                  <a:pt x="1656184" y="0"/>
                </a:cubicBezTo>
                <a:cubicBezTo>
                  <a:pt x="1705181" y="130717"/>
                  <a:pt x="1649039" y="353457"/>
                  <a:pt x="1656184" y="580478"/>
                </a:cubicBezTo>
                <a:cubicBezTo>
                  <a:pt x="1663329" y="807499"/>
                  <a:pt x="1605871" y="990195"/>
                  <a:pt x="1656184" y="1160956"/>
                </a:cubicBezTo>
                <a:cubicBezTo>
                  <a:pt x="1706497" y="1331717"/>
                  <a:pt x="1625965" y="1477326"/>
                  <a:pt x="1656184" y="1741433"/>
                </a:cubicBezTo>
                <a:cubicBezTo>
                  <a:pt x="1686403" y="2005540"/>
                  <a:pt x="1639862" y="2071449"/>
                  <a:pt x="1656184" y="2234840"/>
                </a:cubicBezTo>
                <a:cubicBezTo>
                  <a:pt x="1672506" y="2398231"/>
                  <a:pt x="1602284" y="2740624"/>
                  <a:pt x="1656184" y="2902389"/>
                </a:cubicBezTo>
                <a:cubicBezTo>
                  <a:pt x="1450584" y="2903517"/>
                  <a:pt x="1286473" y="2854992"/>
                  <a:pt x="1120685" y="2902389"/>
                </a:cubicBezTo>
                <a:cubicBezTo>
                  <a:pt x="954897" y="2949786"/>
                  <a:pt x="712414" y="2884719"/>
                  <a:pt x="585185" y="2902389"/>
                </a:cubicBezTo>
                <a:cubicBezTo>
                  <a:pt x="457956" y="2920059"/>
                  <a:pt x="201652" y="2880283"/>
                  <a:pt x="0" y="2902389"/>
                </a:cubicBezTo>
                <a:cubicBezTo>
                  <a:pt x="-42147" y="2740762"/>
                  <a:pt x="45969" y="2573928"/>
                  <a:pt x="0" y="2292887"/>
                </a:cubicBezTo>
                <a:cubicBezTo>
                  <a:pt x="-45969" y="2011846"/>
                  <a:pt x="53100" y="2003278"/>
                  <a:pt x="0" y="1770457"/>
                </a:cubicBezTo>
                <a:cubicBezTo>
                  <a:pt x="-53100" y="1537636"/>
                  <a:pt x="42236" y="1385466"/>
                  <a:pt x="0" y="1248027"/>
                </a:cubicBezTo>
                <a:cubicBezTo>
                  <a:pt x="-42236" y="1110588"/>
                  <a:pt x="340" y="895285"/>
                  <a:pt x="0" y="725597"/>
                </a:cubicBezTo>
                <a:cubicBezTo>
                  <a:pt x="-340" y="555909"/>
                  <a:pt x="8786" y="15175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Sebbene la individuazione di tali opere sia fatta in sede di progettazione I.7,  nell’allegato II.12 non è tuttavia presente un elenco di tali categorie</a:t>
            </a:r>
          </a:p>
        </p:txBody>
      </p:sp>
    </p:spTree>
    <p:extLst>
      <p:ext uri="{BB962C8B-B14F-4D97-AF65-F5344CB8AC3E}">
        <p14:creationId xmlns:p14="http://schemas.microsoft.com/office/powerpoint/2010/main" val="33361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59A0EFF-903B-70ED-63E0-8CB2697E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Ulteriori novità dell’allegato II.12 </a:t>
            </a:r>
            <a:r>
              <a:rPr lang="it-IT" sz="2400" i="1" dirty="0"/>
              <a:t>4/4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364F667-733B-1455-13A6-9729A833B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546848" cy="3394472"/>
          </a:xfrm>
        </p:spPr>
        <p:txBody>
          <a:bodyPr>
            <a:normAutofit/>
          </a:bodyPr>
          <a:lstStyle/>
          <a:p>
            <a:pPr marL="800100" lvl="1" indent="-342900" algn="just">
              <a:buFont typeface="+mj-lt"/>
              <a:buAutoNum type="arabicPeriod" startAt="10"/>
            </a:pPr>
            <a:r>
              <a:rPr lang="it-IT" dirty="0"/>
              <a:t>I requisiti, previsti per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lavori pubblici ≤ €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150K</a:t>
            </a:r>
            <a:r>
              <a:rPr lang="it-IT" dirty="0"/>
              <a:t>, sono determinati e documentati con il documento di gara unico europeo, redatto in forma digitale (91.3).</a:t>
            </a:r>
          </a:p>
          <a:p>
            <a:pPr marL="800100" lvl="1" indent="-342900" algn="just">
              <a:buFont typeface="+mj-lt"/>
              <a:buAutoNum type="arabicPeriod" startAt="10"/>
            </a:pPr>
            <a:r>
              <a:rPr lang="it-IT" dirty="0"/>
              <a:t>viene confermata e addirittura duplicata (68.12 e 30.4 II.12) la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cooptazione</a:t>
            </a:r>
            <a:r>
              <a:rPr lang="it-IT" dirty="0"/>
              <a:t> ossia la possibilità di associare imprese non specificatamente qualificate.</a:t>
            </a:r>
          </a:p>
          <a:p>
            <a:pPr algn="just">
              <a:buFont typeface="+mj-lt"/>
              <a:buAutoNum type="arabicPeriod" startAt="4"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conclusione, può dedursi che </a:t>
            </a:r>
            <a:r>
              <a:rPr lang="it-IT" dirty="0"/>
              <a:t>…. </a:t>
            </a:r>
          </a:p>
          <a:p>
            <a:pPr algn="just"/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D133C1-2ABA-B1BD-227E-092344F4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38</a:t>
            </a:fld>
            <a:endParaRPr lang="it-IT"/>
          </a:p>
        </p:txBody>
      </p:sp>
      <p:sp>
        <p:nvSpPr>
          <p:cNvPr id="8" name="Freccia in giù 13">
            <a:extLst>
              <a:ext uri="{FF2B5EF4-FFF2-40B4-BE49-F238E27FC236}">
                <a16:creationId xmlns:a16="http://schemas.microsoft.com/office/drawing/2014/main" id="{DF44D093-0472-BF56-CEF5-19CC87345C25}"/>
              </a:ext>
            </a:extLst>
          </p:cNvPr>
          <p:cNvSpPr/>
          <p:nvPr/>
        </p:nvSpPr>
        <p:spPr>
          <a:xfrm rot="5400000">
            <a:off x="3260988" y="3860679"/>
            <a:ext cx="1152128" cy="216024"/>
          </a:xfrm>
          <a:solidFill>
            <a:srgbClr val="BFDC30"/>
          </a:solidFill>
          <a:ln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A47A28E5-977B-E129-478C-D10A0937BEF2}"/>
              </a:ext>
            </a:extLst>
          </p:cNvPr>
          <p:cNvSpPr/>
          <p:nvPr/>
        </p:nvSpPr>
        <p:spPr>
          <a:xfrm rot="16200000">
            <a:off x="3599892" y="1743658"/>
            <a:ext cx="1152128" cy="216024"/>
          </a:xfrm>
          <a:solidFill>
            <a:srgbClr val="BFDC30"/>
          </a:solidFill>
          <a:ln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4EDE2C6-2FDB-057D-436C-DC0FD536DA81}"/>
              </a:ext>
            </a:extLst>
          </p:cNvPr>
          <p:cNvSpPr/>
          <p:nvPr/>
        </p:nvSpPr>
        <p:spPr>
          <a:xfrm>
            <a:off x="5158633" y="1563638"/>
            <a:ext cx="3703124" cy="3203625"/>
          </a:xfrm>
          <a:custGeom>
            <a:avLst/>
            <a:gdLst>
              <a:gd name="connsiteX0" fmla="*/ 0 w 3703124"/>
              <a:gd name="connsiteY0" fmla="*/ 0 h 3203625"/>
              <a:gd name="connsiteX1" fmla="*/ 603080 w 3703124"/>
              <a:gd name="connsiteY1" fmla="*/ 0 h 3203625"/>
              <a:gd name="connsiteX2" fmla="*/ 1206160 w 3703124"/>
              <a:gd name="connsiteY2" fmla="*/ 0 h 3203625"/>
              <a:gd name="connsiteX3" fmla="*/ 1735178 w 3703124"/>
              <a:gd name="connsiteY3" fmla="*/ 0 h 3203625"/>
              <a:gd name="connsiteX4" fmla="*/ 2153102 w 3703124"/>
              <a:gd name="connsiteY4" fmla="*/ 0 h 3203625"/>
              <a:gd name="connsiteX5" fmla="*/ 2682120 w 3703124"/>
              <a:gd name="connsiteY5" fmla="*/ 0 h 3203625"/>
              <a:gd name="connsiteX6" fmla="*/ 3248169 w 3703124"/>
              <a:gd name="connsiteY6" fmla="*/ 0 h 3203625"/>
              <a:gd name="connsiteX7" fmla="*/ 3703124 w 3703124"/>
              <a:gd name="connsiteY7" fmla="*/ 0 h 3203625"/>
              <a:gd name="connsiteX8" fmla="*/ 3703124 w 3703124"/>
              <a:gd name="connsiteY8" fmla="*/ 437829 h 3203625"/>
              <a:gd name="connsiteX9" fmla="*/ 3703124 w 3703124"/>
              <a:gd name="connsiteY9" fmla="*/ 907694 h 3203625"/>
              <a:gd name="connsiteX10" fmla="*/ 3703124 w 3703124"/>
              <a:gd name="connsiteY10" fmla="*/ 1409595 h 3203625"/>
              <a:gd name="connsiteX11" fmla="*/ 3703124 w 3703124"/>
              <a:gd name="connsiteY11" fmla="*/ 2007605 h 3203625"/>
              <a:gd name="connsiteX12" fmla="*/ 3703124 w 3703124"/>
              <a:gd name="connsiteY12" fmla="*/ 2445434 h 3203625"/>
              <a:gd name="connsiteX13" fmla="*/ 3703124 w 3703124"/>
              <a:gd name="connsiteY13" fmla="*/ 3203625 h 3203625"/>
              <a:gd name="connsiteX14" fmla="*/ 3137075 w 3703124"/>
              <a:gd name="connsiteY14" fmla="*/ 3203625 h 3203625"/>
              <a:gd name="connsiteX15" fmla="*/ 2719151 w 3703124"/>
              <a:gd name="connsiteY15" fmla="*/ 3203625 h 3203625"/>
              <a:gd name="connsiteX16" fmla="*/ 2116071 w 3703124"/>
              <a:gd name="connsiteY16" fmla="*/ 3203625 h 3203625"/>
              <a:gd name="connsiteX17" fmla="*/ 1624084 w 3703124"/>
              <a:gd name="connsiteY17" fmla="*/ 3203625 h 3203625"/>
              <a:gd name="connsiteX18" fmla="*/ 1206160 w 3703124"/>
              <a:gd name="connsiteY18" fmla="*/ 3203625 h 3203625"/>
              <a:gd name="connsiteX19" fmla="*/ 677143 w 3703124"/>
              <a:gd name="connsiteY19" fmla="*/ 3203625 h 3203625"/>
              <a:gd name="connsiteX20" fmla="*/ 0 w 3703124"/>
              <a:gd name="connsiteY20" fmla="*/ 3203625 h 3203625"/>
              <a:gd name="connsiteX21" fmla="*/ 0 w 3703124"/>
              <a:gd name="connsiteY21" fmla="*/ 2669688 h 3203625"/>
              <a:gd name="connsiteX22" fmla="*/ 0 w 3703124"/>
              <a:gd name="connsiteY22" fmla="*/ 2103714 h 3203625"/>
              <a:gd name="connsiteX23" fmla="*/ 0 w 3703124"/>
              <a:gd name="connsiteY23" fmla="*/ 1537740 h 3203625"/>
              <a:gd name="connsiteX24" fmla="*/ 0 w 3703124"/>
              <a:gd name="connsiteY24" fmla="*/ 1099911 h 3203625"/>
              <a:gd name="connsiteX25" fmla="*/ 0 w 3703124"/>
              <a:gd name="connsiteY25" fmla="*/ 533937 h 3203625"/>
              <a:gd name="connsiteX26" fmla="*/ 0 w 3703124"/>
              <a:gd name="connsiteY26" fmla="*/ 0 h 320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03124" h="3203625" fill="none" extrusionOk="0">
                <a:moveTo>
                  <a:pt x="0" y="0"/>
                </a:moveTo>
                <a:cubicBezTo>
                  <a:pt x="200078" y="-48471"/>
                  <a:pt x="358198" y="60747"/>
                  <a:pt x="603080" y="0"/>
                </a:cubicBezTo>
                <a:cubicBezTo>
                  <a:pt x="847962" y="-60747"/>
                  <a:pt x="936599" y="63632"/>
                  <a:pt x="1206160" y="0"/>
                </a:cubicBezTo>
                <a:cubicBezTo>
                  <a:pt x="1475721" y="-63632"/>
                  <a:pt x="1565060" y="40422"/>
                  <a:pt x="1735178" y="0"/>
                </a:cubicBezTo>
                <a:cubicBezTo>
                  <a:pt x="1905296" y="-40422"/>
                  <a:pt x="2058968" y="23870"/>
                  <a:pt x="2153102" y="0"/>
                </a:cubicBezTo>
                <a:cubicBezTo>
                  <a:pt x="2247236" y="-23870"/>
                  <a:pt x="2454116" y="20170"/>
                  <a:pt x="2682120" y="0"/>
                </a:cubicBezTo>
                <a:cubicBezTo>
                  <a:pt x="2910124" y="-20170"/>
                  <a:pt x="3096758" y="23624"/>
                  <a:pt x="3248169" y="0"/>
                </a:cubicBezTo>
                <a:cubicBezTo>
                  <a:pt x="3399580" y="-23624"/>
                  <a:pt x="3497054" y="689"/>
                  <a:pt x="3703124" y="0"/>
                </a:cubicBezTo>
                <a:cubicBezTo>
                  <a:pt x="3725031" y="151469"/>
                  <a:pt x="3696671" y="246603"/>
                  <a:pt x="3703124" y="437829"/>
                </a:cubicBezTo>
                <a:cubicBezTo>
                  <a:pt x="3709577" y="629055"/>
                  <a:pt x="3663919" y="763306"/>
                  <a:pt x="3703124" y="907694"/>
                </a:cubicBezTo>
                <a:cubicBezTo>
                  <a:pt x="3742329" y="1052082"/>
                  <a:pt x="3676267" y="1161672"/>
                  <a:pt x="3703124" y="1409595"/>
                </a:cubicBezTo>
                <a:cubicBezTo>
                  <a:pt x="3729981" y="1657518"/>
                  <a:pt x="3670234" y="1772443"/>
                  <a:pt x="3703124" y="2007605"/>
                </a:cubicBezTo>
                <a:cubicBezTo>
                  <a:pt x="3736014" y="2242767"/>
                  <a:pt x="3675815" y="2322913"/>
                  <a:pt x="3703124" y="2445434"/>
                </a:cubicBezTo>
                <a:cubicBezTo>
                  <a:pt x="3730433" y="2567955"/>
                  <a:pt x="3630612" y="2870986"/>
                  <a:pt x="3703124" y="3203625"/>
                </a:cubicBezTo>
                <a:cubicBezTo>
                  <a:pt x="3557062" y="3222383"/>
                  <a:pt x="3254362" y="3169407"/>
                  <a:pt x="3137075" y="3203625"/>
                </a:cubicBezTo>
                <a:cubicBezTo>
                  <a:pt x="3019788" y="3237843"/>
                  <a:pt x="2827572" y="3156266"/>
                  <a:pt x="2719151" y="3203625"/>
                </a:cubicBezTo>
                <a:cubicBezTo>
                  <a:pt x="2610730" y="3250984"/>
                  <a:pt x="2330246" y="3195353"/>
                  <a:pt x="2116071" y="3203625"/>
                </a:cubicBezTo>
                <a:cubicBezTo>
                  <a:pt x="1901896" y="3211897"/>
                  <a:pt x="1765181" y="3192958"/>
                  <a:pt x="1624084" y="3203625"/>
                </a:cubicBezTo>
                <a:cubicBezTo>
                  <a:pt x="1482987" y="3214292"/>
                  <a:pt x="1372471" y="3167445"/>
                  <a:pt x="1206160" y="3203625"/>
                </a:cubicBezTo>
                <a:cubicBezTo>
                  <a:pt x="1039849" y="3239805"/>
                  <a:pt x="792726" y="3166092"/>
                  <a:pt x="677143" y="3203625"/>
                </a:cubicBezTo>
                <a:cubicBezTo>
                  <a:pt x="561560" y="3241158"/>
                  <a:pt x="284141" y="3173025"/>
                  <a:pt x="0" y="3203625"/>
                </a:cubicBezTo>
                <a:cubicBezTo>
                  <a:pt x="-63465" y="3091258"/>
                  <a:pt x="61392" y="2889259"/>
                  <a:pt x="0" y="2669688"/>
                </a:cubicBezTo>
                <a:cubicBezTo>
                  <a:pt x="-61392" y="2450117"/>
                  <a:pt x="37253" y="2319587"/>
                  <a:pt x="0" y="2103714"/>
                </a:cubicBezTo>
                <a:cubicBezTo>
                  <a:pt x="-37253" y="1887841"/>
                  <a:pt x="63306" y="1780496"/>
                  <a:pt x="0" y="1537740"/>
                </a:cubicBezTo>
                <a:cubicBezTo>
                  <a:pt x="-63306" y="1294984"/>
                  <a:pt x="47109" y="1223757"/>
                  <a:pt x="0" y="1099911"/>
                </a:cubicBezTo>
                <a:cubicBezTo>
                  <a:pt x="-47109" y="976065"/>
                  <a:pt x="25349" y="725274"/>
                  <a:pt x="0" y="533937"/>
                </a:cubicBezTo>
                <a:cubicBezTo>
                  <a:pt x="-25349" y="342600"/>
                  <a:pt x="9000" y="156710"/>
                  <a:pt x="0" y="0"/>
                </a:cubicBezTo>
                <a:close/>
              </a:path>
              <a:path w="3703124" h="3203625" stroke="0" extrusionOk="0">
                <a:moveTo>
                  <a:pt x="0" y="0"/>
                </a:moveTo>
                <a:cubicBezTo>
                  <a:pt x="220742" y="-28649"/>
                  <a:pt x="388072" y="22895"/>
                  <a:pt x="529018" y="0"/>
                </a:cubicBezTo>
                <a:cubicBezTo>
                  <a:pt x="669964" y="-22895"/>
                  <a:pt x="882249" y="46499"/>
                  <a:pt x="1058035" y="0"/>
                </a:cubicBezTo>
                <a:cubicBezTo>
                  <a:pt x="1233821" y="-46499"/>
                  <a:pt x="1323394" y="5263"/>
                  <a:pt x="1587053" y="0"/>
                </a:cubicBezTo>
                <a:cubicBezTo>
                  <a:pt x="1850712" y="-5263"/>
                  <a:pt x="1992797" y="49639"/>
                  <a:pt x="2116071" y="0"/>
                </a:cubicBezTo>
                <a:cubicBezTo>
                  <a:pt x="2239345" y="-49639"/>
                  <a:pt x="2375106" y="32065"/>
                  <a:pt x="2533995" y="0"/>
                </a:cubicBezTo>
                <a:cubicBezTo>
                  <a:pt x="2692884" y="-32065"/>
                  <a:pt x="2800140" y="48250"/>
                  <a:pt x="2951919" y="0"/>
                </a:cubicBezTo>
                <a:cubicBezTo>
                  <a:pt x="3103698" y="-48250"/>
                  <a:pt x="3461086" y="80668"/>
                  <a:pt x="3703124" y="0"/>
                </a:cubicBezTo>
                <a:cubicBezTo>
                  <a:pt x="3750662" y="129443"/>
                  <a:pt x="3673103" y="336504"/>
                  <a:pt x="3703124" y="501901"/>
                </a:cubicBezTo>
                <a:cubicBezTo>
                  <a:pt x="3733145" y="667298"/>
                  <a:pt x="3693618" y="763631"/>
                  <a:pt x="3703124" y="1003802"/>
                </a:cubicBezTo>
                <a:cubicBezTo>
                  <a:pt x="3712630" y="1243973"/>
                  <a:pt x="3681081" y="1396694"/>
                  <a:pt x="3703124" y="1505704"/>
                </a:cubicBezTo>
                <a:cubicBezTo>
                  <a:pt x="3725167" y="1614714"/>
                  <a:pt x="3683554" y="1925360"/>
                  <a:pt x="3703124" y="2071677"/>
                </a:cubicBezTo>
                <a:cubicBezTo>
                  <a:pt x="3722694" y="2217994"/>
                  <a:pt x="3675869" y="2344076"/>
                  <a:pt x="3703124" y="2541542"/>
                </a:cubicBezTo>
                <a:cubicBezTo>
                  <a:pt x="3730379" y="2739008"/>
                  <a:pt x="3651275" y="3018427"/>
                  <a:pt x="3703124" y="3203625"/>
                </a:cubicBezTo>
                <a:cubicBezTo>
                  <a:pt x="3519726" y="3236931"/>
                  <a:pt x="3363600" y="3167220"/>
                  <a:pt x="3248169" y="3203625"/>
                </a:cubicBezTo>
                <a:cubicBezTo>
                  <a:pt x="3132738" y="3240030"/>
                  <a:pt x="2933141" y="3147611"/>
                  <a:pt x="2756182" y="3203625"/>
                </a:cubicBezTo>
                <a:cubicBezTo>
                  <a:pt x="2579223" y="3259639"/>
                  <a:pt x="2476995" y="3170725"/>
                  <a:pt x="2338258" y="3203625"/>
                </a:cubicBezTo>
                <a:cubicBezTo>
                  <a:pt x="2199521" y="3236525"/>
                  <a:pt x="2077929" y="3170997"/>
                  <a:pt x="1883303" y="3203625"/>
                </a:cubicBezTo>
                <a:cubicBezTo>
                  <a:pt x="1688678" y="3236253"/>
                  <a:pt x="1572326" y="3162116"/>
                  <a:pt x="1465379" y="3203625"/>
                </a:cubicBezTo>
                <a:cubicBezTo>
                  <a:pt x="1358432" y="3245134"/>
                  <a:pt x="1237795" y="3176879"/>
                  <a:pt x="1047455" y="3203625"/>
                </a:cubicBezTo>
                <a:cubicBezTo>
                  <a:pt x="857115" y="3230371"/>
                  <a:pt x="749591" y="3184166"/>
                  <a:pt x="555469" y="3203625"/>
                </a:cubicBezTo>
                <a:cubicBezTo>
                  <a:pt x="361347" y="3223084"/>
                  <a:pt x="149032" y="3182254"/>
                  <a:pt x="0" y="3203625"/>
                </a:cubicBezTo>
                <a:cubicBezTo>
                  <a:pt x="-53502" y="3003213"/>
                  <a:pt x="48217" y="2803021"/>
                  <a:pt x="0" y="2701724"/>
                </a:cubicBezTo>
                <a:cubicBezTo>
                  <a:pt x="-48217" y="2600427"/>
                  <a:pt x="1915" y="2387739"/>
                  <a:pt x="0" y="2167786"/>
                </a:cubicBezTo>
                <a:cubicBezTo>
                  <a:pt x="-1915" y="1947833"/>
                  <a:pt x="38320" y="1859344"/>
                  <a:pt x="0" y="1633849"/>
                </a:cubicBezTo>
                <a:cubicBezTo>
                  <a:pt x="-38320" y="1408354"/>
                  <a:pt x="37501" y="1207431"/>
                  <a:pt x="0" y="1067875"/>
                </a:cubicBezTo>
                <a:cubicBezTo>
                  <a:pt x="-37501" y="928319"/>
                  <a:pt x="50631" y="832517"/>
                  <a:pt x="0" y="630046"/>
                </a:cubicBezTo>
                <a:cubicBezTo>
                  <a:pt x="-50631" y="427575"/>
                  <a:pt x="37114" y="281063"/>
                  <a:pt x="0" y="0"/>
                </a:cubicBezTo>
                <a:close/>
              </a:path>
            </a:pathLst>
          </a:custGeom>
          <a:solidFill>
            <a:srgbClr val="F1FAD6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672877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  <a:buClr>
                <a:srgbClr val="006600"/>
              </a:buClr>
            </a:pPr>
            <a:r>
              <a:rPr lang="it-IT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… nonostante la relazione al codice paventasse grandi novità, la riscrittura sul sistema di qualificazione, tutto è sostanzialmente rimandato al  futuro decreto sostitutivo dell’allegato II.12, che prevede </a:t>
            </a:r>
            <a:r>
              <a:rPr lang="it-IT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un sistema di qualificazione </a:t>
            </a:r>
            <a:r>
              <a:rPr lang="it-IT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degli OE </a:t>
            </a:r>
            <a:r>
              <a:rPr lang="it-IT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anche per gli appalti di servizi e forniture, oltre che per i lavori </a:t>
            </a:r>
            <a:r>
              <a:rPr lang="it-IT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(100)</a:t>
            </a:r>
          </a:p>
        </p:txBody>
      </p:sp>
      <p:sp>
        <p:nvSpPr>
          <p:cNvPr id="12" name="Freccia in giù 9">
            <a:extLst>
              <a:ext uri="{FF2B5EF4-FFF2-40B4-BE49-F238E27FC236}">
                <a16:creationId xmlns:a16="http://schemas.microsoft.com/office/drawing/2014/main" id="{5C9D6073-BD9F-995C-F68C-5CC391E7D12B}"/>
              </a:ext>
            </a:extLst>
          </p:cNvPr>
          <p:cNvSpPr/>
          <p:nvPr/>
        </p:nvSpPr>
        <p:spPr>
          <a:xfrm rot="16200000">
            <a:off x="4111550" y="2616872"/>
            <a:ext cx="1372580" cy="216024"/>
          </a:xfrm>
          <a:solidFill>
            <a:srgbClr val="BFDC30"/>
          </a:solidFill>
          <a:ln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19EA7088-7359-AD94-EACA-9104A3BE8D2F}"/>
              </a:ext>
            </a:extLst>
          </p:cNvPr>
          <p:cNvSpPr/>
          <p:nvPr/>
        </p:nvSpPr>
        <p:spPr>
          <a:xfrm rot="16200000">
            <a:off x="4467647" y="4061989"/>
            <a:ext cx="1093937" cy="288034"/>
          </a:xfrm>
          <a:custGeom>
            <a:avLst/>
            <a:gdLst>
              <a:gd name="connsiteX0" fmla="*/ 0 w 1093937"/>
              <a:gd name="connsiteY0" fmla="*/ 144017 h 288034"/>
              <a:gd name="connsiteX1" fmla="*/ 273484 w 1093937"/>
              <a:gd name="connsiteY1" fmla="*/ 144017 h 288034"/>
              <a:gd name="connsiteX2" fmla="*/ 273484 w 1093937"/>
              <a:gd name="connsiteY2" fmla="*/ 0 h 288034"/>
              <a:gd name="connsiteX3" fmla="*/ 820453 w 1093937"/>
              <a:gd name="connsiteY3" fmla="*/ 0 h 288034"/>
              <a:gd name="connsiteX4" fmla="*/ 820453 w 1093937"/>
              <a:gd name="connsiteY4" fmla="*/ 144017 h 288034"/>
              <a:gd name="connsiteX5" fmla="*/ 1093937 w 1093937"/>
              <a:gd name="connsiteY5" fmla="*/ 144017 h 288034"/>
              <a:gd name="connsiteX6" fmla="*/ 546969 w 1093937"/>
              <a:gd name="connsiteY6" fmla="*/ 288034 h 288034"/>
              <a:gd name="connsiteX7" fmla="*/ 0 w 1093937"/>
              <a:gd name="connsiteY7" fmla="*/ 144017 h 28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937" h="288034" fill="none" extrusionOk="0">
                <a:moveTo>
                  <a:pt x="0" y="144017"/>
                </a:moveTo>
                <a:cubicBezTo>
                  <a:pt x="103872" y="122140"/>
                  <a:pt x="189522" y="168675"/>
                  <a:pt x="273484" y="144017"/>
                </a:cubicBezTo>
                <a:cubicBezTo>
                  <a:pt x="265393" y="84372"/>
                  <a:pt x="287419" y="71003"/>
                  <a:pt x="273484" y="0"/>
                </a:cubicBezTo>
                <a:cubicBezTo>
                  <a:pt x="449038" y="-5728"/>
                  <a:pt x="641036" y="29228"/>
                  <a:pt x="820453" y="0"/>
                </a:cubicBezTo>
                <a:cubicBezTo>
                  <a:pt x="827022" y="40685"/>
                  <a:pt x="808610" y="92535"/>
                  <a:pt x="820453" y="144017"/>
                </a:cubicBezTo>
                <a:cubicBezTo>
                  <a:pt x="880227" y="126382"/>
                  <a:pt x="958242" y="159719"/>
                  <a:pt x="1093937" y="144017"/>
                </a:cubicBezTo>
                <a:cubicBezTo>
                  <a:pt x="854526" y="260430"/>
                  <a:pt x="767562" y="182351"/>
                  <a:pt x="546969" y="288034"/>
                </a:cubicBezTo>
                <a:cubicBezTo>
                  <a:pt x="405941" y="320121"/>
                  <a:pt x="123151" y="152371"/>
                  <a:pt x="0" y="144017"/>
                </a:cubicBezTo>
                <a:close/>
              </a:path>
              <a:path w="1093937" h="288034" stroke="0" extrusionOk="0">
                <a:moveTo>
                  <a:pt x="0" y="144017"/>
                </a:moveTo>
                <a:cubicBezTo>
                  <a:pt x="106939" y="134397"/>
                  <a:pt x="163040" y="147427"/>
                  <a:pt x="273484" y="144017"/>
                </a:cubicBezTo>
                <a:cubicBezTo>
                  <a:pt x="271690" y="75624"/>
                  <a:pt x="283803" y="44409"/>
                  <a:pt x="273484" y="0"/>
                </a:cubicBezTo>
                <a:cubicBezTo>
                  <a:pt x="447221" y="-60334"/>
                  <a:pt x="706651" y="11396"/>
                  <a:pt x="820453" y="0"/>
                </a:cubicBezTo>
                <a:cubicBezTo>
                  <a:pt x="827075" y="51764"/>
                  <a:pt x="820369" y="80155"/>
                  <a:pt x="820453" y="144017"/>
                </a:cubicBezTo>
                <a:cubicBezTo>
                  <a:pt x="899049" y="116533"/>
                  <a:pt x="987796" y="151995"/>
                  <a:pt x="1093937" y="144017"/>
                </a:cubicBezTo>
                <a:cubicBezTo>
                  <a:pt x="917425" y="208027"/>
                  <a:pt x="702512" y="214147"/>
                  <a:pt x="546969" y="288034"/>
                </a:cubicBezTo>
                <a:cubicBezTo>
                  <a:pt x="431047" y="264061"/>
                  <a:pt x="189662" y="144325"/>
                  <a:pt x="0" y="144017"/>
                </a:cubicBezTo>
                <a:close/>
              </a:path>
            </a:pathLst>
          </a:custGeom>
          <a:solidFill>
            <a:srgbClr val="BFDC30"/>
          </a:solidFill>
          <a:ln>
            <a:extLst>
              <a:ext uri="{C807C97D-BFC1-408E-A445-0C87EB9F89A2}">
                <ask:lineSketchStyleProps xmlns:ask="http://schemas.microsoft.com/office/drawing/2018/sketchyshapes" sd="2125689263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7230B30-0699-6176-3FED-D0296CF88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Aggiudicazione dell’appalto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9E731117-F230-CC1F-60B8-C5D5874EB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“</a:t>
            </a:r>
            <a:r>
              <a:rPr lang="it-IT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Arrivare secondo significa soltanto essere il primo degli sconfitti” - Ayrton Senna</a:t>
            </a:r>
          </a:p>
          <a:p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FB8881-4537-09DA-3C3A-7D38EEFD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39</a:t>
            </a:fld>
            <a:endParaRPr lang="it-IT"/>
          </a:p>
        </p:txBody>
      </p:sp>
      <p:sp>
        <p:nvSpPr>
          <p:cNvPr id="2" name="Segnaposto piè di pagina 6">
            <a:extLst>
              <a:ext uri="{FF2B5EF4-FFF2-40B4-BE49-F238E27FC236}">
                <a16:creationId xmlns:a16="http://schemas.microsoft.com/office/drawing/2014/main" id="{340F5AEC-B64B-EFF9-5A9A-1EA18E36495D}"/>
              </a:ext>
            </a:extLst>
          </p:cNvPr>
          <p:cNvSpPr txBox="1">
            <a:spLocks/>
          </p:cNvSpPr>
          <p:nvPr/>
        </p:nvSpPr>
        <p:spPr>
          <a:xfrm>
            <a:off x="511548" y="4818643"/>
            <a:ext cx="4060452" cy="2377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260749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9B1B67F-EFDB-2D93-9345-8026CD3D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Consorzi non necessari </a:t>
            </a:r>
            <a:r>
              <a:rPr lang="it-IT" sz="2400" i="1" dirty="0"/>
              <a:t>(67)</a:t>
            </a:r>
            <a:endParaRPr lang="it-IT" i="1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F53E05E-2696-0A81-1080-E38461C7A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987008" cy="3394472"/>
          </a:xfrm>
        </p:spPr>
        <p:txBody>
          <a:bodyPr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it-IT" dirty="0"/>
              <a:t>Permane la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differente regime di qualificazione fra le tipologie di consorzi</a:t>
            </a:r>
            <a:r>
              <a:rPr lang="it-IT" dirty="0"/>
              <a:t>.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rPr>
              <a:t>Ai fini del rilascio o del rinnovo dell’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rPr>
              <a:t>attestazione SOA dei consorzi stabili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rPr>
              <a:t>, viene confermato che i requisiti di capacità tecnica e finanziaria sono posseduti e comprovati sulla base delle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rPr>
              <a:t>qualificazioni possedute dalle singole imprese consorziate</a:t>
            </a:r>
            <a:r>
              <a:rPr lang="it-IT" dirty="0">
                <a:solidFill>
                  <a:prstClr val="black"/>
                </a:solidFill>
              </a:rPr>
              <a:t>, calcolata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rPr>
              <a:t>sulla somma delle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rPr>
              <a:t>OG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rPr>
              <a:t> e OS  possedute dalle imprese consorziate.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Segoe UI Semilight" panose="020B0402040204020203" pitchFamily="34" charset="0"/>
              </a:rPr>
              <a:t>Per la qualificazione alla classifica di importo illimitato è in ogni caso necessario che almeno una o più consorziate abbiano un classifica minima.</a:t>
            </a:r>
            <a:r>
              <a:rPr lang="it-IT" dirty="0"/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it-IT" dirty="0"/>
              <a:t>L’esecutrice possiede i requisiti di idoneità professionale.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Segoe UI Semilight" panose="020B0402040204020203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9A9A0D9-9125-40AF-DC91-D248B9CB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4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B10AA18-7087-A84A-F8EE-65B868B15CB5}"/>
              </a:ext>
            </a:extLst>
          </p:cNvPr>
          <p:cNvSpPr txBox="1">
            <a:spLocks/>
          </p:cNvSpPr>
          <p:nvPr/>
        </p:nvSpPr>
        <p:spPr>
          <a:xfrm>
            <a:off x="6444208" y="1203598"/>
            <a:ext cx="2386608" cy="3439840"/>
          </a:xfrm>
          <a:custGeom>
            <a:avLst/>
            <a:gdLst>
              <a:gd name="connsiteX0" fmla="*/ 0 w 2386608"/>
              <a:gd name="connsiteY0" fmla="*/ 0 h 3439840"/>
              <a:gd name="connsiteX1" fmla="*/ 572786 w 2386608"/>
              <a:gd name="connsiteY1" fmla="*/ 0 h 3439840"/>
              <a:gd name="connsiteX2" fmla="*/ 1121706 w 2386608"/>
              <a:gd name="connsiteY2" fmla="*/ 0 h 3439840"/>
              <a:gd name="connsiteX3" fmla="*/ 1694492 w 2386608"/>
              <a:gd name="connsiteY3" fmla="*/ 0 h 3439840"/>
              <a:gd name="connsiteX4" fmla="*/ 2386608 w 2386608"/>
              <a:gd name="connsiteY4" fmla="*/ 0 h 3439840"/>
              <a:gd name="connsiteX5" fmla="*/ 2386608 w 2386608"/>
              <a:gd name="connsiteY5" fmla="*/ 538908 h 3439840"/>
              <a:gd name="connsiteX6" fmla="*/ 2386608 w 2386608"/>
              <a:gd name="connsiteY6" fmla="*/ 1112215 h 3439840"/>
              <a:gd name="connsiteX7" fmla="*/ 2386608 w 2386608"/>
              <a:gd name="connsiteY7" fmla="*/ 1582326 h 3439840"/>
              <a:gd name="connsiteX8" fmla="*/ 2386608 w 2386608"/>
              <a:gd name="connsiteY8" fmla="*/ 2121235 h 3439840"/>
              <a:gd name="connsiteX9" fmla="*/ 2386608 w 2386608"/>
              <a:gd name="connsiteY9" fmla="*/ 2694541 h 3439840"/>
              <a:gd name="connsiteX10" fmla="*/ 2386608 w 2386608"/>
              <a:gd name="connsiteY10" fmla="*/ 3439840 h 3439840"/>
              <a:gd name="connsiteX11" fmla="*/ 1813822 w 2386608"/>
              <a:gd name="connsiteY11" fmla="*/ 3439840 h 3439840"/>
              <a:gd name="connsiteX12" fmla="*/ 1193304 w 2386608"/>
              <a:gd name="connsiteY12" fmla="*/ 3439840 h 3439840"/>
              <a:gd name="connsiteX13" fmla="*/ 572786 w 2386608"/>
              <a:gd name="connsiteY13" fmla="*/ 3439840 h 3439840"/>
              <a:gd name="connsiteX14" fmla="*/ 0 w 2386608"/>
              <a:gd name="connsiteY14" fmla="*/ 3439840 h 3439840"/>
              <a:gd name="connsiteX15" fmla="*/ 0 w 2386608"/>
              <a:gd name="connsiteY15" fmla="*/ 2832135 h 3439840"/>
              <a:gd name="connsiteX16" fmla="*/ 0 w 2386608"/>
              <a:gd name="connsiteY16" fmla="*/ 2362023 h 3439840"/>
              <a:gd name="connsiteX17" fmla="*/ 0 w 2386608"/>
              <a:gd name="connsiteY17" fmla="*/ 1754318 h 3439840"/>
              <a:gd name="connsiteX18" fmla="*/ 0 w 2386608"/>
              <a:gd name="connsiteY18" fmla="*/ 1215410 h 3439840"/>
              <a:gd name="connsiteX19" fmla="*/ 0 w 2386608"/>
              <a:gd name="connsiteY19" fmla="*/ 745299 h 3439840"/>
              <a:gd name="connsiteX20" fmla="*/ 0 w 2386608"/>
              <a:gd name="connsiteY20" fmla="*/ 0 h 343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86608" h="3439840" fill="none" extrusionOk="0">
                <a:moveTo>
                  <a:pt x="0" y="0"/>
                </a:moveTo>
                <a:cubicBezTo>
                  <a:pt x="169836" y="-20794"/>
                  <a:pt x="432867" y="32923"/>
                  <a:pt x="572786" y="0"/>
                </a:cubicBezTo>
                <a:cubicBezTo>
                  <a:pt x="712705" y="-32923"/>
                  <a:pt x="865922" y="57932"/>
                  <a:pt x="1121706" y="0"/>
                </a:cubicBezTo>
                <a:cubicBezTo>
                  <a:pt x="1377490" y="-57932"/>
                  <a:pt x="1458486" y="46824"/>
                  <a:pt x="1694492" y="0"/>
                </a:cubicBezTo>
                <a:cubicBezTo>
                  <a:pt x="1930498" y="-46824"/>
                  <a:pt x="2207576" y="44269"/>
                  <a:pt x="2386608" y="0"/>
                </a:cubicBezTo>
                <a:cubicBezTo>
                  <a:pt x="2449923" y="158183"/>
                  <a:pt x="2362251" y="426003"/>
                  <a:pt x="2386608" y="538908"/>
                </a:cubicBezTo>
                <a:cubicBezTo>
                  <a:pt x="2410965" y="651813"/>
                  <a:pt x="2378959" y="993639"/>
                  <a:pt x="2386608" y="1112215"/>
                </a:cubicBezTo>
                <a:cubicBezTo>
                  <a:pt x="2394257" y="1230791"/>
                  <a:pt x="2339855" y="1456119"/>
                  <a:pt x="2386608" y="1582326"/>
                </a:cubicBezTo>
                <a:cubicBezTo>
                  <a:pt x="2433361" y="1708533"/>
                  <a:pt x="2375898" y="1919940"/>
                  <a:pt x="2386608" y="2121235"/>
                </a:cubicBezTo>
                <a:cubicBezTo>
                  <a:pt x="2397318" y="2322530"/>
                  <a:pt x="2376020" y="2488066"/>
                  <a:pt x="2386608" y="2694541"/>
                </a:cubicBezTo>
                <a:cubicBezTo>
                  <a:pt x="2397196" y="2901016"/>
                  <a:pt x="2347628" y="3166954"/>
                  <a:pt x="2386608" y="3439840"/>
                </a:cubicBezTo>
                <a:cubicBezTo>
                  <a:pt x="2216926" y="3499686"/>
                  <a:pt x="1961332" y="3417533"/>
                  <a:pt x="1813822" y="3439840"/>
                </a:cubicBezTo>
                <a:cubicBezTo>
                  <a:pt x="1666312" y="3462147"/>
                  <a:pt x="1350356" y="3389916"/>
                  <a:pt x="1193304" y="3439840"/>
                </a:cubicBezTo>
                <a:cubicBezTo>
                  <a:pt x="1036252" y="3489764"/>
                  <a:pt x="785439" y="3409976"/>
                  <a:pt x="572786" y="3439840"/>
                </a:cubicBezTo>
                <a:cubicBezTo>
                  <a:pt x="360133" y="3469704"/>
                  <a:pt x="120974" y="3427302"/>
                  <a:pt x="0" y="3439840"/>
                </a:cubicBezTo>
                <a:cubicBezTo>
                  <a:pt x="-17935" y="3240293"/>
                  <a:pt x="34396" y="2977540"/>
                  <a:pt x="0" y="2832135"/>
                </a:cubicBezTo>
                <a:cubicBezTo>
                  <a:pt x="-34396" y="2686731"/>
                  <a:pt x="31331" y="2584858"/>
                  <a:pt x="0" y="2362023"/>
                </a:cubicBezTo>
                <a:cubicBezTo>
                  <a:pt x="-31331" y="2139188"/>
                  <a:pt x="42280" y="2044481"/>
                  <a:pt x="0" y="1754318"/>
                </a:cubicBezTo>
                <a:cubicBezTo>
                  <a:pt x="-42280" y="1464156"/>
                  <a:pt x="11933" y="1452620"/>
                  <a:pt x="0" y="1215410"/>
                </a:cubicBezTo>
                <a:cubicBezTo>
                  <a:pt x="-11933" y="978200"/>
                  <a:pt x="28276" y="935739"/>
                  <a:pt x="0" y="745299"/>
                </a:cubicBezTo>
                <a:cubicBezTo>
                  <a:pt x="-28276" y="554859"/>
                  <a:pt x="20578" y="308951"/>
                  <a:pt x="0" y="0"/>
                </a:cubicBezTo>
                <a:close/>
              </a:path>
              <a:path w="2386608" h="3439840" stroke="0" extrusionOk="0">
                <a:moveTo>
                  <a:pt x="0" y="0"/>
                </a:moveTo>
                <a:cubicBezTo>
                  <a:pt x="182845" y="-60570"/>
                  <a:pt x="348250" y="66984"/>
                  <a:pt x="644384" y="0"/>
                </a:cubicBezTo>
                <a:cubicBezTo>
                  <a:pt x="940518" y="-66984"/>
                  <a:pt x="1057804" y="50640"/>
                  <a:pt x="1193304" y="0"/>
                </a:cubicBezTo>
                <a:cubicBezTo>
                  <a:pt x="1328804" y="-50640"/>
                  <a:pt x="1581363" y="25753"/>
                  <a:pt x="1766090" y="0"/>
                </a:cubicBezTo>
                <a:cubicBezTo>
                  <a:pt x="1950817" y="-25753"/>
                  <a:pt x="2198020" y="62962"/>
                  <a:pt x="2386608" y="0"/>
                </a:cubicBezTo>
                <a:cubicBezTo>
                  <a:pt x="2408689" y="168544"/>
                  <a:pt x="2320479" y="441098"/>
                  <a:pt x="2386608" y="573307"/>
                </a:cubicBezTo>
                <a:cubicBezTo>
                  <a:pt x="2452737" y="705516"/>
                  <a:pt x="2342882" y="844759"/>
                  <a:pt x="2386608" y="1077817"/>
                </a:cubicBezTo>
                <a:cubicBezTo>
                  <a:pt x="2430334" y="1310875"/>
                  <a:pt x="2379488" y="1413845"/>
                  <a:pt x="2386608" y="1547928"/>
                </a:cubicBezTo>
                <a:cubicBezTo>
                  <a:pt x="2393728" y="1682011"/>
                  <a:pt x="2329185" y="2026911"/>
                  <a:pt x="2386608" y="2190031"/>
                </a:cubicBezTo>
                <a:cubicBezTo>
                  <a:pt x="2444031" y="2353151"/>
                  <a:pt x="2370073" y="2634038"/>
                  <a:pt x="2386608" y="2797737"/>
                </a:cubicBezTo>
                <a:cubicBezTo>
                  <a:pt x="2403143" y="2961436"/>
                  <a:pt x="2384774" y="3146747"/>
                  <a:pt x="2386608" y="3439840"/>
                </a:cubicBezTo>
                <a:cubicBezTo>
                  <a:pt x="2235409" y="3440941"/>
                  <a:pt x="1983296" y="3434899"/>
                  <a:pt x="1861554" y="3439840"/>
                </a:cubicBezTo>
                <a:cubicBezTo>
                  <a:pt x="1739812" y="3444781"/>
                  <a:pt x="1462768" y="3413512"/>
                  <a:pt x="1336500" y="3439840"/>
                </a:cubicBezTo>
                <a:cubicBezTo>
                  <a:pt x="1210232" y="3466168"/>
                  <a:pt x="914758" y="3439027"/>
                  <a:pt x="715982" y="3439840"/>
                </a:cubicBezTo>
                <a:cubicBezTo>
                  <a:pt x="517206" y="3440653"/>
                  <a:pt x="230503" y="3377861"/>
                  <a:pt x="0" y="3439840"/>
                </a:cubicBezTo>
                <a:cubicBezTo>
                  <a:pt x="-30958" y="3125493"/>
                  <a:pt x="30095" y="2957444"/>
                  <a:pt x="0" y="2797737"/>
                </a:cubicBezTo>
                <a:cubicBezTo>
                  <a:pt x="-30095" y="2638030"/>
                  <a:pt x="30542" y="2436181"/>
                  <a:pt x="0" y="2155633"/>
                </a:cubicBezTo>
                <a:cubicBezTo>
                  <a:pt x="-30542" y="1875085"/>
                  <a:pt x="16214" y="1818360"/>
                  <a:pt x="0" y="1616725"/>
                </a:cubicBezTo>
                <a:cubicBezTo>
                  <a:pt x="-16214" y="1415090"/>
                  <a:pt x="22461" y="1318765"/>
                  <a:pt x="0" y="1146613"/>
                </a:cubicBezTo>
                <a:cubicBezTo>
                  <a:pt x="-22461" y="974461"/>
                  <a:pt x="36675" y="718071"/>
                  <a:pt x="0" y="607705"/>
                </a:cubicBezTo>
                <a:cubicBezTo>
                  <a:pt x="-36675" y="497339"/>
                  <a:pt x="57112" y="2454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Rimane invariata la platea degli OE ammessi alle procedure di affidamento dei c.d. “SIA”, id est i Servizi attinenti all’Architettura e all’Ingegneria, con l’unica modifica, in tema di requisiti minimi prescritti in capo a tali operatori, consistente nel rinvio a quanto stabilito nella Parte V dell’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all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II.12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(66).</a:t>
            </a:r>
          </a:p>
        </p:txBody>
      </p:sp>
    </p:spTree>
    <p:extLst>
      <p:ext uri="{BB962C8B-B14F-4D97-AF65-F5344CB8AC3E}">
        <p14:creationId xmlns:p14="http://schemas.microsoft.com/office/powerpoint/2010/main" val="4521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966D1-9104-521A-5BF1-766F0D47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Criteri di aggiudicazione </a:t>
            </a:r>
            <a:r>
              <a:rPr lang="it-IT" sz="2400" i="1" dirty="0"/>
              <a:t>(108)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3D3A10-2F01-7B45-5DFE-DA5B4456D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6491064" cy="3737370"/>
          </a:xfrm>
        </p:spPr>
        <p:txBody>
          <a:bodyPr>
            <a:noAutofit/>
          </a:bodyPr>
          <a:lstStyle/>
          <a:p>
            <a:pPr algn="just"/>
            <a:r>
              <a:rPr lang="it-IT" dirty="0"/>
              <a:t>Restano criteri di aggiudicazione degli appalti:</a:t>
            </a:r>
          </a:p>
          <a:p>
            <a:pPr lvl="1" algn="just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prezzo più basso e</a:t>
            </a:r>
          </a:p>
          <a:p>
            <a:pPr lvl="1" algn="just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l’offerta economicamente più vantaggiosa</a:t>
            </a:r>
            <a:r>
              <a:rPr lang="it-IT" dirty="0"/>
              <a:t>, individuata sulla base del miglior rapporto qualità/prezzo, valutata sulla base di criteri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oggettivi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quali gli aspetti qualitativi, ambientali o sociali</a:t>
            </a:r>
            <a:r>
              <a:rPr lang="it-IT" dirty="0"/>
              <a:t>,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connessi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all'oggetto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dell'appalto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Le SA possono prevedere criteri premiali atti a favorire:</a:t>
            </a:r>
          </a:p>
          <a:p>
            <a:pPr lvl="1"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partecipazione delle MPMI </a:t>
            </a:r>
            <a:r>
              <a:rPr lang="it-IT" dirty="0"/>
              <a:t>(108.7 vedi vanti).</a:t>
            </a:r>
          </a:p>
          <a:p>
            <a:pPr lvl="1" algn="just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imprese che attestano</a:t>
            </a:r>
            <a:r>
              <a:rPr lang="it-IT" dirty="0"/>
              <a:t>, anche con autocertificazione,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possesso dei requisiti </a:t>
            </a:r>
            <a:r>
              <a:rPr lang="it-IT" dirty="0"/>
              <a:t>di cui all’art. </a:t>
            </a:r>
            <a:r>
              <a:rPr lang="it-IT" dirty="0" err="1"/>
              <a:t>46-bis</a:t>
            </a:r>
            <a:r>
              <a:rPr lang="it-IT" dirty="0"/>
              <a:t> del codice delle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 opportunità </a:t>
            </a:r>
            <a:r>
              <a:rPr lang="it-IT" dirty="0"/>
              <a:t>(d.lgs. n. 198/06). 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851800-261A-D392-B43F-F4F46870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40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CC322B0-FBF7-24BA-4246-40DB16718FFE}"/>
              </a:ext>
            </a:extLst>
          </p:cNvPr>
          <p:cNvSpPr txBox="1">
            <a:spLocks/>
          </p:cNvSpPr>
          <p:nvPr/>
        </p:nvSpPr>
        <p:spPr>
          <a:xfrm>
            <a:off x="6896230" y="1200151"/>
            <a:ext cx="2088232" cy="36533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rPr>
              <a:t>Nell’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rPr>
              <a:t>OEPV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rPr>
              <a:t> viene soppresso – rispetto al Codice 50/2016 –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rPr>
              <a:t>il tetto max del 30%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rPr>
              <a:t>per l’incidenza dell’elemento prezzo, che rimane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rPr>
              <a:t>solo in relazione ai contratti ad alta intensità di manodopera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rPr>
              <a:t>e nello approvvigionamento di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rPr>
              <a:t>beni e servizi informatici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rPr>
              <a:t>il tetto è del 10%</a:t>
            </a:r>
          </a:p>
        </p:txBody>
      </p:sp>
    </p:spTree>
    <p:extLst>
      <p:ext uri="{BB962C8B-B14F-4D97-AF65-F5344CB8AC3E}">
        <p14:creationId xmlns:p14="http://schemas.microsoft.com/office/powerpoint/2010/main" val="41864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4852E15-FA5A-2593-BD05-DE7022E0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Limitazioni alla scelta delle SA </a:t>
            </a:r>
            <a:r>
              <a:rPr lang="it-IT" sz="2400" i="1" dirty="0"/>
              <a:t>(108.2.3)</a:t>
            </a:r>
            <a:endParaRPr lang="it-IT" i="1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19F245A-F369-616C-9946-192BF875C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Nella scelta del criterio di aggiudicazione, la SA tiene conto del fatto che: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9AFF17-C850-369B-4DBB-240CC61B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41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4AA8339-4E7B-3B76-73B2-B5AE628350F1}"/>
              </a:ext>
            </a:extLst>
          </p:cNvPr>
          <p:cNvSpPr txBox="1">
            <a:spLocks/>
          </p:cNvSpPr>
          <p:nvPr/>
        </p:nvSpPr>
        <p:spPr>
          <a:xfrm>
            <a:off x="726976" y="1628552"/>
            <a:ext cx="5717232" cy="3102993"/>
          </a:xfrm>
          <a:custGeom>
            <a:avLst/>
            <a:gdLst>
              <a:gd name="connsiteX0" fmla="*/ 0 w 5717232"/>
              <a:gd name="connsiteY0" fmla="*/ 0 h 3102993"/>
              <a:gd name="connsiteX1" fmla="*/ 520903 w 5717232"/>
              <a:gd name="connsiteY1" fmla="*/ 0 h 3102993"/>
              <a:gd name="connsiteX2" fmla="*/ 1213324 w 5717232"/>
              <a:gd name="connsiteY2" fmla="*/ 0 h 3102993"/>
              <a:gd name="connsiteX3" fmla="*/ 1962916 w 5717232"/>
              <a:gd name="connsiteY3" fmla="*/ 0 h 3102993"/>
              <a:gd name="connsiteX4" fmla="*/ 2655337 w 5717232"/>
              <a:gd name="connsiteY4" fmla="*/ 0 h 3102993"/>
              <a:gd name="connsiteX5" fmla="*/ 3347757 w 5717232"/>
              <a:gd name="connsiteY5" fmla="*/ 0 h 3102993"/>
              <a:gd name="connsiteX6" fmla="*/ 4097350 w 5717232"/>
              <a:gd name="connsiteY6" fmla="*/ 0 h 3102993"/>
              <a:gd name="connsiteX7" fmla="*/ 4846942 w 5717232"/>
              <a:gd name="connsiteY7" fmla="*/ 0 h 3102993"/>
              <a:gd name="connsiteX8" fmla="*/ 5717232 w 5717232"/>
              <a:gd name="connsiteY8" fmla="*/ 0 h 3102993"/>
              <a:gd name="connsiteX9" fmla="*/ 5717232 w 5717232"/>
              <a:gd name="connsiteY9" fmla="*/ 589569 h 3102993"/>
              <a:gd name="connsiteX10" fmla="*/ 5717232 w 5717232"/>
              <a:gd name="connsiteY10" fmla="*/ 1117077 h 3102993"/>
              <a:gd name="connsiteX11" fmla="*/ 5717232 w 5717232"/>
              <a:gd name="connsiteY11" fmla="*/ 1675616 h 3102993"/>
              <a:gd name="connsiteX12" fmla="*/ 5717232 w 5717232"/>
              <a:gd name="connsiteY12" fmla="*/ 2358275 h 3102993"/>
              <a:gd name="connsiteX13" fmla="*/ 5717232 w 5717232"/>
              <a:gd name="connsiteY13" fmla="*/ 3102993 h 3102993"/>
              <a:gd name="connsiteX14" fmla="*/ 5139156 w 5717232"/>
              <a:gd name="connsiteY14" fmla="*/ 3102993 h 3102993"/>
              <a:gd name="connsiteX15" fmla="*/ 4618253 w 5717232"/>
              <a:gd name="connsiteY15" fmla="*/ 3102993 h 3102993"/>
              <a:gd name="connsiteX16" fmla="*/ 3983005 w 5717232"/>
              <a:gd name="connsiteY16" fmla="*/ 3102993 h 3102993"/>
              <a:gd name="connsiteX17" fmla="*/ 3404929 w 5717232"/>
              <a:gd name="connsiteY17" fmla="*/ 3102993 h 3102993"/>
              <a:gd name="connsiteX18" fmla="*/ 2655337 w 5717232"/>
              <a:gd name="connsiteY18" fmla="*/ 3102993 h 3102993"/>
              <a:gd name="connsiteX19" fmla="*/ 1962916 w 5717232"/>
              <a:gd name="connsiteY19" fmla="*/ 3102993 h 3102993"/>
              <a:gd name="connsiteX20" fmla="*/ 1327668 w 5717232"/>
              <a:gd name="connsiteY20" fmla="*/ 3102993 h 3102993"/>
              <a:gd name="connsiteX21" fmla="*/ 806765 w 5717232"/>
              <a:gd name="connsiteY21" fmla="*/ 3102993 h 3102993"/>
              <a:gd name="connsiteX22" fmla="*/ 0 w 5717232"/>
              <a:gd name="connsiteY22" fmla="*/ 3102993 h 3102993"/>
              <a:gd name="connsiteX23" fmla="*/ 0 w 5717232"/>
              <a:gd name="connsiteY23" fmla="*/ 2451364 h 3102993"/>
              <a:gd name="connsiteX24" fmla="*/ 0 w 5717232"/>
              <a:gd name="connsiteY24" fmla="*/ 1768706 h 3102993"/>
              <a:gd name="connsiteX25" fmla="*/ 0 w 5717232"/>
              <a:gd name="connsiteY25" fmla="*/ 1210167 h 3102993"/>
              <a:gd name="connsiteX26" fmla="*/ 0 w 5717232"/>
              <a:gd name="connsiteY26" fmla="*/ 0 h 310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17232" h="3102993" fill="none" extrusionOk="0">
                <a:moveTo>
                  <a:pt x="0" y="0"/>
                </a:moveTo>
                <a:cubicBezTo>
                  <a:pt x="181611" y="-4468"/>
                  <a:pt x="365052" y="-12021"/>
                  <a:pt x="520903" y="0"/>
                </a:cubicBezTo>
                <a:cubicBezTo>
                  <a:pt x="676754" y="12021"/>
                  <a:pt x="1043085" y="-15704"/>
                  <a:pt x="1213324" y="0"/>
                </a:cubicBezTo>
                <a:cubicBezTo>
                  <a:pt x="1383563" y="15704"/>
                  <a:pt x="1648684" y="26904"/>
                  <a:pt x="1962916" y="0"/>
                </a:cubicBezTo>
                <a:cubicBezTo>
                  <a:pt x="2277148" y="-26904"/>
                  <a:pt x="2384455" y="29705"/>
                  <a:pt x="2655337" y="0"/>
                </a:cubicBezTo>
                <a:cubicBezTo>
                  <a:pt x="2926219" y="-29705"/>
                  <a:pt x="3048675" y="1864"/>
                  <a:pt x="3347757" y="0"/>
                </a:cubicBezTo>
                <a:cubicBezTo>
                  <a:pt x="3646839" y="-1864"/>
                  <a:pt x="3923474" y="-10695"/>
                  <a:pt x="4097350" y="0"/>
                </a:cubicBezTo>
                <a:cubicBezTo>
                  <a:pt x="4271226" y="10695"/>
                  <a:pt x="4498888" y="10017"/>
                  <a:pt x="4846942" y="0"/>
                </a:cubicBezTo>
                <a:cubicBezTo>
                  <a:pt x="5194996" y="-10017"/>
                  <a:pt x="5436456" y="36201"/>
                  <a:pt x="5717232" y="0"/>
                </a:cubicBezTo>
                <a:cubicBezTo>
                  <a:pt x="5718774" y="200836"/>
                  <a:pt x="5739201" y="460165"/>
                  <a:pt x="5717232" y="589569"/>
                </a:cubicBezTo>
                <a:cubicBezTo>
                  <a:pt x="5695263" y="718973"/>
                  <a:pt x="5738216" y="879210"/>
                  <a:pt x="5717232" y="1117077"/>
                </a:cubicBezTo>
                <a:cubicBezTo>
                  <a:pt x="5696248" y="1354944"/>
                  <a:pt x="5707369" y="1550145"/>
                  <a:pt x="5717232" y="1675616"/>
                </a:cubicBezTo>
                <a:cubicBezTo>
                  <a:pt x="5727095" y="1801087"/>
                  <a:pt x="5750761" y="2195345"/>
                  <a:pt x="5717232" y="2358275"/>
                </a:cubicBezTo>
                <a:cubicBezTo>
                  <a:pt x="5683703" y="2521205"/>
                  <a:pt x="5751960" y="2940287"/>
                  <a:pt x="5717232" y="3102993"/>
                </a:cubicBezTo>
                <a:cubicBezTo>
                  <a:pt x="5436028" y="3086059"/>
                  <a:pt x="5267050" y="3116177"/>
                  <a:pt x="5139156" y="3102993"/>
                </a:cubicBezTo>
                <a:cubicBezTo>
                  <a:pt x="5011262" y="3089809"/>
                  <a:pt x="4793185" y="3079463"/>
                  <a:pt x="4618253" y="3102993"/>
                </a:cubicBezTo>
                <a:cubicBezTo>
                  <a:pt x="4443321" y="3126523"/>
                  <a:pt x="4180292" y="3074214"/>
                  <a:pt x="3983005" y="3102993"/>
                </a:cubicBezTo>
                <a:cubicBezTo>
                  <a:pt x="3785718" y="3131772"/>
                  <a:pt x="3590363" y="3103005"/>
                  <a:pt x="3404929" y="3102993"/>
                </a:cubicBezTo>
                <a:cubicBezTo>
                  <a:pt x="3219495" y="3102981"/>
                  <a:pt x="2846491" y="3105835"/>
                  <a:pt x="2655337" y="3102993"/>
                </a:cubicBezTo>
                <a:cubicBezTo>
                  <a:pt x="2464183" y="3100151"/>
                  <a:pt x="2144846" y="3082822"/>
                  <a:pt x="1962916" y="3102993"/>
                </a:cubicBezTo>
                <a:cubicBezTo>
                  <a:pt x="1780986" y="3123164"/>
                  <a:pt x="1591756" y="3130833"/>
                  <a:pt x="1327668" y="3102993"/>
                </a:cubicBezTo>
                <a:cubicBezTo>
                  <a:pt x="1063580" y="3075153"/>
                  <a:pt x="950185" y="3122671"/>
                  <a:pt x="806765" y="3102993"/>
                </a:cubicBezTo>
                <a:cubicBezTo>
                  <a:pt x="663345" y="3083315"/>
                  <a:pt x="218780" y="3125081"/>
                  <a:pt x="0" y="3102993"/>
                </a:cubicBezTo>
                <a:cubicBezTo>
                  <a:pt x="17146" y="2861028"/>
                  <a:pt x="22642" y="2703945"/>
                  <a:pt x="0" y="2451364"/>
                </a:cubicBezTo>
                <a:cubicBezTo>
                  <a:pt x="-22642" y="2198783"/>
                  <a:pt x="-1310" y="2092024"/>
                  <a:pt x="0" y="1768706"/>
                </a:cubicBezTo>
                <a:cubicBezTo>
                  <a:pt x="1310" y="1445388"/>
                  <a:pt x="19537" y="1394294"/>
                  <a:pt x="0" y="1210167"/>
                </a:cubicBezTo>
                <a:cubicBezTo>
                  <a:pt x="-19537" y="1026040"/>
                  <a:pt x="16164" y="551935"/>
                  <a:pt x="0" y="0"/>
                </a:cubicBezTo>
                <a:close/>
              </a:path>
              <a:path w="5717232" h="3102993" stroke="0" extrusionOk="0">
                <a:moveTo>
                  <a:pt x="0" y="0"/>
                </a:moveTo>
                <a:cubicBezTo>
                  <a:pt x="266901" y="-9374"/>
                  <a:pt x="430592" y="-3738"/>
                  <a:pt x="635248" y="0"/>
                </a:cubicBezTo>
                <a:cubicBezTo>
                  <a:pt x="839904" y="3738"/>
                  <a:pt x="1124219" y="-6686"/>
                  <a:pt x="1327668" y="0"/>
                </a:cubicBezTo>
                <a:cubicBezTo>
                  <a:pt x="1531117" y="6686"/>
                  <a:pt x="1776040" y="-3891"/>
                  <a:pt x="1905744" y="0"/>
                </a:cubicBezTo>
                <a:cubicBezTo>
                  <a:pt x="2035448" y="3891"/>
                  <a:pt x="2403514" y="-33563"/>
                  <a:pt x="2655337" y="0"/>
                </a:cubicBezTo>
                <a:cubicBezTo>
                  <a:pt x="2907160" y="33563"/>
                  <a:pt x="3129542" y="-21977"/>
                  <a:pt x="3290585" y="0"/>
                </a:cubicBezTo>
                <a:cubicBezTo>
                  <a:pt x="3451628" y="21977"/>
                  <a:pt x="3623877" y="-10105"/>
                  <a:pt x="3868660" y="0"/>
                </a:cubicBezTo>
                <a:cubicBezTo>
                  <a:pt x="4113443" y="10105"/>
                  <a:pt x="4243125" y="-24779"/>
                  <a:pt x="4446736" y="0"/>
                </a:cubicBezTo>
                <a:cubicBezTo>
                  <a:pt x="4650347" y="24779"/>
                  <a:pt x="4813817" y="-31789"/>
                  <a:pt x="5139156" y="0"/>
                </a:cubicBezTo>
                <a:cubicBezTo>
                  <a:pt x="5464495" y="31789"/>
                  <a:pt x="5452691" y="-687"/>
                  <a:pt x="5717232" y="0"/>
                </a:cubicBezTo>
                <a:cubicBezTo>
                  <a:pt x="5727327" y="253725"/>
                  <a:pt x="5726956" y="371305"/>
                  <a:pt x="5717232" y="651629"/>
                </a:cubicBezTo>
                <a:cubicBezTo>
                  <a:pt x="5707508" y="931953"/>
                  <a:pt x="5690189" y="1015793"/>
                  <a:pt x="5717232" y="1272227"/>
                </a:cubicBezTo>
                <a:cubicBezTo>
                  <a:pt x="5744275" y="1528661"/>
                  <a:pt x="5685853" y="1617737"/>
                  <a:pt x="5717232" y="1954886"/>
                </a:cubicBezTo>
                <a:cubicBezTo>
                  <a:pt x="5748611" y="2292035"/>
                  <a:pt x="5733629" y="2394476"/>
                  <a:pt x="5717232" y="2544454"/>
                </a:cubicBezTo>
                <a:cubicBezTo>
                  <a:pt x="5700835" y="2694432"/>
                  <a:pt x="5722996" y="2898660"/>
                  <a:pt x="5717232" y="3102993"/>
                </a:cubicBezTo>
                <a:cubicBezTo>
                  <a:pt x="5449676" y="3094543"/>
                  <a:pt x="5353451" y="3094330"/>
                  <a:pt x="5139156" y="3102993"/>
                </a:cubicBezTo>
                <a:cubicBezTo>
                  <a:pt x="4924861" y="3111656"/>
                  <a:pt x="4699124" y="3110654"/>
                  <a:pt x="4389564" y="3102993"/>
                </a:cubicBezTo>
                <a:cubicBezTo>
                  <a:pt x="4080004" y="3095332"/>
                  <a:pt x="3997622" y="3109278"/>
                  <a:pt x="3754316" y="3102993"/>
                </a:cubicBezTo>
                <a:cubicBezTo>
                  <a:pt x="3511010" y="3096708"/>
                  <a:pt x="3479557" y="3083796"/>
                  <a:pt x="3233412" y="3102993"/>
                </a:cubicBezTo>
                <a:cubicBezTo>
                  <a:pt x="2987267" y="3122190"/>
                  <a:pt x="2903936" y="3118036"/>
                  <a:pt x="2712509" y="3102993"/>
                </a:cubicBezTo>
                <a:cubicBezTo>
                  <a:pt x="2521082" y="3087950"/>
                  <a:pt x="2303176" y="3089943"/>
                  <a:pt x="2191606" y="3102993"/>
                </a:cubicBezTo>
                <a:cubicBezTo>
                  <a:pt x="2080036" y="3116043"/>
                  <a:pt x="1880937" y="3124128"/>
                  <a:pt x="1613530" y="3102993"/>
                </a:cubicBezTo>
                <a:cubicBezTo>
                  <a:pt x="1346123" y="3081858"/>
                  <a:pt x="1238400" y="3108678"/>
                  <a:pt x="978282" y="3102993"/>
                </a:cubicBezTo>
                <a:cubicBezTo>
                  <a:pt x="718164" y="3097308"/>
                  <a:pt x="453933" y="3107139"/>
                  <a:pt x="0" y="3102993"/>
                </a:cubicBezTo>
                <a:cubicBezTo>
                  <a:pt x="10346" y="2893324"/>
                  <a:pt x="-21105" y="2706135"/>
                  <a:pt x="0" y="2575484"/>
                </a:cubicBezTo>
                <a:cubicBezTo>
                  <a:pt x="21105" y="2444833"/>
                  <a:pt x="30355" y="2213034"/>
                  <a:pt x="0" y="1892826"/>
                </a:cubicBezTo>
                <a:cubicBezTo>
                  <a:pt x="-30355" y="1572618"/>
                  <a:pt x="-7871" y="1543004"/>
                  <a:pt x="0" y="1210167"/>
                </a:cubicBezTo>
                <a:cubicBezTo>
                  <a:pt x="7871" y="877330"/>
                  <a:pt x="9542" y="848439"/>
                  <a:pt x="0" y="589569"/>
                </a:cubicBezTo>
                <a:cubicBezTo>
                  <a:pt x="-9542" y="330699"/>
                  <a:pt x="-9474" y="150811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181376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it-IT"/>
            </a:defPPr>
            <a:lvl1pPr algn="just">
              <a:defRPr sz="1600" b="1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742950" lvl="1" indent="-285750">
              <a:spcBef>
                <a:spcPts val="50"/>
              </a:spcBef>
              <a:buFont typeface="Arial" panose="020B0604020202020204" pitchFamily="34" charset="0"/>
              <a:buChar char="•"/>
              <a:defRPr sz="1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it-IT" b="0" i="0" dirty="0"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… sono aggiudicati </a:t>
            </a:r>
            <a:r>
              <a:rPr lang="it-IT" dirty="0">
                <a:latin typeface="Leelawadee UI" panose="020B0502040204020203" pitchFamily="34" charset="-34"/>
                <a:cs typeface="Leelawadee UI" panose="020B0502040204020203" pitchFamily="34" charset="-34"/>
              </a:rPr>
              <a:t>esclusivamente sulla base del criterio dell’OEPV:</a:t>
            </a:r>
          </a:p>
          <a:p>
            <a:pPr marL="361950" lvl="1" indent="-342900" algn="just">
              <a:buFont typeface="+mj-lt"/>
              <a:buAutoNum type="alphaLcParenR"/>
            </a:pPr>
            <a:r>
              <a:rPr lang="it-IT" i="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servizi sociali e di ristorazione </a:t>
            </a:r>
            <a:r>
              <a:rPr lang="it-IT" b="0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ospedaliera, assistenziale e scolastica, nonché ai servizi ad alta intensità di manodopera;</a:t>
            </a:r>
          </a:p>
          <a:p>
            <a:pPr marL="361950" lvl="1" indent="-342900" algn="just">
              <a:buFont typeface="+mj-lt"/>
              <a:buAutoNum type="alphaLcParenR"/>
            </a:pPr>
            <a:r>
              <a:rPr lang="it-IT" i="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servizi di ingegneria/architettura </a:t>
            </a:r>
            <a:r>
              <a:rPr lang="it-IT" b="0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o di natura tecnica/intellettuale da €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140K</a:t>
            </a:r>
            <a:r>
              <a:rPr lang="it-IT" b="0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;</a:t>
            </a:r>
          </a:p>
          <a:p>
            <a:pPr marL="361950" lvl="1" indent="-342900" algn="just">
              <a:buFont typeface="+mj-lt"/>
              <a:buAutoNum type="alphaLcParenR"/>
            </a:pPr>
            <a:r>
              <a:rPr lang="it-IT" b="0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servizi e forniture di importo ≥€140K e i </a:t>
            </a:r>
            <a:r>
              <a:rPr lang="it-IT" i="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lavor</a:t>
            </a:r>
            <a:r>
              <a:rPr lang="it-IT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i</a:t>
            </a:r>
            <a:r>
              <a:rPr lang="it-IT" b="0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, se di </a:t>
            </a:r>
            <a:r>
              <a:rPr lang="it-IT" i="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notevole contenuto tecnologico o innovativo</a:t>
            </a:r>
            <a:r>
              <a:rPr lang="it-IT" b="0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;</a:t>
            </a:r>
          </a:p>
          <a:p>
            <a:pPr marL="361950" lvl="1" indent="-342900" algn="just">
              <a:buFont typeface="+mj-lt"/>
              <a:buAutoNum type="alphaLcParenR"/>
            </a:pPr>
            <a:r>
              <a:rPr lang="it-IT" i="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dialogo competitivo </a:t>
            </a:r>
            <a:r>
              <a:rPr lang="it-IT" b="0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e </a:t>
            </a:r>
            <a:r>
              <a:rPr lang="it-IT" i="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partenariato per l’innovazione</a:t>
            </a:r>
            <a:r>
              <a:rPr lang="it-IT" b="0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;</a:t>
            </a:r>
          </a:p>
          <a:p>
            <a:pPr marL="361950" lvl="1" indent="-342900" algn="just">
              <a:buFont typeface="+mj-lt"/>
              <a:buAutoNum type="alphaLcParenR"/>
            </a:pPr>
            <a:r>
              <a:rPr lang="it-IT" b="0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affidamenti di </a:t>
            </a:r>
            <a:r>
              <a:rPr lang="it-IT" i="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appalto integrato</a:t>
            </a:r>
            <a:r>
              <a:rPr lang="it-IT" b="0" i="0" dirty="0">
                <a:solidFill>
                  <a:srgbClr val="00000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BC3E0A9-E860-6107-E9C5-FAD895AB06FA}"/>
              </a:ext>
            </a:extLst>
          </p:cNvPr>
          <p:cNvSpPr txBox="1">
            <a:spLocks/>
          </p:cNvSpPr>
          <p:nvPr/>
        </p:nvSpPr>
        <p:spPr>
          <a:xfrm>
            <a:off x="6568244" y="1628552"/>
            <a:ext cx="2252228" cy="3102993"/>
          </a:xfrm>
          <a:custGeom>
            <a:avLst/>
            <a:gdLst>
              <a:gd name="connsiteX0" fmla="*/ 0 w 2252228"/>
              <a:gd name="connsiteY0" fmla="*/ 0 h 3102993"/>
              <a:gd name="connsiteX1" fmla="*/ 495490 w 2252228"/>
              <a:gd name="connsiteY1" fmla="*/ 0 h 3102993"/>
              <a:gd name="connsiteX2" fmla="*/ 1013503 w 2252228"/>
              <a:gd name="connsiteY2" fmla="*/ 0 h 3102993"/>
              <a:gd name="connsiteX3" fmla="*/ 1599082 w 2252228"/>
              <a:gd name="connsiteY3" fmla="*/ 0 h 3102993"/>
              <a:gd name="connsiteX4" fmla="*/ 2252228 w 2252228"/>
              <a:gd name="connsiteY4" fmla="*/ 0 h 3102993"/>
              <a:gd name="connsiteX5" fmla="*/ 2252228 w 2252228"/>
              <a:gd name="connsiteY5" fmla="*/ 620599 h 3102993"/>
              <a:gd name="connsiteX6" fmla="*/ 2252228 w 2252228"/>
              <a:gd name="connsiteY6" fmla="*/ 1272227 h 3102993"/>
              <a:gd name="connsiteX7" fmla="*/ 2252228 w 2252228"/>
              <a:gd name="connsiteY7" fmla="*/ 1892826 h 3102993"/>
              <a:gd name="connsiteX8" fmla="*/ 2252228 w 2252228"/>
              <a:gd name="connsiteY8" fmla="*/ 3102993 h 3102993"/>
              <a:gd name="connsiteX9" fmla="*/ 1644126 w 2252228"/>
              <a:gd name="connsiteY9" fmla="*/ 3102993 h 3102993"/>
              <a:gd name="connsiteX10" fmla="*/ 1036025 w 2252228"/>
              <a:gd name="connsiteY10" fmla="*/ 3102993 h 3102993"/>
              <a:gd name="connsiteX11" fmla="*/ 540535 w 2252228"/>
              <a:gd name="connsiteY11" fmla="*/ 3102993 h 3102993"/>
              <a:gd name="connsiteX12" fmla="*/ 0 w 2252228"/>
              <a:gd name="connsiteY12" fmla="*/ 3102993 h 3102993"/>
              <a:gd name="connsiteX13" fmla="*/ 0 w 2252228"/>
              <a:gd name="connsiteY13" fmla="*/ 2420335 h 3102993"/>
              <a:gd name="connsiteX14" fmla="*/ 0 w 2252228"/>
              <a:gd name="connsiteY14" fmla="*/ 1861796 h 3102993"/>
              <a:gd name="connsiteX15" fmla="*/ 0 w 2252228"/>
              <a:gd name="connsiteY15" fmla="*/ 1303257 h 3102993"/>
              <a:gd name="connsiteX16" fmla="*/ 0 w 2252228"/>
              <a:gd name="connsiteY16" fmla="*/ 744718 h 3102993"/>
              <a:gd name="connsiteX17" fmla="*/ 0 w 2252228"/>
              <a:gd name="connsiteY17" fmla="*/ 0 h 310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52228" h="3102993" fill="none" extrusionOk="0">
                <a:moveTo>
                  <a:pt x="0" y="0"/>
                </a:moveTo>
                <a:cubicBezTo>
                  <a:pt x="122358" y="23960"/>
                  <a:pt x="356875" y="9633"/>
                  <a:pt x="495490" y="0"/>
                </a:cubicBezTo>
                <a:cubicBezTo>
                  <a:pt x="634105" y="-9633"/>
                  <a:pt x="868950" y="-12990"/>
                  <a:pt x="1013503" y="0"/>
                </a:cubicBezTo>
                <a:cubicBezTo>
                  <a:pt x="1158056" y="12990"/>
                  <a:pt x="1462952" y="-6793"/>
                  <a:pt x="1599082" y="0"/>
                </a:cubicBezTo>
                <a:cubicBezTo>
                  <a:pt x="1735212" y="6793"/>
                  <a:pt x="1996776" y="17739"/>
                  <a:pt x="2252228" y="0"/>
                </a:cubicBezTo>
                <a:cubicBezTo>
                  <a:pt x="2267510" y="139418"/>
                  <a:pt x="2235812" y="375576"/>
                  <a:pt x="2252228" y="620599"/>
                </a:cubicBezTo>
                <a:cubicBezTo>
                  <a:pt x="2268644" y="865622"/>
                  <a:pt x="2241614" y="948359"/>
                  <a:pt x="2252228" y="1272227"/>
                </a:cubicBezTo>
                <a:cubicBezTo>
                  <a:pt x="2262842" y="1596095"/>
                  <a:pt x="2238084" y="1763153"/>
                  <a:pt x="2252228" y="1892826"/>
                </a:cubicBezTo>
                <a:cubicBezTo>
                  <a:pt x="2266372" y="2022499"/>
                  <a:pt x="2236425" y="2739944"/>
                  <a:pt x="2252228" y="3102993"/>
                </a:cubicBezTo>
                <a:cubicBezTo>
                  <a:pt x="2115934" y="3098099"/>
                  <a:pt x="1787949" y="3083143"/>
                  <a:pt x="1644126" y="3102993"/>
                </a:cubicBezTo>
                <a:cubicBezTo>
                  <a:pt x="1500303" y="3122843"/>
                  <a:pt x="1181668" y="3120787"/>
                  <a:pt x="1036025" y="3102993"/>
                </a:cubicBezTo>
                <a:cubicBezTo>
                  <a:pt x="890382" y="3085199"/>
                  <a:pt x="736204" y="3092942"/>
                  <a:pt x="540535" y="3102993"/>
                </a:cubicBezTo>
                <a:cubicBezTo>
                  <a:pt x="344866" y="3113045"/>
                  <a:pt x="188364" y="3105314"/>
                  <a:pt x="0" y="3102993"/>
                </a:cubicBezTo>
                <a:cubicBezTo>
                  <a:pt x="-8413" y="2882923"/>
                  <a:pt x="-31770" y="2612525"/>
                  <a:pt x="0" y="2420335"/>
                </a:cubicBezTo>
                <a:cubicBezTo>
                  <a:pt x="31770" y="2228145"/>
                  <a:pt x="-1824" y="2102277"/>
                  <a:pt x="0" y="1861796"/>
                </a:cubicBezTo>
                <a:cubicBezTo>
                  <a:pt x="1824" y="1621315"/>
                  <a:pt x="-17457" y="1554704"/>
                  <a:pt x="0" y="1303257"/>
                </a:cubicBezTo>
                <a:cubicBezTo>
                  <a:pt x="17457" y="1051810"/>
                  <a:pt x="-17157" y="1014092"/>
                  <a:pt x="0" y="744718"/>
                </a:cubicBezTo>
                <a:cubicBezTo>
                  <a:pt x="17157" y="475344"/>
                  <a:pt x="-35444" y="302865"/>
                  <a:pt x="0" y="0"/>
                </a:cubicBezTo>
                <a:close/>
              </a:path>
              <a:path w="2252228" h="3102993" stroke="0" extrusionOk="0">
                <a:moveTo>
                  <a:pt x="0" y="0"/>
                </a:moveTo>
                <a:cubicBezTo>
                  <a:pt x="198187" y="-15521"/>
                  <a:pt x="305221" y="-7548"/>
                  <a:pt x="540535" y="0"/>
                </a:cubicBezTo>
                <a:cubicBezTo>
                  <a:pt x="775850" y="7548"/>
                  <a:pt x="879630" y="6119"/>
                  <a:pt x="1058547" y="0"/>
                </a:cubicBezTo>
                <a:cubicBezTo>
                  <a:pt x="1237464" y="-6119"/>
                  <a:pt x="1464818" y="18587"/>
                  <a:pt x="1599082" y="0"/>
                </a:cubicBezTo>
                <a:cubicBezTo>
                  <a:pt x="1733347" y="-18587"/>
                  <a:pt x="2034409" y="-16630"/>
                  <a:pt x="2252228" y="0"/>
                </a:cubicBezTo>
                <a:cubicBezTo>
                  <a:pt x="2269237" y="307251"/>
                  <a:pt x="2277970" y="474779"/>
                  <a:pt x="2252228" y="682658"/>
                </a:cubicBezTo>
                <a:cubicBezTo>
                  <a:pt x="2226486" y="890537"/>
                  <a:pt x="2270521" y="1008513"/>
                  <a:pt x="2252228" y="1334287"/>
                </a:cubicBezTo>
                <a:cubicBezTo>
                  <a:pt x="2233935" y="1660061"/>
                  <a:pt x="2222691" y="1719755"/>
                  <a:pt x="2252228" y="1985916"/>
                </a:cubicBezTo>
                <a:cubicBezTo>
                  <a:pt x="2281765" y="2252077"/>
                  <a:pt x="2253309" y="2304201"/>
                  <a:pt x="2252228" y="2513424"/>
                </a:cubicBezTo>
                <a:cubicBezTo>
                  <a:pt x="2251147" y="2722647"/>
                  <a:pt x="2242984" y="2879570"/>
                  <a:pt x="2252228" y="3102993"/>
                </a:cubicBezTo>
                <a:cubicBezTo>
                  <a:pt x="2006577" y="3096808"/>
                  <a:pt x="1893220" y="3107459"/>
                  <a:pt x="1734216" y="3102993"/>
                </a:cubicBezTo>
                <a:cubicBezTo>
                  <a:pt x="1575212" y="3098527"/>
                  <a:pt x="1345399" y="3085317"/>
                  <a:pt x="1216203" y="3102993"/>
                </a:cubicBezTo>
                <a:cubicBezTo>
                  <a:pt x="1087007" y="3120669"/>
                  <a:pt x="829897" y="3109137"/>
                  <a:pt x="720713" y="3102993"/>
                </a:cubicBezTo>
                <a:cubicBezTo>
                  <a:pt x="611529" y="3096850"/>
                  <a:pt x="228135" y="3085225"/>
                  <a:pt x="0" y="3102993"/>
                </a:cubicBezTo>
                <a:cubicBezTo>
                  <a:pt x="8048" y="2905383"/>
                  <a:pt x="2453" y="2715107"/>
                  <a:pt x="0" y="2575484"/>
                </a:cubicBezTo>
                <a:cubicBezTo>
                  <a:pt x="-2453" y="2435861"/>
                  <a:pt x="11225" y="2209707"/>
                  <a:pt x="0" y="1985916"/>
                </a:cubicBezTo>
                <a:cubicBezTo>
                  <a:pt x="-11225" y="1762125"/>
                  <a:pt x="-14458" y="1684017"/>
                  <a:pt x="0" y="1427377"/>
                </a:cubicBezTo>
                <a:cubicBezTo>
                  <a:pt x="14458" y="1170737"/>
                  <a:pt x="2962" y="1057037"/>
                  <a:pt x="0" y="806778"/>
                </a:cubicBezTo>
                <a:cubicBezTo>
                  <a:pt x="-2962" y="556519"/>
                  <a:pt x="37863" y="274251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6696976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it-IT"/>
            </a:defPPr>
            <a:lvl1pPr algn="just">
              <a:defRPr sz="1600" b="1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742950" lvl="1" indent="-285750">
              <a:spcBef>
                <a:spcPts val="50"/>
              </a:spcBef>
              <a:buFont typeface="Arial" panose="020B0604020202020204" pitchFamily="34" charset="0"/>
              <a:buChar char="•"/>
              <a:defRPr sz="1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i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…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 può essere utilizzato minor prezzo </a:t>
            </a:r>
            <a:r>
              <a:rPr lang="it-IT" b="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per i servizi e le forniture con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caratteristiche standardizzate </a:t>
            </a:r>
            <a:r>
              <a:rPr lang="it-IT" b="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 le cui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condizioni sono definite dal mercato</a:t>
            </a:r>
            <a:r>
              <a:rPr lang="it-IT" b="0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it-IT" b="0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fatta eccezione per i servizi ad alta intensità di manodopera.</a:t>
            </a:r>
          </a:p>
        </p:txBody>
      </p:sp>
    </p:spTree>
    <p:extLst>
      <p:ext uri="{BB962C8B-B14F-4D97-AF65-F5344CB8AC3E}">
        <p14:creationId xmlns:p14="http://schemas.microsoft.com/office/powerpoint/2010/main" val="39035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Criteri PMI e localismo </a:t>
            </a:r>
            <a:r>
              <a:rPr lang="it-IT" sz="2400" i="1" dirty="0"/>
              <a:t>(108.7)</a:t>
            </a:r>
            <a:endParaRPr lang="it-IT" i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5536" y="1203598"/>
            <a:ext cx="5112568" cy="3675855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cs typeface="Leelawadee" panose="020B0502040204020203" pitchFamily="34" charset="-34"/>
              </a:rPr>
              <a:t>Nelle procedure aperta, ristretta, competitiva con negoziazione, dialogo competitivo, partenariato per l’innovazione e procedura negoziata </a:t>
            </a:r>
            <a:r>
              <a:rPr lang="it-IT" dirty="0" err="1">
                <a:cs typeface="Leelawadee" panose="020B0502040204020203" pitchFamily="34" charset="-34"/>
              </a:rPr>
              <a:t>SpB</a:t>
            </a:r>
            <a:r>
              <a:rPr lang="it-IT" dirty="0">
                <a:cs typeface="Leelawadee" panose="020B0502040204020203" pitchFamily="34" charset="-34"/>
              </a:rPr>
              <a:t> (LII.PIV),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/>
              <a:t>ai fini della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tutela della libera concorrenza </a:t>
            </a:r>
            <a:r>
              <a:rPr lang="it-IT" dirty="0"/>
              <a:t>e della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promozione del pluralismo </a:t>
            </a:r>
            <a:r>
              <a:rPr lang="it-IT" dirty="0"/>
              <a:t>degli OE nel mercato,</a:t>
            </a:r>
            <a:endParaRPr lang="it-IT" dirty="0">
              <a:cs typeface="Leelawadee" panose="020B0502040204020203" pitchFamily="34" charset="-34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it-IT" dirty="0">
                <a:cs typeface="Leelawadee" panose="020B0502040204020203" pitchFamily="34" charset="-34"/>
              </a:rPr>
              <a:t>compatibilmente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elawadee" panose="020B0502040204020203" pitchFamily="34" charset="-34"/>
              </a:rPr>
              <a:t>con il diritto dell’UE e con i princìpi di parità di trattamento</a:t>
            </a:r>
            <a:r>
              <a:rPr lang="it-IT" dirty="0">
                <a:cs typeface="Leelawadee" panose="020B0502040204020203" pitchFamily="34" charset="-34"/>
              </a:rPr>
              <a:t>,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elawadee" panose="020B0502040204020203" pitchFamily="34" charset="-34"/>
              </a:rPr>
              <a:t>non discriminazione, trasparenza e proporzionalità</a:t>
            </a:r>
            <a:r>
              <a:rPr lang="it-IT" dirty="0">
                <a:cs typeface="Leelawadee" panose="020B0502040204020203" pitchFamily="34" charset="-34"/>
              </a:rPr>
              <a:t>,</a:t>
            </a:r>
          </a:p>
          <a:p>
            <a:pPr marL="400050" lvl="1" indent="0" algn="just">
              <a:buNone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elawadee" panose="020B0502040204020203" pitchFamily="34" charset="-34"/>
              </a:rPr>
              <a:t>le SA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possono prevedere criteri premiali per</a:t>
            </a:r>
            <a:r>
              <a:rPr lang="it-IT" dirty="0"/>
              <a:t>: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42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CC322B0-FBF7-24BA-4246-40DB16718FFE}"/>
              </a:ext>
            </a:extLst>
          </p:cNvPr>
          <p:cNvSpPr txBox="1">
            <a:spLocks/>
          </p:cNvSpPr>
          <p:nvPr/>
        </p:nvSpPr>
        <p:spPr>
          <a:xfrm>
            <a:off x="5652120" y="987574"/>
            <a:ext cx="3202926" cy="1548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rPr>
              <a:t>Possono essere previsti “criteri premiali per le imprese che attestano, anche con autocertificazione, i requisiti di cui al codice delle pari opportunità (46-bis, d.lgs. 198/06). 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4AA8339-4E7B-3B76-73B2-B5AE628350F1}"/>
              </a:ext>
            </a:extLst>
          </p:cNvPr>
          <p:cNvSpPr txBox="1">
            <a:spLocks/>
          </p:cNvSpPr>
          <p:nvPr/>
        </p:nvSpPr>
        <p:spPr>
          <a:xfrm>
            <a:off x="5652120" y="2645116"/>
            <a:ext cx="3202926" cy="360040"/>
          </a:xfrm>
          <a:custGeom>
            <a:avLst/>
            <a:gdLst>
              <a:gd name="connsiteX0" fmla="*/ 0 w 3202926"/>
              <a:gd name="connsiteY0" fmla="*/ 0 h 360040"/>
              <a:gd name="connsiteX1" fmla="*/ 640585 w 3202926"/>
              <a:gd name="connsiteY1" fmla="*/ 0 h 360040"/>
              <a:gd name="connsiteX2" fmla="*/ 1281170 w 3202926"/>
              <a:gd name="connsiteY2" fmla="*/ 0 h 360040"/>
              <a:gd name="connsiteX3" fmla="*/ 1889726 w 3202926"/>
              <a:gd name="connsiteY3" fmla="*/ 0 h 360040"/>
              <a:gd name="connsiteX4" fmla="*/ 2498282 w 3202926"/>
              <a:gd name="connsiteY4" fmla="*/ 0 h 360040"/>
              <a:gd name="connsiteX5" fmla="*/ 3202926 w 3202926"/>
              <a:gd name="connsiteY5" fmla="*/ 0 h 360040"/>
              <a:gd name="connsiteX6" fmla="*/ 3202926 w 3202926"/>
              <a:gd name="connsiteY6" fmla="*/ 360040 h 360040"/>
              <a:gd name="connsiteX7" fmla="*/ 2594370 w 3202926"/>
              <a:gd name="connsiteY7" fmla="*/ 360040 h 360040"/>
              <a:gd name="connsiteX8" fmla="*/ 2017843 w 3202926"/>
              <a:gd name="connsiteY8" fmla="*/ 360040 h 360040"/>
              <a:gd name="connsiteX9" fmla="*/ 1473346 w 3202926"/>
              <a:gd name="connsiteY9" fmla="*/ 360040 h 360040"/>
              <a:gd name="connsiteX10" fmla="*/ 928849 w 3202926"/>
              <a:gd name="connsiteY10" fmla="*/ 360040 h 360040"/>
              <a:gd name="connsiteX11" fmla="*/ 0 w 3202926"/>
              <a:gd name="connsiteY11" fmla="*/ 360040 h 360040"/>
              <a:gd name="connsiteX12" fmla="*/ 0 w 3202926"/>
              <a:gd name="connsiteY12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2926" h="360040" fill="none" extrusionOk="0">
                <a:moveTo>
                  <a:pt x="0" y="0"/>
                </a:moveTo>
                <a:cubicBezTo>
                  <a:pt x="269203" y="-9168"/>
                  <a:pt x="333950" y="-4153"/>
                  <a:pt x="640585" y="0"/>
                </a:cubicBezTo>
                <a:cubicBezTo>
                  <a:pt x="947220" y="4153"/>
                  <a:pt x="1000229" y="-17430"/>
                  <a:pt x="1281170" y="0"/>
                </a:cubicBezTo>
                <a:cubicBezTo>
                  <a:pt x="1562111" y="17430"/>
                  <a:pt x="1594924" y="24552"/>
                  <a:pt x="1889726" y="0"/>
                </a:cubicBezTo>
                <a:cubicBezTo>
                  <a:pt x="2184528" y="-24552"/>
                  <a:pt x="2233388" y="30351"/>
                  <a:pt x="2498282" y="0"/>
                </a:cubicBezTo>
                <a:cubicBezTo>
                  <a:pt x="2763176" y="-30351"/>
                  <a:pt x="2938304" y="7052"/>
                  <a:pt x="3202926" y="0"/>
                </a:cubicBezTo>
                <a:cubicBezTo>
                  <a:pt x="3215843" y="88600"/>
                  <a:pt x="3210253" y="280368"/>
                  <a:pt x="3202926" y="360040"/>
                </a:cubicBezTo>
                <a:cubicBezTo>
                  <a:pt x="2949640" y="371027"/>
                  <a:pt x="2784977" y="366608"/>
                  <a:pt x="2594370" y="360040"/>
                </a:cubicBezTo>
                <a:cubicBezTo>
                  <a:pt x="2403763" y="353472"/>
                  <a:pt x="2205485" y="368648"/>
                  <a:pt x="2017843" y="360040"/>
                </a:cubicBezTo>
                <a:cubicBezTo>
                  <a:pt x="1830201" y="351432"/>
                  <a:pt x="1724692" y="349659"/>
                  <a:pt x="1473346" y="360040"/>
                </a:cubicBezTo>
                <a:cubicBezTo>
                  <a:pt x="1222000" y="370421"/>
                  <a:pt x="1085527" y="386542"/>
                  <a:pt x="928849" y="360040"/>
                </a:cubicBezTo>
                <a:cubicBezTo>
                  <a:pt x="772171" y="333538"/>
                  <a:pt x="343535" y="405230"/>
                  <a:pt x="0" y="360040"/>
                </a:cubicBezTo>
                <a:cubicBezTo>
                  <a:pt x="-9385" y="231045"/>
                  <a:pt x="-1575" y="170183"/>
                  <a:pt x="0" y="0"/>
                </a:cubicBezTo>
                <a:close/>
              </a:path>
              <a:path w="3202926" h="360040" stroke="0" extrusionOk="0">
                <a:moveTo>
                  <a:pt x="0" y="0"/>
                </a:moveTo>
                <a:cubicBezTo>
                  <a:pt x="210730" y="12455"/>
                  <a:pt x="362457" y="-11301"/>
                  <a:pt x="640585" y="0"/>
                </a:cubicBezTo>
                <a:cubicBezTo>
                  <a:pt x="918713" y="11301"/>
                  <a:pt x="1074572" y="-13229"/>
                  <a:pt x="1313200" y="0"/>
                </a:cubicBezTo>
                <a:cubicBezTo>
                  <a:pt x="1551828" y="13229"/>
                  <a:pt x="1647131" y="22606"/>
                  <a:pt x="1921756" y="0"/>
                </a:cubicBezTo>
                <a:cubicBezTo>
                  <a:pt x="2196381" y="-22606"/>
                  <a:pt x="2336703" y="-25086"/>
                  <a:pt x="2626399" y="0"/>
                </a:cubicBezTo>
                <a:cubicBezTo>
                  <a:pt x="2916095" y="25086"/>
                  <a:pt x="2925821" y="-5942"/>
                  <a:pt x="3202926" y="0"/>
                </a:cubicBezTo>
                <a:cubicBezTo>
                  <a:pt x="3217821" y="150491"/>
                  <a:pt x="3188612" y="205790"/>
                  <a:pt x="3202926" y="360040"/>
                </a:cubicBezTo>
                <a:cubicBezTo>
                  <a:pt x="3064259" y="374578"/>
                  <a:pt x="2726844" y="387129"/>
                  <a:pt x="2594370" y="360040"/>
                </a:cubicBezTo>
                <a:cubicBezTo>
                  <a:pt x="2461896" y="332951"/>
                  <a:pt x="2176751" y="364894"/>
                  <a:pt x="1985814" y="360040"/>
                </a:cubicBezTo>
                <a:cubicBezTo>
                  <a:pt x="1794877" y="355186"/>
                  <a:pt x="1569680" y="384698"/>
                  <a:pt x="1409287" y="360040"/>
                </a:cubicBezTo>
                <a:cubicBezTo>
                  <a:pt x="1248894" y="335382"/>
                  <a:pt x="1014397" y="326503"/>
                  <a:pt x="736673" y="360040"/>
                </a:cubicBezTo>
                <a:cubicBezTo>
                  <a:pt x="458949" y="393577"/>
                  <a:pt x="181155" y="367398"/>
                  <a:pt x="0" y="360040"/>
                </a:cubicBezTo>
                <a:cubicBezTo>
                  <a:pt x="5913" y="216039"/>
                  <a:pt x="-15054" y="12488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181376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it-IT"/>
            </a:defPPr>
            <a:lvl1pPr algn="just">
              <a:defRPr sz="1600" b="1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742950" lvl="1" indent="-285750">
              <a:spcBef>
                <a:spcPts val="50"/>
              </a:spcBef>
              <a:buFont typeface="Arial" panose="020B0604020202020204" pitchFamily="34" charset="0"/>
              <a:buChar char="•"/>
              <a:defRPr sz="1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it-IT" b="0" dirty="0">
                <a:effectLst/>
              </a:rPr>
              <a:t>… la </a:t>
            </a:r>
            <a:r>
              <a:rPr lang="it-IT" b="0" dirty="0">
                <a:effectLst/>
                <a:ea typeface="Yu Gothic UI Semilight" panose="020B0400000000000000" pitchFamily="34" charset="-128"/>
              </a:rPr>
              <a:t>partecipazione delle </a:t>
            </a:r>
            <a:r>
              <a:rPr lang="it-IT" dirty="0"/>
              <a:t>PMI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4AA8339-4E7B-3B76-73B2-B5AE628350F1}"/>
              </a:ext>
            </a:extLst>
          </p:cNvPr>
          <p:cNvSpPr txBox="1">
            <a:spLocks/>
          </p:cNvSpPr>
          <p:nvPr/>
        </p:nvSpPr>
        <p:spPr>
          <a:xfrm>
            <a:off x="5652120" y="3075806"/>
            <a:ext cx="3202926" cy="1656184"/>
          </a:xfrm>
          <a:custGeom>
            <a:avLst/>
            <a:gdLst>
              <a:gd name="connsiteX0" fmla="*/ 0 w 3202926"/>
              <a:gd name="connsiteY0" fmla="*/ 0 h 1656184"/>
              <a:gd name="connsiteX1" fmla="*/ 608556 w 3202926"/>
              <a:gd name="connsiteY1" fmla="*/ 0 h 1656184"/>
              <a:gd name="connsiteX2" fmla="*/ 1153053 w 3202926"/>
              <a:gd name="connsiteY2" fmla="*/ 0 h 1656184"/>
              <a:gd name="connsiteX3" fmla="*/ 1825668 w 3202926"/>
              <a:gd name="connsiteY3" fmla="*/ 0 h 1656184"/>
              <a:gd name="connsiteX4" fmla="*/ 2530312 w 3202926"/>
              <a:gd name="connsiteY4" fmla="*/ 0 h 1656184"/>
              <a:gd name="connsiteX5" fmla="*/ 3202926 w 3202926"/>
              <a:gd name="connsiteY5" fmla="*/ 0 h 1656184"/>
              <a:gd name="connsiteX6" fmla="*/ 3202926 w 3202926"/>
              <a:gd name="connsiteY6" fmla="*/ 585185 h 1656184"/>
              <a:gd name="connsiteX7" fmla="*/ 3202926 w 3202926"/>
              <a:gd name="connsiteY7" fmla="*/ 1170370 h 1656184"/>
              <a:gd name="connsiteX8" fmla="*/ 3202926 w 3202926"/>
              <a:gd name="connsiteY8" fmla="*/ 1656184 h 1656184"/>
              <a:gd name="connsiteX9" fmla="*/ 2626399 w 3202926"/>
              <a:gd name="connsiteY9" fmla="*/ 1656184 h 1656184"/>
              <a:gd name="connsiteX10" fmla="*/ 2017843 w 3202926"/>
              <a:gd name="connsiteY10" fmla="*/ 1656184 h 1656184"/>
              <a:gd name="connsiteX11" fmla="*/ 1441317 w 3202926"/>
              <a:gd name="connsiteY11" fmla="*/ 1656184 h 1656184"/>
              <a:gd name="connsiteX12" fmla="*/ 768702 w 3202926"/>
              <a:gd name="connsiteY12" fmla="*/ 1656184 h 1656184"/>
              <a:gd name="connsiteX13" fmla="*/ 0 w 3202926"/>
              <a:gd name="connsiteY13" fmla="*/ 1656184 h 1656184"/>
              <a:gd name="connsiteX14" fmla="*/ 0 w 3202926"/>
              <a:gd name="connsiteY14" fmla="*/ 1120685 h 1656184"/>
              <a:gd name="connsiteX15" fmla="*/ 0 w 3202926"/>
              <a:gd name="connsiteY15" fmla="*/ 552061 h 1656184"/>
              <a:gd name="connsiteX16" fmla="*/ 0 w 3202926"/>
              <a:gd name="connsiteY16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926" h="1656184" fill="none" extrusionOk="0">
                <a:moveTo>
                  <a:pt x="0" y="0"/>
                </a:moveTo>
                <a:cubicBezTo>
                  <a:pt x="285202" y="-8637"/>
                  <a:pt x="361469" y="-3838"/>
                  <a:pt x="608556" y="0"/>
                </a:cubicBezTo>
                <a:cubicBezTo>
                  <a:pt x="855643" y="3838"/>
                  <a:pt x="917375" y="4025"/>
                  <a:pt x="1153053" y="0"/>
                </a:cubicBezTo>
                <a:cubicBezTo>
                  <a:pt x="1388731" y="-4025"/>
                  <a:pt x="1670835" y="-13698"/>
                  <a:pt x="1825668" y="0"/>
                </a:cubicBezTo>
                <a:cubicBezTo>
                  <a:pt x="1980502" y="13698"/>
                  <a:pt x="2193116" y="16939"/>
                  <a:pt x="2530312" y="0"/>
                </a:cubicBezTo>
                <a:cubicBezTo>
                  <a:pt x="2867508" y="-16939"/>
                  <a:pt x="2967915" y="16678"/>
                  <a:pt x="3202926" y="0"/>
                </a:cubicBezTo>
                <a:cubicBezTo>
                  <a:pt x="3219814" y="194514"/>
                  <a:pt x="3226811" y="406151"/>
                  <a:pt x="3202926" y="585185"/>
                </a:cubicBezTo>
                <a:cubicBezTo>
                  <a:pt x="3179041" y="764219"/>
                  <a:pt x="3224259" y="962721"/>
                  <a:pt x="3202926" y="1170370"/>
                </a:cubicBezTo>
                <a:cubicBezTo>
                  <a:pt x="3181593" y="1378020"/>
                  <a:pt x="3192904" y="1450650"/>
                  <a:pt x="3202926" y="1656184"/>
                </a:cubicBezTo>
                <a:cubicBezTo>
                  <a:pt x="2956503" y="1665395"/>
                  <a:pt x="2812110" y="1674271"/>
                  <a:pt x="2626399" y="1656184"/>
                </a:cubicBezTo>
                <a:cubicBezTo>
                  <a:pt x="2440688" y="1638097"/>
                  <a:pt x="2260200" y="1657431"/>
                  <a:pt x="2017843" y="1656184"/>
                </a:cubicBezTo>
                <a:cubicBezTo>
                  <a:pt x="1775486" y="1654937"/>
                  <a:pt x="1614156" y="1632139"/>
                  <a:pt x="1441317" y="1656184"/>
                </a:cubicBezTo>
                <a:cubicBezTo>
                  <a:pt x="1268478" y="1680229"/>
                  <a:pt x="1095494" y="1647173"/>
                  <a:pt x="768702" y="1656184"/>
                </a:cubicBezTo>
                <a:cubicBezTo>
                  <a:pt x="441911" y="1665195"/>
                  <a:pt x="356642" y="1678224"/>
                  <a:pt x="0" y="1656184"/>
                </a:cubicBezTo>
                <a:cubicBezTo>
                  <a:pt x="23777" y="1479841"/>
                  <a:pt x="-6780" y="1318263"/>
                  <a:pt x="0" y="1120685"/>
                </a:cubicBezTo>
                <a:cubicBezTo>
                  <a:pt x="6780" y="923107"/>
                  <a:pt x="-11083" y="709993"/>
                  <a:pt x="0" y="552061"/>
                </a:cubicBezTo>
                <a:cubicBezTo>
                  <a:pt x="11083" y="394129"/>
                  <a:pt x="24665" y="123837"/>
                  <a:pt x="0" y="0"/>
                </a:cubicBezTo>
                <a:close/>
              </a:path>
              <a:path w="3202926" h="1656184" stroke="0" extrusionOk="0">
                <a:moveTo>
                  <a:pt x="0" y="0"/>
                </a:moveTo>
                <a:cubicBezTo>
                  <a:pt x="210730" y="12455"/>
                  <a:pt x="362457" y="-11301"/>
                  <a:pt x="640585" y="0"/>
                </a:cubicBezTo>
                <a:cubicBezTo>
                  <a:pt x="918713" y="11301"/>
                  <a:pt x="1074572" y="-13229"/>
                  <a:pt x="1313200" y="0"/>
                </a:cubicBezTo>
                <a:cubicBezTo>
                  <a:pt x="1551828" y="13229"/>
                  <a:pt x="1647131" y="22606"/>
                  <a:pt x="1921756" y="0"/>
                </a:cubicBezTo>
                <a:cubicBezTo>
                  <a:pt x="2196381" y="-22606"/>
                  <a:pt x="2336703" y="-25086"/>
                  <a:pt x="2626399" y="0"/>
                </a:cubicBezTo>
                <a:cubicBezTo>
                  <a:pt x="2916095" y="25086"/>
                  <a:pt x="2925821" y="-5942"/>
                  <a:pt x="3202926" y="0"/>
                </a:cubicBezTo>
                <a:cubicBezTo>
                  <a:pt x="3209434" y="247495"/>
                  <a:pt x="3202071" y="415755"/>
                  <a:pt x="3202926" y="535499"/>
                </a:cubicBezTo>
                <a:cubicBezTo>
                  <a:pt x="3203781" y="655243"/>
                  <a:pt x="3221842" y="887910"/>
                  <a:pt x="3202926" y="1070999"/>
                </a:cubicBezTo>
                <a:cubicBezTo>
                  <a:pt x="3184010" y="1254088"/>
                  <a:pt x="3183459" y="1506845"/>
                  <a:pt x="3202926" y="1656184"/>
                </a:cubicBezTo>
                <a:cubicBezTo>
                  <a:pt x="2961303" y="1647795"/>
                  <a:pt x="2875944" y="1657773"/>
                  <a:pt x="2658429" y="1656184"/>
                </a:cubicBezTo>
                <a:cubicBezTo>
                  <a:pt x="2440914" y="1654595"/>
                  <a:pt x="2268915" y="1625066"/>
                  <a:pt x="1985814" y="1656184"/>
                </a:cubicBezTo>
                <a:cubicBezTo>
                  <a:pt x="1702714" y="1687302"/>
                  <a:pt x="1551442" y="1653178"/>
                  <a:pt x="1409287" y="1656184"/>
                </a:cubicBezTo>
                <a:cubicBezTo>
                  <a:pt x="1267132" y="1659190"/>
                  <a:pt x="881300" y="1684981"/>
                  <a:pt x="736673" y="1656184"/>
                </a:cubicBezTo>
                <a:cubicBezTo>
                  <a:pt x="592046" y="1627387"/>
                  <a:pt x="220081" y="1632184"/>
                  <a:pt x="0" y="1656184"/>
                </a:cubicBezTo>
                <a:cubicBezTo>
                  <a:pt x="24895" y="1398161"/>
                  <a:pt x="24423" y="1302096"/>
                  <a:pt x="0" y="1120685"/>
                </a:cubicBezTo>
                <a:cubicBezTo>
                  <a:pt x="-24423" y="939274"/>
                  <a:pt x="23844" y="693539"/>
                  <a:pt x="0" y="552061"/>
                </a:cubicBezTo>
                <a:cubicBezTo>
                  <a:pt x="-23844" y="410583"/>
                  <a:pt x="5358" y="256503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181376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it-IT"/>
            </a:defPPr>
            <a:lvl1pPr algn="just">
              <a:defRPr sz="1600" b="1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742950" lvl="1" indent="-285750">
              <a:spcBef>
                <a:spcPts val="50"/>
              </a:spcBef>
              <a:buFont typeface="Arial" panose="020B0604020202020204" pitchFamily="34" charset="0"/>
              <a:buChar char="•"/>
              <a:defRPr sz="1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it-IT" b="0" dirty="0">
                <a:effectLst/>
              </a:rPr>
              <a:t>… le prestazioni dipendenti </a:t>
            </a:r>
            <a:r>
              <a:rPr lang="it-IT" dirty="0"/>
              <a:t>dal principio di prossimità per la loro efficiente gestione, l’affidamento ad OE con sede operativa nell’ambito territoriale di riferimento</a:t>
            </a:r>
            <a:endParaRPr lang="it-IT" b="0" i="0" dirty="0">
              <a:solidFill>
                <a:srgbClr val="000000"/>
              </a:solidFill>
              <a:effectLst/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B4E87A21-5DBD-7B3A-4D81-472057718D8E}"/>
              </a:ext>
            </a:extLst>
          </p:cNvPr>
          <p:cNvSpPr/>
          <p:nvPr/>
        </p:nvSpPr>
        <p:spPr>
          <a:xfrm rot="16200000">
            <a:off x="5076056" y="3091688"/>
            <a:ext cx="1152128" cy="216024"/>
          </a:xfrm>
          <a:custGeom>
            <a:avLst/>
            <a:gdLst>
              <a:gd name="connsiteX0" fmla="*/ 0 w 1152128"/>
              <a:gd name="connsiteY0" fmla="*/ 108012 h 216024"/>
              <a:gd name="connsiteX1" fmla="*/ 288032 w 1152128"/>
              <a:gd name="connsiteY1" fmla="*/ 108012 h 216024"/>
              <a:gd name="connsiteX2" fmla="*/ 288032 w 1152128"/>
              <a:gd name="connsiteY2" fmla="*/ 0 h 216024"/>
              <a:gd name="connsiteX3" fmla="*/ 864096 w 1152128"/>
              <a:gd name="connsiteY3" fmla="*/ 0 h 216024"/>
              <a:gd name="connsiteX4" fmla="*/ 864096 w 1152128"/>
              <a:gd name="connsiteY4" fmla="*/ 108012 h 216024"/>
              <a:gd name="connsiteX5" fmla="*/ 1152128 w 1152128"/>
              <a:gd name="connsiteY5" fmla="*/ 108012 h 216024"/>
              <a:gd name="connsiteX6" fmla="*/ 576064 w 1152128"/>
              <a:gd name="connsiteY6" fmla="*/ 216024 h 216024"/>
              <a:gd name="connsiteX7" fmla="*/ 0 w 1152128"/>
              <a:gd name="connsiteY7" fmla="*/ 108012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128" h="216024" fill="none" extrusionOk="0">
                <a:moveTo>
                  <a:pt x="0" y="108012"/>
                </a:moveTo>
                <a:cubicBezTo>
                  <a:pt x="127742" y="115243"/>
                  <a:pt x="221945" y="110531"/>
                  <a:pt x="288032" y="108012"/>
                </a:cubicBezTo>
                <a:cubicBezTo>
                  <a:pt x="289253" y="75543"/>
                  <a:pt x="282906" y="38457"/>
                  <a:pt x="288032" y="0"/>
                </a:cubicBezTo>
                <a:cubicBezTo>
                  <a:pt x="530737" y="26555"/>
                  <a:pt x="600953" y="11431"/>
                  <a:pt x="864096" y="0"/>
                </a:cubicBezTo>
                <a:cubicBezTo>
                  <a:pt x="867608" y="27079"/>
                  <a:pt x="865199" y="81323"/>
                  <a:pt x="864096" y="108012"/>
                </a:cubicBezTo>
                <a:cubicBezTo>
                  <a:pt x="968178" y="122352"/>
                  <a:pt x="1044729" y="117410"/>
                  <a:pt x="1152128" y="108012"/>
                </a:cubicBezTo>
                <a:cubicBezTo>
                  <a:pt x="1029982" y="156963"/>
                  <a:pt x="803972" y="178234"/>
                  <a:pt x="576064" y="216024"/>
                </a:cubicBezTo>
                <a:cubicBezTo>
                  <a:pt x="395178" y="200647"/>
                  <a:pt x="208474" y="153947"/>
                  <a:pt x="0" y="108012"/>
                </a:cubicBezTo>
                <a:close/>
              </a:path>
              <a:path w="1152128" h="216024" stroke="0" extrusionOk="0">
                <a:moveTo>
                  <a:pt x="0" y="108012"/>
                </a:moveTo>
                <a:cubicBezTo>
                  <a:pt x="84047" y="118881"/>
                  <a:pt x="202091" y="115052"/>
                  <a:pt x="288032" y="108012"/>
                </a:cubicBezTo>
                <a:cubicBezTo>
                  <a:pt x="292436" y="57453"/>
                  <a:pt x="290049" y="29929"/>
                  <a:pt x="288032" y="0"/>
                </a:cubicBezTo>
                <a:cubicBezTo>
                  <a:pt x="524254" y="28800"/>
                  <a:pt x="715612" y="-7907"/>
                  <a:pt x="864096" y="0"/>
                </a:cubicBezTo>
                <a:cubicBezTo>
                  <a:pt x="865072" y="38654"/>
                  <a:pt x="861794" y="85031"/>
                  <a:pt x="864096" y="108012"/>
                </a:cubicBezTo>
                <a:cubicBezTo>
                  <a:pt x="993643" y="110314"/>
                  <a:pt x="1020682" y="114856"/>
                  <a:pt x="1152128" y="108012"/>
                </a:cubicBezTo>
                <a:cubicBezTo>
                  <a:pt x="1007295" y="123804"/>
                  <a:pt x="829637" y="163268"/>
                  <a:pt x="576064" y="216024"/>
                </a:cubicBezTo>
                <a:cubicBezTo>
                  <a:pt x="408877" y="175754"/>
                  <a:pt x="276930" y="144660"/>
                  <a:pt x="0" y="10801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4768705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4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 Atto Presidente ANAC 12.5.2023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200151"/>
            <a:ext cx="8219256" cy="3394472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Regione Autonoma Valle d'Aosta aveva previsto, nell'avviso di manifestazione d'interesse,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che in caso di più di dieci operatori interessati, la selezione sarebbe avvenuta tramite estrazione a sorteggio pubblico, privilegiando cinque operatori con sede legale in Valle d'Aosta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 cinque con sede legale nel resto d'Italia e d'Europa.</a:t>
            </a:r>
          </a:p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Tuttavia, l'ANAC ha contestato questa previsione, sottolineando che l'utilizzo del solo criterio della sede legale non risponde al criterio di presenza sul territorio indicato dal legislatore e possono costituire una restrizione ingiustificata alla concorrenza. </a:t>
            </a:r>
          </a:p>
          <a:p>
            <a:pPr marL="0" indent="0" algn="just">
              <a:buNone/>
            </a:pPr>
            <a:r>
              <a:rPr lang="it-IT" sz="1600" b="1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 sintesi, sebbene sia possibile considerare clausole a favore delle imprese locali, scelta discrezionale della Stazione appaltante; tale scelta tuttavia,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in base ai principi di trasparenza, imparzialità e buon andamento dell’azione amministrativa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sanciti dall’articolo 97 Costituzione, avrebbe dovuto essere specificamente motivata ed adeguatamente esplicitata nell’Avviso di manifestazione di interesse”.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E, comunque, garantire il rispetto del principio comunitario di non discriminazione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804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569A84-75B9-30F8-5663-1D7B9060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Altri elementi di valutazione </a:t>
            </a:r>
            <a:r>
              <a:rPr lang="it-IT" sz="2400" i="1" dirty="0"/>
              <a:t>(109, 110)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A8E0F2-1583-3441-9D20-DA4ABECB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5410944" cy="3656817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LA SA valuta l’offerta:</a:t>
            </a:r>
          </a:p>
          <a:p>
            <a:pPr lvl="1"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preso atto della alla reputazione dell’impresa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basata accertamenti definitivi che esprimono l’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affidabilità dell’impresa in fase esecutiva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il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rispetto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legalità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e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l’impegno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sul piano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. Il monitoraggio delle prestazioni degli esecutori dei contratti pubblici, collegato con il FVOE, è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gestito dall’ANAC 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(109</a:t>
            </a:r>
            <a:r>
              <a:rPr lang="it-IT" i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,+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18 m per l'entrata in vigore).</a:t>
            </a:r>
          </a:p>
          <a:p>
            <a:pPr lvl="1" algn="just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valutata congruità, serietà, sostenibilità e realizzabilità della migliore offerta</a:t>
            </a: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laddove non appaia anormalmente bassa (110);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44046-DF38-82BD-79F1-0AD67648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44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CC322B0-FBF7-24BA-4246-40DB16718FFE}"/>
              </a:ext>
            </a:extLst>
          </p:cNvPr>
          <p:cNvSpPr txBox="1">
            <a:spLocks/>
          </p:cNvSpPr>
          <p:nvPr/>
        </p:nvSpPr>
        <p:spPr>
          <a:xfrm>
            <a:off x="5868144" y="1265616"/>
            <a:ext cx="3024336" cy="27363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i="1">
                <a:solidFill>
                  <a:schemeClr val="tx1"/>
                </a:solidFill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it-IT" dirty="0"/>
              <a:t>Nella bozza di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ll.gg</a:t>
            </a:r>
            <a:r>
              <a:rPr lang="it-IT" dirty="0"/>
              <a:t>. del 2016,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l’ANAC</a:t>
            </a:r>
            <a:r>
              <a:rPr lang="it-IT" dirty="0"/>
              <a:t> specificava che il rating di impresa era richiesto su base volontaria da parte dei singoli OE per le seguenti finalità:</a:t>
            </a:r>
          </a:p>
          <a:p>
            <a:r>
              <a:rPr lang="it-IT" dirty="0"/>
              <a:t>a)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qualificazione</a:t>
            </a:r>
            <a:r>
              <a:rPr lang="it-IT" dirty="0"/>
              <a:t> per i servizi, forniture e lavori (infra  €150K);</a:t>
            </a:r>
          </a:p>
          <a:p>
            <a:r>
              <a:rPr lang="it-IT" dirty="0"/>
              <a:t>b)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r>
              <a:rPr lang="it-IT" dirty="0"/>
              <a:t> SOA;</a:t>
            </a:r>
          </a:p>
          <a:p>
            <a:r>
              <a:rPr lang="it-IT" dirty="0"/>
              <a:t>c) calcolo dell’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OEPV</a:t>
            </a:r>
            <a:r>
              <a:rPr lang="it-IT" dirty="0"/>
              <a:t>;</a:t>
            </a:r>
          </a:p>
          <a:p>
            <a:r>
              <a:rPr lang="it-IT" dirty="0"/>
              <a:t>d) riduzione delle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garanzie</a:t>
            </a:r>
            <a:r>
              <a:rPr lang="it-IT" dirty="0"/>
              <a:t>.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CC322B0-FBF7-24BA-4246-40DB16718FFE}"/>
              </a:ext>
            </a:extLst>
          </p:cNvPr>
          <p:cNvSpPr txBox="1">
            <a:spLocks/>
          </p:cNvSpPr>
          <p:nvPr/>
        </p:nvSpPr>
        <p:spPr>
          <a:xfrm>
            <a:off x="5868144" y="4011910"/>
            <a:ext cx="3024336" cy="5676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None/>
              <a:defRPr sz="1600" i="1">
                <a:solidFill>
                  <a:schemeClr val="tx1"/>
                </a:solidFill>
                <a:latin typeface="Leelawadee" panose="020B0502040204020203" pitchFamily="34" charset="-34"/>
                <a:ea typeface="Yu Gothic UI Semilight" panose="020B0400000000000000" pitchFamily="34" charset="-128"/>
                <a:cs typeface="Leelawadee" panose="020B05020402040202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it-IT" dirty="0"/>
              <a:t>L’esclusione automatica è solo sotto soglia Ue.</a:t>
            </a:r>
          </a:p>
        </p:txBody>
      </p:sp>
    </p:spTree>
    <p:extLst>
      <p:ext uri="{BB962C8B-B14F-4D97-AF65-F5344CB8AC3E}">
        <p14:creationId xmlns:p14="http://schemas.microsoft.com/office/powerpoint/2010/main" val="18658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E24384D-AD59-8220-B935-E6FE5B7F1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Esecuzione del contratto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DBB2C3F0-D427-CCA6-410C-F8DA5431D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“La perseveranza è il duro lavoro che fai dopo che ti sei stancato del duro lavoro che hai fatto” – Newt Gingrich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E17C50-2F63-F1D8-0385-6A5EF2CC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45</a:t>
            </a:fld>
            <a:endParaRPr lang="it-IT"/>
          </a:p>
        </p:txBody>
      </p:sp>
      <p:sp>
        <p:nvSpPr>
          <p:cNvPr id="3" name="Segnaposto piè di pagina 6">
            <a:extLst>
              <a:ext uri="{FF2B5EF4-FFF2-40B4-BE49-F238E27FC236}">
                <a16:creationId xmlns:a16="http://schemas.microsoft.com/office/drawing/2014/main" id="{9F1ECDC3-C9CE-5058-7315-4E069970F1B7}"/>
              </a:ext>
            </a:extLst>
          </p:cNvPr>
          <p:cNvSpPr txBox="1">
            <a:spLocks/>
          </p:cNvSpPr>
          <p:nvPr/>
        </p:nvSpPr>
        <p:spPr>
          <a:xfrm>
            <a:off x="511548" y="4818643"/>
            <a:ext cx="4060452" cy="2377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3934892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B9018AB-D6D8-88ED-AF3D-C7CCF63C0652}"/>
              </a:ext>
            </a:extLst>
          </p:cNvPr>
          <p:cNvSpPr/>
          <p:nvPr/>
        </p:nvSpPr>
        <p:spPr>
          <a:xfrm>
            <a:off x="1259632" y="3581362"/>
            <a:ext cx="7776864" cy="11859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71BAEE-B0DB-8067-23D3-4A7BF744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Subappalto </a:t>
            </a:r>
            <a:r>
              <a:rPr lang="it-IT" sz="2400" dirty="0"/>
              <a:t>1/2</a:t>
            </a:r>
            <a:r>
              <a:rPr lang="it-IT" dirty="0"/>
              <a:t> </a:t>
            </a:r>
            <a:r>
              <a:rPr lang="it-IT" sz="2400" i="1" dirty="0"/>
              <a:t>(119)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F27C29-7564-6838-60FE-5FF94093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737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Con riferimento al subappalto:</a:t>
            </a:r>
          </a:p>
          <a:p>
            <a:pPr lvl="1" algn="just"/>
            <a:r>
              <a:rPr lang="it-IT" dirty="0"/>
              <a:t>Nullo l’accordo con cui a terzi sia affidata l’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integrale esecuzione delle prestazioni o lavorazioni appaltate</a:t>
            </a:r>
            <a:r>
              <a:rPr lang="it-IT" dirty="0"/>
              <a:t>, nonché la prevalente esecuzione delle lavorazioni relative alla categoria prevalente (in luogo del complesso delle categorie prevalenti);</a:t>
            </a:r>
          </a:p>
          <a:p>
            <a:pPr lvl="1" algn="just"/>
            <a:r>
              <a:rPr lang="it-IT" dirty="0"/>
              <a:t>Non integrano subappalto l’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affidamento a lavoratori autonomi e i contratti continuativi di cooperazione, servizio o fornitura preesistenti </a:t>
            </a:r>
            <a:r>
              <a:rPr lang="it-IT" dirty="0"/>
              <a:t>all’appalto se relativi a prestazioni “secondarie, accessorie o sussidiarie”;</a:t>
            </a:r>
          </a:p>
          <a:p>
            <a:pPr lvl="1" algn="just"/>
            <a:r>
              <a:rPr lang="it-IT" dirty="0"/>
              <a:t>Il pagamento diretto è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aperto a qualsiasi  subcontraente</a:t>
            </a:r>
            <a:r>
              <a:rPr lang="it-IT" dirty="0"/>
              <a:t>, che entra in cantiere non solo al subappaltatore, fatta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 la facoltà per le regioni a statuto speciale e per le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province autonome di Trento e di Bolzano</a:t>
            </a:r>
            <a:r>
              <a:rPr lang="it-IT" dirty="0"/>
              <a:t>,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disciplinare ulteriori casi di pagamento diretto dei subappaltatori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022B07-D228-BC53-C3BE-F0693DB4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8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B9018AB-D6D8-88ED-AF3D-C7CCF63C0652}"/>
              </a:ext>
            </a:extLst>
          </p:cNvPr>
          <p:cNvSpPr/>
          <p:nvPr/>
        </p:nvSpPr>
        <p:spPr>
          <a:xfrm>
            <a:off x="1043608" y="2139702"/>
            <a:ext cx="7776864" cy="26275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i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71BAEE-B0DB-8067-23D3-4A7BF744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Subappalto </a:t>
            </a:r>
            <a:r>
              <a:rPr lang="it-IT" sz="2400" dirty="0"/>
              <a:t>½ </a:t>
            </a:r>
            <a:r>
              <a:rPr lang="it-IT" sz="2400" i="1" dirty="0"/>
              <a:t>(119)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F27C29-7564-6838-60FE-5FF94093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737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Con riferimento al subappalto:</a:t>
            </a:r>
          </a:p>
          <a:p>
            <a:pPr lvl="1" algn="just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trovano conferma </a:t>
            </a:r>
            <a:r>
              <a:rPr lang="it-IT" dirty="0"/>
              <a:t>le modifiche al previgente Codice in ordine all’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eliminazione </a:t>
            </a:r>
            <a:r>
              <a:rPr lang="it-IT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tetti percentuali, nei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limiti del già noto Dl 77/2021;</a:t>
            </a:r>
            <a:r>
              <a:rPr lang="it-IT" dirty="0"/>
              <a:t> </a:t>
            </a:r>
          </a:p>
          <a:p>
            <a:pPr lvl="1" algn="just"/>
            <a:r>
              <a:rPr lang="it-IT" dirty="0"/>
              <a:t>viene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introdotto il subappalto “a cascata” </a:t>
            </a:r>
          </a:p>
          <a:p>
            <a:pPr lvl="2" algn="just"/>
            <a:r>
              <a:rPr lang="it-IT" dirty="0"/>
              <a:t>adeguando ulteriormente l’istituto alla normativa ed alla giurisprudenza europea c.d. subappalto a cascata, vs. alla procedura di infrazione n. 2018/2273), </a:t>
            </a:r>
          </a:p>
          <a:p>
            <a:pPr lvl="2" algn="just"/>
            <a:r>
              <a:rPr lang="it-IT" dirty="0"/>
              <a:t>salvo che nei documenti di gara siano indicate prestazioni non passibili di subappalto a cascata per caratteristiche appalto ed esigenze controllo cantiere e luoghi di lavoro (tutela, salute, sicurezza lavoratori) o rischio infiltrazioni criminali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022B07-D228-BC53-C3BE-F0693DB4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4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36FB30-9517-A628-7F39-07003EEA3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635646"/>
            <a:ext cx="7772400" cy="1102519"/>
          </a:xfrm>
        </p:spPr>
        <p:txBody>
          <a:bodyPr>
            <a:normAutofit/>
          </a:bodyPr>
          <a:lstStyle/>
          <a:p>
            <a:r>
              <a:rPr lang="it-IT" dirty="0"/>
              <a:t>Quesiti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48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AF06C0DC-ABF9-49D4-B9E5-4F43F8CE4422}"/>
              </a:ext>
            </a:extLst>
          </p:cNvPr>
          <p:cNvSpPr txBox="1">
            <a:spLocks/>
          </p:cNvSpPr>
          <p:nvPr/>
        </p:nvSpPr>
        <p:spPr>
          <a:xfrm>
            <a:off x="5364088" y="4637800"/>
            <a:ext cx="35682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lang="it-IT" sz="1099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Opere Pubbliche ANCE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8E2F1AF-51B6-B9DD-7393-CD26BA795C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53344" y="329183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92940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89F17E85-177D-68E1-DE70-A0F336D8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Cumulo alla rinfusa </a:t>
            </a:r>
            <a:r>
              <a:rPr lang="it-IT" sz="2000" i="1" dirty="0"/>
              <a:t>(67.8)</a:t>
            </a:r>
            <a:endParaRPr lang="it-IT" i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396B96A-8668-1B5A-2AE3-304597A3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5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9AF5D7E-2443-4F46-13A4-6E671E7F61A3}"/>
              </a:ext>
            </a:extLst>
          </p:cNvPr>
          <p:cNvSpPr txBox="1">
            <a:spLocks/>
          </p:cNvSpPr>
          <p:nvPr/>
        </p:nvSpPr>
        <p:spPr>
          <a:xfrm>
            <a:off x="5000540" y="1871996"/>
            <a:ext cx="3713584" cy="2895267"/>
          </a:xfrm>
          <a:custGeom>
            <a:avLst/>
            <a:gdLst>
              <a:gd name="connsiteX0" fmla="*/ 0 w 3713584"/>
              <a:gd name="connsiteY0" fmla="*/ 0 h 2895267"/>
              <a:gd name="connsiteX1" fmla="*/ 507523 w 3713584"/>
              <a:gd name="connsiteY1" fmla="*/ 0 h 2895267"/>
              <a:gd name="connsiteX2" fmla="*/ 1089318 w 3713584"/>
              <a:gd name="connsiteY2" fmla="*/ 0 h 2895267"/>
              <a:gd name="connsiteX3" fmla="*/ 1782520 w 3713584"/>
              <a:gd name="connsiteY3" fmla="*/ 0 h 2895267"/>
              <a:gd name="connsiteX4" fmla="*/ 2327179 w 3713584"/>
              <a:gd name="connsiteY4" fmla="*/ 0 h 2895267"/>
              <a:gd name="connsiteX5" fmla="*/ 2834702 w 3713584"/>
              <a:gd name="connsiteY5" fmla="*/ 0 h 2895267"/>
              <a:gd name="connsiteX6" fmla="*/ 3713584 w 3713584"/>
              <a:gd name="connsiteY6" fmla="*/ 0 h 2895267"/>
              <a:gd name="connsiteX7" fmla="*/ 3713584 w 3713584"/>
              <a:gd name="connsiteY7" fmla="*/ 521148 h 2895267"/>
              <a:gd name="connsiteX8" fmla="*/ 3713584 w 3713584"/>
              <a:gd name="connsiteY8" fmla="*/ 1129154 h 2895267"/>
              <a:gd name="connsiteX9" fmla="*/ 3713584 w 3713584"/>
              <a:gd name="connsiteY9" fmla="*/ 1766113 h 2895267"/>
              <a:gd name="connsiteX10" fmla="*/ 3713584 w 3713584"/>
              <a:gd name="connsiteY10" fmla="*/ 2258308 h 2895267"/>
              <a:gd name="connsiteX11" fmla="*/ 3713584 w 3713584"/>
              <a:gd name="connsiteY11" fmla="*/ 2895267 h 2895267"/>
              <a:gd name="connsiteX12" fmla="*/ 3020382 w 3713584"/>
              <a:gd name="connsiteY12" fmla="*/ 2895267 h 2895267"/>
              <a:gd name="connsiteX13" fmla="*/ 2364315 w 3713584"/>
              <a:gd name="connsiteY13" fmla="*/ 2895267 h 2895267"/>
              <a:gd name="connsiteX14" fmla="*/ 1819656 w 3713584"/>
              <a:gd name="connsiteY14" fmla="*/ 2895267 h 2895267"/>
              <a:gd name="connsiteX15" fmla="*/ 1200725 w 3713584"/>
              <a:gd name="connsiteY15" fmla="*/ 2895267 h 2895267"/>
              <a:gd name="connsiteX16" fmla="*/ 693202 w 3713584"/>
              <a:gd name="connsiteY16" fmla="*/ 2895267 h 2895267"/>
              <a:gd name="connsiteX17" fmla="*/ 0 w 3713584"/>
              <a:gd name="connsiteY17" fmla="*/ 2895267 h 2895267"/>
              <a:gd name="connsiteX18" fmla="*/ 0 w 3713584"/>
              <a:gd name="connsiteY18" fmla="*/ 2316214 h 2895267"/>
              <a:gd name="connsiteX19" fmla="*/ 0 w 3713584"/>
              <a:gd name="connsiteY19" fmla="*/ 1795066 h 2895267"/>
              <a:gd name="connsiteX20" fmla="*/ 0 w 3713584"/>
              <a:gd name="connsiteY20" fmla="*/ 1187059 h 2895267"/>
              <a:gd name="connsiteX21" fmla="*/ 0 w 3713584"/>
              <a:gd name="connsiteY21" fmla="*/ 550101 h 2895267"/>
              <a:gd name="connsiteX22" fmla="*/ 0 w 3713584"/>
              <a:gd name="connsiteY22" fmla="*/ 0 h 289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13584" h="2895267" fill="none" extrusionOk="0">
                <a:moveTo>
                  <a:pt x="0" y="0"/>
                </a:moveTo>
                <a:cubicBezTo>
                  <a:pt x="171393" y="13560"/>
                  <a:pt x="292933" y="11837"/>
                  <a:pt x="507523" y="0"/>
                </a:cubicBezTo>
                <a:cubicBezTo>
                  <a:pt x="722113" y="-11837"/>
                  <a:pt x="877803" y="25030"/>
                  <a:pt x="1089318" y="0"/>
                </a:cubicBezTo>
                <a:cubicBezTo>
                  <a:pt x="1300833" y="-25030"/>
                  <a:pt x="1485825" y="3459"/>
                  <a:pt x="1782520" y="0"/>
                </a:cubicBezTo>
                <a:cubicBezTo>
                  <a:pt x="2079215" y="-3459"/>
                  <a:pt x="2058687" y="-21358"/>
                  <a:pt x="2327179" y="0"/>
                </a:cubicBezTo>
                <a:cubicBezTo>
                  <a:pt x="2595671" y="21358"/>
                  <a:pt x="2582910" y="-19045"/>
                  <a:pt x="2834702" y="0"/>
                </a:cubicBezTo>
                <a:cubicBezTo>
                  <a:pt x="3086494" y="19045"/>
                  <a:pt x="3372260" y="-3827"/>
                  <a:pt x="3713584" y="0"/>
                </a:cubicBezTo>
                <a:cubicBezTo>
                  <a:pt x="3714427" y="247721"/>
                  <a:pt x="3718181" y="284940"/>
                  <a:pt x="3713584" y="521148"/>
                </a:cubicBezTo>
                <a:cubicBezTo>
                  <a:pt x="3708987" y="757356"/>
                  <a:pt x="3707284" y="874717"/>
                  <a:pt x="3713584" y="1129154"/>
                </a:cubicBezTo>
                <a:cubicBezTo>
                  <a:pt x="3719884" y="1383591"/>
                  <a:pt x="3694716" y="1548890"/>
                  <a:pt x="3713584" y="1766113"/>
                </a:cubicBezTo>
                <a:cubicBezTo>
                  <a:pt x="3732452" y="1983336"/>
                  <a:pt x="3696899" y="2120270"/>
                  <a:pt x="3713584" y="2258308"/>
                </a:cubicBezTo>
                <a:cubicBezTo>
                  <a:pt x="3730269" y="2396346"/>
                  <a:pt x="3695549" y="2650913"/>
                  <a:pt x="3713584" y="2895267"/>
                </a:cubicBezTo>
                <a:cubicBezTo>
                  <a:pt x="3492969" y="2896174"/>
                  <a:pt x="3257093" y="2896063"/>
                  <a:pt x="3020382" y="2895267"/>
                </a:cubicBezTo>
                <a:cubicBezTo>
                  <a:pt x="2783671" y="2894471"/>
                  <a:pt x="2677439" y="2902480"/>
                  <a:pt x="2364315" y="2895267"/>
                </a:cubicBezTo>
                <a:cubicBezTo>
                  <a:pt x="2051191" y="2888054"/>
                  <a:pt x="2040210" y="2916111"/>
                  <a:pt x="1819656" y="2895267"/>
                </a:cubicBezTo>
                <a:cubicBezTo>
                  <a:pt x="1599102" y="2874423"/>
                  <a:pt x="1331175" y="2873243"/>
                  <a:pt x="1200725" y="2895267"/>
                </a:cubicBezTo>
                <a:cubicBezTo>
                  <a:pt x="1070275" y="2917291"/>
                  <a:pt x="812752" y="2890477"/>
                  <a:pt x="693202" y="2895267"/>
                </a:cubicBezTo>
                <a:cubicBezTo>
                  <a:pt x="573652" y="2900057"/>
                  <a:pt x="318045" y="2873663"/>
                  <a:pt x="0" y="2895267"/>
                </a:cubicBezTo>
                <a:cubicBezTo>
                  <a:pt x="-1781" y="2726682"/>
                  <a:pt x="9104" y="2582635"/>
                  <a:pt x="0" y="2316214"/>
                </a:cubicBezTo>
                <a:cubicBezTo>
                  <a:pt x="-9104" y="2049793"/>
                  <a:pt x="-8272" y="1962130"/>
                  <a:pt x="0" y="1795066"/>
                </a:cubicBezTo>
                <a:cubicBezTo>
                  <a:pt x="8272" y="1628002"/>
                  <a:pt x="-2795" y="1439130"/>
                  <a:pt x="0" y="1187059"/>
                </a:cubicBezTo>
                <a:cubicBezTo>
                  <a:pt x="2795" y="934988"/>
                  <a:pt x="9571" y="826596"/>
                  <a:pt x="0" y="550101"/>
                </a:cubicBezTo>
                <a:cubicBezTo>
                  <a:pt x="-9571" y="273606"/>
                  <a:pt x="-430" y="182649"/>
                  <a:pt x="0" y="0"/>
                </a:cubicBezTo>
                <a:close/>
              </a:path>
              <a:path w="3713584" h="2895267" stroke="0" extrusionOk="0">
                <a:moveTo>
                  <a:pt x="0" y="0"/>
                </a:moveTo>
                <a:cubicBezTo>
                  <a:pt x="141320" y="-6012"/>
                  <a:pt x="323994" y="766"/>
                  <a:pt x="581795" y="0"/>
                </a:cubicBezTo>
                <a:cubicBezTo>
                  <a:pt x="839596" y="-766"/>
                  <a:pt x="955933" y="-287"/>
                  <a:pt x="1089318" y="0"/>
                </a:cubicBezTo>
                <a:cubicBezTo>
                  <a:pt x="1222703" y="287"/>
                  <a:pt x="1405593" y="17848"/>
                  <a:pt x="1633977" y="0"/>
                </a:cubicBezTo>
                <a:cubicBezTo>
                  <a:pt x="1862361" y="-17848"/>
                  <a:pt x="1975429" y="-14069"/>
                  <a:pt x="2141500" y="0"/>
                </a:cubicBezTo>
                <a:cubicBezTo>
                  <a:pt x="2307571" y="14069"/>
                  <a:pt x="2656889" y="-15974"/>
                  <a:pt x="2797567" y="0"/>
                </a:cubicBezTo>
                <a:cubicBezTo>
                  <a:pt x="2938245" y="15974"/>
                  <a:pt x="3414067" y="36730"/>
                  <a:pt x="3713584" y="0"/>
                </a:cubicBezTo>
                <a:cubicBezTo>
                  <a:pt x="3732036" y="120045"/>
                  <a:pt x="3735511" y="295932"/>
                  <a:pt x="3713584" y="579053"/>
                </a:cubicBezTo>
                <a:cubicBezTo>
                  <a:pt x="3691657" y="862174"/>
                  <a:pt x="3700369" y="953948"/>
                  <a:pt x="3713584" y="1129154"/>
                </a:cubicBezTo>
                <a:cubicBezTo>
                  <a:pt x="3726799" y="1304360"/>
                  <a:pt x="3716335" y="1507822"/>
                  <a:pt x="3713584" y="1679255"/>
                </a:cubicBezTo>
                <a:cubicBezTo>
                  <a:pt x="3710833" y="1850688"/>
                  <a:pt x="3722470" y="2134551"/>
                  <a:pt x="3713584" y="2316214"/>
                </a:cubicBezTo>
                <a:cubicBezTo>
                  <a:pt x="3704698" y="2497877"/>
                  <a:pt x="3715903" y="2679824"/>
                  <a:pt x="3713584" y="2895267"/>
                </a:cubicBezTo>
                <a:cubicBezTo>
                  <a:pt x="3516951" y="2902887"/>
                  <a:pt x="3229262" y="2887346"/>
                  <a:pt x="3057517" y="2895267"/>
                </a:cubicBezTo>
                <a:cubicBezTo>
                  <a:pt x="2885772" y="2903188"/>
                  <a:pt x="2648784" y="2896735"/>
                  <a:pt x="2364315" y="2895267"/>
                </a:cubicBezTo>
                <a:cubicBezTo>
                  <a:pt x="2079846" y="2893799"/>
                  <a:pt x="2026278" y="2892264"/>
                  <a:pt x="1819656" y="2895267"/>
                </a:cubicBezTo>
                <a:cubicBezTo>
                  <a:pt x="1613034" y="2898270"/>
                  <a:pt x="1512581" y="2921259"/>
                  <a:pt x="1237861" y="2895267"/>
                </a:cubicBezTo>
                <a:cubicBezTo>
                  <a:pt x="963142" y="2869275"/>
                  <a:pt x="909900" y="2901576"/>
                  <a:pt x="730338" y="2895267"/>
                </a:cubicBezTo>
                <a:cubicBezTo>
                  <a:pt x="550776" y="2888958"/>
                  <a:pt x="163241" y="2865984"/>
                  <a:pt x="0" y="2895267"/>
                </a:cubicBezTo>
                <a:cubicBezTo>
                  <a:pt x="22845" y="2660666"/>
                  <a:pt x="-25080" y="2591860"/>
                  <a:pt x="0" y="2374119"/>
                </a:cubicBezTo>
                <a:cubicBezTo>
                  <a:pt x="25080" y="2156378"/>
                  <a:pt x="7959" y="1999280"/>
                  <a:pt x="0" y="1852971"/>
                </a:cubicBezTo>
                <a:cubicBezTo>
                  <a:pt x="-7959" y="1706662"/>
                  <a:pt x="-4082" y="1581926"/>
                  <a:pt x="0" y="1360775"/>
                </a:cubicBezTo>
                <a:cubicBezTo>
                  <a:pt x="4082" y="1139624"/>
                  <a:pt x="3370" y="978488"/>
                  <a:pt x="0" y="781722"/>
                </a:cubicBezTo>
                <a:cubicBezTo>
                  <a:pt x="-3370" y="584956"/>
                  <a:pt x="-24302" y="258202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 w="25400" cap="flat" cmpd="sng" algn="ctr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5038578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TAR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Puglia 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(691/23)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e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Campania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(2390/23)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confermano che, anche se la consorziata designata per l’esecuzione dei lavori non è in possesso dei requisiti speciali di partecipazione previsti dal disciplinare di gara,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basta che lo sia il consorzio stabile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in ossequio al c.d. “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cumulo alla rinfusa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”, a dover essere in possesso dei predetti requisiti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(67.8)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0984ABC-613C-B5F1-88D5-74824A249767}"/>
              </a:ext>
            </a:extLst>
          </p:cNvPr>
          <p:cNvSpPr txBox="1">
            <a:spLocks/>
          </p:cNvSpPr>
          <p:nvPr/>
        </p:nvSpPr>
        <p:spPr>
          <a:xfrm>
            <a:off x="1043608" y="1886943"/>
            <a:ext cx="3754760" cy="2880320"/>
          </a:xfrm>
          <a:custGeom>
            <a:avLst/>
            <a:gdLst>
              <a:gd name="connsiteX0" fmla="*/ 0 w 3754760"/>
              <a:gd name="connsiteY0" fmla="*/ 0 h 2880320"/>
              <a:gd name="connsiteX1" fmla="*/ 513151 w 3754760"/>
              <a:gd name="connsiteY1" fmla="*/ 0 h 2880320"/>
              <a:gd name="connsiteX2" fmla="*/ 1101396 w 3754760"/>
              <a:gd name="connsiteY2" fmla="*/ 0 h 2880320"/>
              <a:gd name="connsiteX3" fmla="*/ 1802285 w 3754760"/>
              <a:gd name="connsiteY3" fmla="*/ 0 h 2880320"/>
              <a:gd name="connsiteX4" fmla="*/ 2352983 w 3754760"/>
              <a:gd name="connsiteY4" fmla="*/ 0 h 2880320"/>
              <a:gd name="connsiteX5" fmla="*/ 2866133 w 3754760"/>
              <a:gd name="connsiteY5" fmla="*/ 0 h 2880320"/>
              <a:gd name="connsiteX6" fmla="*/ 3754760 w 3754760"/>
              <a:gd name="connsiteY6" fmla="*/ 0 h 2880320"/>
              <a:gd name="connsiteX7" fmla="*/ 3754760 w 3754760"/>
              <a:gd name="connsiteY7" fmla="*/ 518458 h 2880320"/>
              <a:gd name="connsiteX8" fmla="*/ 3754760 w 3754760"/>
              <a:gd name="connsiteY8" fmla="*/ 1123325 h 2880320"/>
              <a:gd name="connsiteX9" fmla="*/ 3754760 w 3754760"/>
              <a:gd name="connsiteY9" fmla="*/ 1756995 h 2880320"/>
              <a:gd name="connsiteX10" fmla="*/ 3754760 w 3754760"/>
              <a:gd name="connsiteY10" fmla="*/ 2246650 h 2880320"/>
              <a:gd name="connsiteX11" fmla="*/ 3754760 w 3754760"/>
              <a:gd name="connsiteY11" fmla="*/ 2880320 h 2880320"/>
              <a:gd name="connsiteX12" fmla="*/ 3053871 w 3754760"/>
              <a:gd name="connsiteY12" fmla="*/ 2880320 h 2880320"/>
              <a:gd name="connsiteX13" fmla="*/ 2390531 w 3754760"/>
              <a:gd name="connsiteY13" fmla="*/ 2880320 h 2880320"/>
              <a:gd name="connsiteX14" fmla="*/ 1839832 w 3754760"/>
              <a:gd name="connsiteY14" fmla="*/ 2880320 h 2880320"/>
              <a:gd name="connsiteX15" fmla="*/ 1214039 w 3754760"/>
              <a:gd name="connsiteY15" fmla="*/ 2880320 h 2880320"/>
              <a:gd name="connsiteX16" fmla="*/ 700889 w 3754760"/>
              <a:gd name="connsiteY16" fmla="*/ 2880320 h 2880320"/>
              <a:gd name="connsiteX17" fmla="*/ 0 w 3754760"/>
              <a:gd name="connsiteY17" fmla="*/ 2880320 h 2880320"/>
              <a:gd name="connsiteX18" fmla="*/ 0 w 3754760"/>
              <a:gd name="connsiteY18" fmla="*/ 2304256 h 2880320"/>
              <a:gd name="connsiteX19" fmla="*/ 0 w 3754760"/>
              <a:gd name="connsiteY19" fmla="*/ 1785798 h 2880320"/>
              <a:gd name="connsiteX20" fmla="*/ 0 w 3754760"/>
              <a:gd name="connsiteY20" fmla="*/ 1180931 h 2880320"/>
              <a:gd name="connsiteX21" fmla="*/ 0 w 3754760"/>
              <a:gd name="connsiteY21" fmla="*/ 547261 h 2880320"/>
              <a:gd name="connsiteX22" fmla="*/ 0 w 3754760"/>
              <a:gd name="connsiteY22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54760" h="2880320" fill="none" extrusionOk="0">
                <a:moveTo>
                  <a:pt x="0" y="0"/>
                </a:moveTo>
                <a:cubicBezTo>
                  <a:pt x="108024" y="22684"/>
                  <a:pt x="401557" y="10496"/>
                  <a:pt x="513151" y="0"/>
                </a:cubicBezTo>
                <a:cubicBezTo>
                  <a:pt x="624745" y="-10496"/>
                  <a:pt x="972573" y="27455"/>
                  <a:pt x="1101396" y="0"/>
                </a:cubicBezTo>
                <a:cubicBezTo>
                  <a:pt x="1230219" y="-27455"/>
                  <a:pt x="1611003" y="-15609"/>
                  <a:pt x="1802285" y="0"/>
                </a:cubicBezTo>
                <a:cubicBezTo>
                  <a:pt x="1993567" y="15609"/>
                  <a:pt x="2138359" y="-2061"/>
                  <a:pt x="2352983" y="0"/>
                </a:cubicBezTo>
                <a:cubicBezTo>
                  <a:pt x="2567607" y="2061"/>
                  <a:pt x="2619670" y="-10972"/>
                  <a:pt x="2866133" y="0"/>
                </a:cubicBezTo>
                <a:cubicBezTo>
                  <a:pt x="3112596" y="10972"/>
                  <a:pt x="3331765" y="-31369"/>
                  <a:pt x="3754760" y="0"/>
                </a:cubicBezTo>
                <a:cubicBezTo>
                  <a:pt x="3773098" y="166318"/>
                  <a:pt x="3742380" y="272306"/>
                  <a:pt x="3754760" y="518458"/>
                </a:cubicBezTo>
                <a:cubicBezTo>
                  <a:pt x="3767140" y="764610"/>
                  <a:pt x="3780793" y="907202"/>
                  <a:pt x="3754760" y="1123325"/>
                </a:cubicBezTo>
                <a:cubicBezTo>
                  <a:pt x="3728727" y="1339448"/>
                  <a:pt x="3774312" y="1593559"/>
                  <a:pt x="3754760" y="1756995"/>
                </a:cubicBezTo>
                <a:cubicBezTo>
                  <a:pt x="3735209" y="1920431"/>
                  <a:pt x="3752818" y="2148231"/>
                  <a:pt x="3754760" y="2246650"/>
                </a:cubicBezTo>
                <a:cubicBezTo>
                  <a:pt x="3756702" y="2345069"/>
                  <a:pt x="3752958" y="2747505"/>
                  <a:pt x="3754760" y="2880320"/>
                </a:cubicBezTo>
                <a:cubicBezTo>
                  <a:pt x="3421503" y="2848744"/>
                  <a:pt x="3315629" y="2846169"/>
                  <a:pt x="3053871" y="2880320"/>
                </a:cubicBezTo>
                <a:cubicBezTo>
                  <a:pt x="2792113" y="2914471"/>
                  <a:pt x="2678913" y="2866445"/>
                  <a:pt x="2390531" y="2880320"/>
                </a:cubicBezTo>
                <a:cubicBezTo>
                  <a:pt x="2102149" y="2894195"/>
                  <a:pt x="2036817" y="2858729"/>
                  <a:pt x="1839832" y="2880320"/>
                </a:cubicBezTo>
                <a:cubicBezTo>
                  <a:pt x="1642847" y="2901911"/>
                  <a:pt x="1347351" y="2854233"/>
                  <a:pt x="1214039" y="2880320"/>
                </a:cubicBezTo>
                <a:cubicBezTo>
                  <a:pt x="1080727" y="2906407"/>
                  <a:pt x="937976" y="2861519"/>
                  <a:pt x="700889" y="2880320"/>
                </a:cubicBezTo>
                <a:cubicBezTo>
                  <a:pt x="463802" y="2899122"/>
                  <a:pt x="297183" y="2894873"/>
                  <a:pt x="0" y="2880320"/>
                </a:cubicBezTo>
                <a:cubicBezTo>
                  <a:pt x="-13885" y="2763704"/>
                  <a:pt x="13189" y="2438785"/>
                  <a:pt x="0" y="2304256"/>
                </a:cubicBezTo>
                <a:cubicBezTo>
                  <a:pt x="-13189" y="2169727"/>
                  <a:pt x="18151" y="1921975"/>
                  <a:pt x="0" y="1785798"/>
                </a:cubicBezTo>
                <a:cubicBezTo>
                  <a:pt x="-18151" y="1649621"/>
                  <a:pt x="-5366" y="1461247"/>
                  <a:pt x="0" y="1180931"/>
                </a:cubicBezTo>
                <a:cubicBezTo>
                  <a:pt x="5366" y="900615"/>
                  <a:pt x="24634" y="767920"/>
                  <a:pt x="0" y="547261"/>
                </a:cubicBezTo>
                <a:cubicBezTo>
                  <a:pt x="-24634" y="326602"/>
                  <a:pt x="-20109" y="169191"/>
                  <a:pt x="0" y="0"/>
                </a:cubicBezTo>
                <a:close/>
              </a:path>
              <a:path w="3754760" h="2880320" stroke="0" extrusionOk="0">
                <a:moveTo>
                  <a:pt x="0" y="0"/>
                </a:moveTo>
                <a:cubicBezTo>
                  <a:pt x="281425" y="-10880"/>
                  <a:pt x="323617" y="-23839"/>
                  <a:pt x="588246" y="0"/>
                </a:cubicBezTo>
                <a:cubicBezTo>
                  <a:pt x="852875" y="23839"/>
                  <a:pt x="944052" y="-20005"/>
                  <a:pt x="1101396" y="0"/>
                </a:cubicBezTo>
                <a:cubicBezTo>
                  <a:pt x="1258740" y="20005"/>
                  <a:pt x="1414891" y="21581"/>
                  <a:pt x="1652094" y="0"/>
                </a:cubicBezTo>
                <a:cubicBezTo>
                  <a:pt x="1889297" y="-21581"/>
                  <a:pt x="2001358" y="-10567"/>
                  <a:pt x="2165245" y="0"/>
                </a:cubicBezTo>
                <a:cubicBezTo>
                  <a:pt x="2329132" y="10567"/>
                  <a:pt x="2516000" y="-30809"/>
                  <a:pt x="2828586" y="0"/>
                </a:cubicBezTo>
                <a:cubicBezTo>
                  <a:pt x="3141172" y="30809"/>
                  <a:pt x="3385904" y="38029"/>
                  <a:pt x="3754760" y="0"/>
                </a:cubicBezTo>
                <a:cubicBezTo>
                  <a:pt x="3736827" y="215060"/>
                  <a:pt x="3745409" y="301783"/>
                  <a:pt x="3754760" y="576064"/>
                </a:cubicBezTo>
                <a:cubicBezTo>
                  <a:pt x="3764111" y="850345"/>
                  <a:pt x="3729826" y="964576"/>
                  <a:pt x="3754760" y="1123325"/>
                </a:cubicBezTo>
                <a:cubicBezTo>
                  <a:pt x="3779694" y="1282074"/>
                  <a:pt x="3757043" y="1447007"/>
                  <a:pt x="3754760" y="1670586"/>
                </a:cubicBezTo>
                <a:cubicBezTo>
                  <a:pt x="3752477" y="1894165"/>
                  <a:pt x="3780805" y="2083021"/>
                  <a:pt x="3754760" y="2304256"/>
                </a:cubicBezTo>
                <a:cubicBezTo>
                  <a:pt x="3728716" y="2525491"/>
                  <a:pt x="3744572" y="2601046"/>
                  <a:pt x="3754760" y="2880320"/>
                </a:cubicBezTo>
                <a:cubicBezTo>
                  <a:pt x="3449452" y="2860642"/>
                  <a:pt x="3323336" y="2854207"/>
                  <a:pt x="3091419" y="2880320"/>
                </a:cubicBezTo>
                <a:cubicBezTo>
                  <a:pt x="2859502" y="2906433"/>
                  <a:pt x="2718613" y="2853446"/>
                  <a:pt x="2390531" y="2880320"/>
                </a:cubicBezTo>
                <a:cubicBezTo>
                  <a:pt x="2062449" y="2907194"/>
                  <a:pt x="1969327" y="2853287"/>
                  <a:pt x="1839832" y="2880320"/>
                </a:cubicBezTo>
                <a:cubicBezTo>
                  <a:pt x="1710337" y="2907353"/>
                  <a:pt x="1430170" y="2888790"/>
                  <a:pt x="1251587" y="2880320"/>
                </a:cubicBezTo>
                <a:cubicBezTo>
                  <a:pt x="1073005" y="2871850"/>
                  <a:pt x="884192" y="2878636"/>
                  <a:pt x="738436" y="2880320"/>
                </a:cubicBezTo>
                <a:cubicBezTo>
                  <a:pt x="592680" y="2882004"/>
                  <a:pt x="286484" y="2877019"/>
                  <a:pt x="0" y="2880320"/>
                </a:cubicBezTo>
                <a:cubicBezTo>
                  <a:pt x="-1604" y="2630694"/>
                  <a:pt x="20853" y="2575563"/>
                  <a:pt x="0" y="2361862"/>
                </a:cubicBezTo>
                <a:cubicBezTo>
                  <a:pt x="-20853" y="2148161"/>
                  <a:pt x="-12669" y="2035228"/>
                  <a:pt x="0" y="1843405"/>
                </a:cubicBezTo>
                <a:cubicBezTo>
                  <a:pt x="12669" y="1651582"/>
                  <a:pt x="-20934" y="1477363"/>
                  <a:pt x="0" y="1353750"/>
                </a:cubicBezTo>
                <a:cubicBezTo>
                  <a:pt x="20934" y="1230137"/>
                  <a:pt x="-22645" y="1001128"/>
                  <a:pt x="0" y="777686"/>
                </a:cubicBezTo>
                <a:cubicBezTo>
                  <a:pt x="22645" y="554244"/>
                  <a:pt x="29339" y="218596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 w="25400" cap="flat" cmpd="sng" algn="ctr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5038578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L’ANAC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it-IT" sz="1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Delib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. 184/23)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ha fornito un'interpretazione restrittiva del d.lgs. n. 50/2016 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(47)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affermando che se la consorziata designata non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possiede la qualificazione per l’esecuzione dei lavori affidati 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(nel caso specifico nella categoria </a:t>
            </a:r>
            <a:r>
              <a:rPr lang="it-IT" sz="16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OG11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), il consorzio viene escluso dalla gara, indipendentemente dalla qualificazione posseduta dal consorzio stesso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(C.d.S. 7360/22).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9B4808B-4CFA-CF79-ED9D-4BD4794B086A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3754760" cy="576064"/>
          </a:xfrm>
          <a:custGeom>
            <a:avLst/>
            <a:gdLst>
              <a:gd name="connsiteX0" fmla="*/ 0 w 3754760"/>
              <a:gd name="connsiteY0" fmla="*/ 0 h 576064"/>
              <a:gd name="connsiteX1" fmla="*/ 663341 w 3754760"/>
              <a:gd name="connsiteY1" fmla="*/ 0 h 576064"/>
              <a:gd name="connsiteX2" fmla="*/ 1251587 w 3754760"/>
              <a:gd name="connsiteY2" fmla="*/ 0 h 576064"/>
              <a:gd name="connsiteX3" fmla="*/ 1802285 w 3754760"/>
              <a:gd name="connsiteY3" fmla="*/ 0 h 576064"/>
              <a:gd name="connsiteX4" fmla="*/ 2465626 w 3754760"/>
              <a:gd name="connsiteY4" fmla="*/ 0 h 576064"/>
              <a:gd name="connsiteX5" fmla="*/ 3128967 w 3754760"/>
              <a:gd name="connsiteY5" fmla="*/ 0 h 576064"/>
              <a:gd name="connsiteX6" fmla="*/ 3754760 w 3754760"/>
              <a:gd name="connsiteY6" fmla="*/ 0 h 576064"/>
              <a:gd name="connsiteX7" fmla="*/ 3754760 w 3754760"/>
              <a:gd name="connsiteY7" fmla="*/ 576064 h 576064"/>
              <a:gd name="connsiteX8" fmla="*/ 3091419 w 3754760"/>
              <a:gd name="connsiteY8" fmla="*/ 576064 h 576064"/>
              <a:gd name="connsiteX9" fmla="*/ 2465626 w 3754760"/>
              <a:gd name="connsiteY9" fmla="*/ 576064 h 576064"/>
              <a:gd name="connsiteX10" fmla="*/ 1877380 w 3754760"/>
              <a:gd name="connsiteY10" fmla="*/ 576064 h 576064"/>
              <a:gd name="connsiteX11" fmla="*/ 1326682 w 3754760"/>
              <a:gd name="connsiteY11" fmla="*/ 576064 h 576064"/>
              <a:gd name="connsiteX12" fmla="*/ 663341 w 3754760"/>
              <a:gd name="connsiteY12" fmla="*/ 576064 h 576064"/>
              <a:gd name="connsiteX13" fmla="*/ 0 w 3754760"/>
              <a:gd name="connsiteY13" fmla="*/ 576064 h 576064"/>
              <a:gd name="connsiteX14" fmla="*/ 0 w 3754760"/>
              <a:gd name="connsiteY1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54760" h="576064" fill="none" extrusionOk="0">
                <a:moveTo>
                  <a:pt x="0" y="0"/>
                </a:moveTo>
                <a:cubicBezTo>
                  <a:pt x="132799" y="4390"/>
                  <a:pt x="335303" y="-24861"/>
                  <a:pt x="663341" y="0"/>
                </a:cubicBezTo>
                <a:cubicBezTo>
                  <a:pt x="991379" y="24861"/>
                  <a:pt x="1021463" y="4867"/>
                  <a:pt x="1251587" y="0"/>
                </a:cubicBezTo>
                <a:cubicBezTo>
                  <a:pt x="1481711" y="-4867"/>
                  <a:pt x="1685730" y="-5655"/>
                  <a:pt x="1802285" y="0"/>
                </a:cubicBezTo>
                <a:cubicBezTo>
                  <a:pt x="1918840" y="5655"/>
                  <a:pt x="2154173" y="-5694"/>
                  <a:pt x="2465626" y="0"/>
                </a:cubicBezTo>
                <a:cubicBezTo>
                  <a:pt x="2777079" y="5694"/>
                  <a:pt x="2897553" y="23918"/>
                  <a:pt x="3128967" y="0"/>
                </a:cubicBezTo>
                <a:cubicBezTo>
                  <a:pt x="3360381" y="-23918"/>
                  <a:pt x="3567304" y="-3455"/>
                  <a:pt x="3754760" y="0"/>
                </a:cubicBezTo>
                <a:cubicBezTo>
                  <a:pt x="3758123" y="204174"/>
                  <a:pt x="3736673" y="391523"/>
                  <a:pt x="3754760" y="576064"/>
                </a:cubicBezTo>
                <a:cubicBezTo>
                  <a:pt x="3439744" y="544237"/>
                  <a:pt x="3405971" y="548967"/>
                  <a:pt x="3091419" y="576064"/>
                </a:cubicBezTo>
                <a:cubicBezTo>
                  <a:pt x="2776867" y="603161"/>
                  <a:pt x="2771982" y="587713"/>
                  <a:pt x="2465626" y="576064"/>
                </a:cubicBezTo>
                <a:cubicBezTo>
                  <a:pt x="2159270" y="564415"/>
                  <a:pt x="2053551" y="582003"/>
                  <a:pt x="1877380" y="576064"/>
                </a:cubicBezTo>
                <a:cubicBezTo>
                  <a:pt x="1701209" y="570125"/>
                  <a:pt x="1593051" y="586527"/>
                  <a:pt x="1326682" y="576064"/>
                </a:cubicBezTo>
                <a:cubicBezTo>
                  <a:pt x="1060313" y="565601"/>
                  <a:pt x="847101" y="597565"/>
                  <a:pt x="663341" y="576064"/>
                </a:cubicBezTo>
                <a:cubicBezTo>
                  <a:pt x="479581" y="554563"/>
                  <a:pt x="285001" y="575751"/>
                  <a:pt x="0" y="576064"/>
                </a:cubicBezTo>
                <a:cubicBezTo>
                  <a:pt x="27067" y="452992"/>
                  <a:pt x="5542" y="176583"/>
                  <a:pt x="0" y="0"/>
                </a:cubicBezTo>
                <a:close/>
              </a:path>
              <a:path w="3754760" h="576064" stroke="0" extrusionOk="0">
                <a:moveTo>
                  <a:pt x="0" y="0"/>
                </a:moveTo>
                <a:cubicBezTo>
                  <a:pt x="281425" y="-10880"/>
                  <a:pt x="323617" y="-23839"/>
                  <a:pt x="588246" y="0"/>
                </a:cubicBezTo>
                <a:cubicBezTo>
                  <a:pt x="852875" y="23839"/>
                  <a:pt x="944052" y="-20005"/>
                  <a:pt x="1101396" y="0"/>
                </a:cubicBezTo>
                <a:cubicBezTo>
                  <a:pt x="1258740" y="20005"/>
                  <a:pt x="1414891" y="21581"/>
                  <a:pt x="1652094" y="0"/>
                </a:cubicBezTo>
                <a:cubicBezTo>
                  <a:pt x="1889297" y="-21581"/>
                  <a:pt x="2001358" y="-10567"/>
                  <a:pt x="2165245" y="0"/>
                </a:cubicBezTo>
                <a:cubicBezTo>
                  <a:pt x="2329132" y="10567"/>
                  <a:pt x="2516000" y="-30809"/>
                  <a:pt x="2828586" y="0"/>
                </a:cubicBezTo>
                <a:cubicBezTo>
                  <a:pt x="3141172" y="30809"/>
                  <a:pt x="3385904" y="38029"/>
                  <a:pt x="3754760" y="0"/>
                </a:cubicBezTo>
                <a:cubicBezTo>
                  <a:pt x="3736827" y="215060"/>
                  <a:pt x="3745409" y="301783"/>
                  <a:pt x="3754760" y="576064"/>
                </a:cubicBezTo>
                <a:cubicBezTo>
                  <a:pt x="3560447" y="579973"/>
                  <a:pt x="3375347" y="568075"/>
                  <a:pt x="3166514" y="576064"/>
                </a:cubicBezTo>
                <a:cubicBezTo>
                  <a:pt x="2957681" y="584053"/>
                  <a:pt x="2666213" y="568984"/>
                  <a:pt x="2503173" y="576064"/>
                </a:cubicBezTo>
                <a:cubicBezTo>
                  <a:pt x="2340133" y="583144"/>
                  <a:pt x="2059442" y="572613"/>
                  <a:pt x="1914928" y="576064"/>
                </a:cubicBezTo>
                <a:cubicBezTo>
                  <a:pt x="1770415" y="579515"/>
                  <a:pt x="1519723" y="577475"/>
                  <a:pt x="1214039" y="576064"/>
                </a:cubicBezTo>
                <a:cubicBezTo>
                  <a:pt x="908355" y="574653"/>
                  <a:pt x="915057" y="573705"/>
                  <a:pt x="663341" y="576064"/>
                </a:cubicBezTo>
                <a:cubicBezTo>
                  <a:pt x="411625" y="578423"/>
                  <a:pt x="314008" y="550691"/>
                  <a:pt x="0" y="576064"/>
                </a:cubicBezTo>
                <a:cubicBezTo>
                  <a:pt x="15654" y="288448"/>
                  <a:pt x="10284" y="263427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 w="25400" cap="flat" cmpd="sng" algn="ctr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5038578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Interpretazione restrittiva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04A6C8BC-C4D4-151E-5DC1-250258272645}"/>
              </a:ext>
            </a:extLst>
          </p:cNvPr>
          <p:cNvSpPr txBox="1">
            <a:spLocks/>
          </p:cNvSpPr>
          <p:nvPr/>
        </p:nvSpPr>
        <p:spPr>
          <a:xfrm>
            <a:off x="4959364" y="1132470"/>
            <a:ext cx="3754760" cy="576064"/>
          </a:xfrm>
          <a:custGeom>
            <a:avLst/>
            <a:gdLst>
              <a:gd name="connsiteX0" fmla="*/ 0 w 3754760"/>
              <a:gd name="connsiteY0" fmla="*/ 0 h 576064"/>
              <a:gd name="connsiteX1" fmla="*/ 663341 w 3754760"/>
              <a:gd name="connsiteY1" fmla="*/ 0 h 576064"/>
              <a:gd name="connsiteX2" fmla="*/ 1251587 w 3754760"/>
              <a:gd name="connsiteY2" fmla="*/ 0 h 576064"/>
              <a:gd name="connsiteX3" fmla="*/ 1802285 w 3754760"/>
              <a:gd name="connsiteY3" fmla="*/ 0 h 576064"/>
              <a:gd name="connsiteX4" fmla="*/ 2465626 w 3754760"/>
              <a:gd name="connsiteY4" fmla="*/ 0 h 576064"/>
              <a:gd name="connsiteX5" fmla="*/ 3128967 w 3754760"/>
              <a:gd name="connsiteY5" fmla="*/ 0 h 576064"/>
              <a:gd name="connsiteX6" fmla="*/ 3754760 w 3754760"/>
              <a:gd name="connsiteY6" fmla="*/ 0 h 576064"/>
              <a:gd name="connsiteX7" fmla="*/ 3754760 w 3754760"/>
              <a:gd name="connsiteY7" fmla="*/ 576064 h 576064"/>
              <a:gd name="connsiteX8" fmla="*/ 3091419 w 3754760"/>
              <a:gd name="connsiteY8" fmla="*/ 576064 h 576064"/>
              <a:gd name="connsiteX9" fmla="*/ 2465626 w 3754760"/>
              <a:gd name="connsiteY9" fmla="*/ 576064 h 576064"/>
              <a:gd name="connsiteX10" fmla="*/ 1877380 w 3754760"/>
              <a:gd name="connsiteY10" fmla="*/ 576064 h 576064"/>
              <a:gd name="connsiteX11" fmla="*/ 1326682 w 3754760"/>
              <a:gd name="connsiteY11" fmla="*/ 576064 h 576064"/>
              <a:gd name="connsiteX12" fmla="*/ 663341 w 3754760"/>
              <a:gd name="connsiteY12" fmla="*/ 576064 h 576064"/>
              <a:gd name="connsiteX13" fmla="*/ 0 w 3754760"/>
              <a:gd name="connsiteY13" fmla="*/ 576064 h 576064"/>
              <a:gd name="connsiteX14" fmla="*/ 0 w 3754760"/>
              <a:gd name="connsiteY1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54760" h="576064" fill="none" extrusionOk="0">
                <a:moveTo>
                  <a:pt x="0" y="0"/>
                </a:moveTo>
                <a:cubicBezTo>
                  <a:pt x="132799" y="4390"/>
                  <a:pt x="335303" y="-24861"/>
                  <a:pt x="663341" y="0"/>
                </a:cubicBezTo>
                <a:cubicBezTo>
                  <a:pt x="991379" y="24861"/>
                  <a:pt x="1021463" y="4867"/>
                  <a:pt x="1251587" y="0"/>
                </a:cubicBezTo>
                <a:cubicBezTo>
                  <a:pt x="1481711" y="-4867"/>
                  <a:pt x="1685730" y="-5655"/>
                  <a:pt x="1802285" y="0"/>
                </a:cubicBezTo>
                <a:cubicBezTo>
                  <a:pt x="1918840" y="5655"/>
                  <a:pt x="2154173" y="-5694"/>
                  <a:pt x="2465626" y="0"/>
                </a:cubicBezTo>
                <a:cubicBezTo>
                  <a:pt x="2777079" y="5694"/>
                  <a:pt x="2897553" y="23918"/>
                  <a:pt x="3128967" y="0"/>
                </a:cubicBezTo>
                <a:cubicBezTo>
                  <a:pt x="3360381" y="-23918"/>
                  <a:pt x="3567304" y="-3455"/>
                  <a:pt x="3754760" y="0"/>
                </a:cubicBezTo>
                <a:cubicBezTo>
                  <a:pt x="3758123" y="204174"/>
                  <a:pt x="3736673" y="391523"/>
                  <a:pt x="3754760" y="576064"/>
                </a:cubicBezTo>
                <a:cubicBezTo>
                  <a:pt x="3439744" y="544237"/>
                  <a:pt x="3405971" y="548967"/>
                  <a:pt x="3091419" y="576064"/>
                </a:cubicBezTo>
                <a:cubicBezTo>
                  <a:pt x="2776867" y="603161"/>
                  <a:pt x="2771982" y="587713"/>
                  <a:pt x="2465626" y="576064"/>
                </a:cubicBezTo>
                <a:cubicBezTo>
                  <a:pt x="2159270" y="564415"/>
                  <a:pt x="2053551" y="582003"/>
                  <a:pt x="1877380" y="576064"/>
                </a:cubicBezTo>
                <a:cubicBezTo>
                  <a:pt x="1701209" y="570125"/>
                  <a:pt x="1593051" y="586527"/>
                  <a:pt x="1326682" y="576064"/>
                </a:cubicBezTo>
                <a:cubicBezTo>
                  <a:pt x="1060313" y="565601"/>
                  <a:pt x="847101" y="597565"/>
                  <a:pt x="663341" y="576064"/>
                </a:cubicBezTo>
                <a:cubicBezTo>
                  <a:pt x="479581" y="554563"/>
                  <a:pt x="285001" y="575751"/>
                  <a:pt x="0" y="576064"/>
                </a:cubicBezTo>
                <a:cubicBezTo>
                  <a:pt x="27067" y="452992"/>
                  <a:pt x="5542" y="176583"/>
                  <a:pt x="0" y="0"/>
                </a:cubicBezTo>
                <a:close/>
              </a:path>
              <a:path w="3754760" h="576064" stroke="0" extrusionOk="0">
                <a:moveTo>
                  <a:pt x="0" y="0"/>
                </a:moveTo>
                <a:cubicBezTo>
                  <a:pt x="281425" y="-10880"/>
                  <a:pt x="323617" y="-23839"/>
                  <a:pt x="588246" y="0"/>
                </a:cubicBezTo>
                <a:cubicBezTo>
                  <a:pt x="852875" y="23839"/>
                  <a:pt x="944052" y="-20005"/>
                  <a:pt x="1101396" y="0"/>
                </a:cubicBezTo>
                <a:cubicBezTo>
                  <a:pt x="1258740" y="20005"/>
                  <a:pt x="1414891" y="21581"/>
                  <a:pt x="1652094" y="0"/>
                </a:cubicBezTo>
                <a:cubicBezTo>
                  <a:pt x="1889297" y="-21581"/>
                  <a:pt x="2001358" y="-10567"/>
                  <a:pt x="2165245" y="0"/>
                </a:cubicBezTo>
                <a:cubicBezTo>
                  <a:pt x="2329132" y="10567"/>
                  <a:pt x="2516000" y="-30809"/>
                  <a:pt x="2828586" y="0"/>
                </a:cubicBezTo>
                <a:cubicBezTo>
                  <a:pt x="3141172" y="30809"/>
                  <a:pt x="3385904" y="38029"/>
                  <a:pt x="3754760" y="0"/>
                </a:cubicBezTo>
                <a:cubicBezTo>
                  <a:pt x="3736827" y="215060"/>
                  <a:pt x="3745409" y="301783"/>
                  <a:pt x="3754760" y="576064"/>
                </a:cubicBezTo>
                <a:cubicBezTo>
                  <a:pt x="3560447" y="579973"/>
                  <a:pt x="3375347" y="568075"/>
                  <a:pt x="3166514" y="576064"/>
                </a:cubicBezTo>
                <a:cubicBezTo>
                  <a:pt x="2957681" y="584053"/>
                  <a:pt x="2666213" y="568984"/>
                  <a:pt x="2503173" y="576064"/>
                </a:cubicBezTo>
                <a:cubicBezTo>
                  <a:pt x="2340133" y="583144"/>
                  <a:pt x="2059442" y="572613"/>
                  <a:pt x="1914928" y="576064"/>
                </a:cubicBezTo>
                <a:cubicBezTo>
                  <a:pt x="1770415" y="579515"/>
                  <a:pt x="1519723" y="577475"/>
                  <a:pt x="1214039" y="576064"/>
                </a:cubicBezTo>
                <a:cubicBezTo>
                  <a:pt x="908355" y="574653"/>
                  <a:pt x="915057" y="573705"/>
                  <a:pt x="663341" y="576064"/>
                </a:cubicBezTo>
                <a:cubicBezTo>
                  <a:pt x="411625" y="578423"/>
                  <a:pt x="314008" y="550691"/>
                  <a:pt x="0" y="576064"/>
                </a:cubicBezTo>
                <a:cubicBezTo>
                  <a:pt x="15654" y="288448"/>
                  <a:pt x="10284" y="263427"/>
                  <a:pt x="0" y="0"/>
                </a:cubicBezTo>
                <a:close/>
              </a:path>
            </a:pathLst>
          </a:custGeom>
          <a:gradFill>
            <a:gsLst>
              <a:gs pos="68550">
                <a:srgbClr val="DFFEC1"/>
              </a:gs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CCFFCC"/>
              </a:gs>
            </a:gsLst>
            <a:lin ang="13500000" scaled="1"/>
          </a:gradFill>
          <a:ln w="25400" cap="flat" cmpd="sng" algn="ctr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5038578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Interpretazione 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nuovo codice</a:t>
            </a:r>
          </a:p>
        </p:txBody>
      </p:sp>
      <p:sp>
        <p:nvSpPr>
          <p:cNvPr id="13" name="Freccia in giù 7">
            <a:extLst>
              <a:ext uri="{FF2B5EF4-FFF2-40B4-BE49-F238E27FC236}">
                <a16:creationId xmlns:a16="http://schemas.microsoft.com/office/drawing/2014/main" id="{F079D6D7-43DB-68DC-7AB0-93B455B22966}"/>
              </a:ext>
            </a:extLst>
          </p:cNvPr>
          <p:cNvSpPr/>
          <p:nvPr/>
        </p:nvSpPr>
        <p:spPr>
          <a:xfrm>
            <a:off x="2344923" y="1707654"/>
            <a:ext cx="1152128" cy="216024"/>
          </a:xfrm>
          <a:custGeom>
            <a:avLst/>
            <a:gdLst>
              <a:gd name="connsiteX0" fmla="*/ 0 w 1152128"/>
              <a:gd name="connsiteY0" fmla="*/ 108012 h 216024"/>
              <a:gd name="connsiteX1" fmla="*/ 288032 w 1152128"/>
              <a:gd name="connsiteY1" fmla="*/ 108012 h 216024"/>
              <a:gd name="connsiteX2" fmla="*/ 288032 w 1152128"/>
              <a:gd name="connsiteY2" fmla="*/ 0 h 216024"/>
              <a:gd name="connsiteX3" fmla="*/ 864096 w 1152128"/>
              <a:gd name="connsiteY3" fmla="*/ 0 h 216024"/>
              <a:gd name="connsiteX4" fmla="*/ 864096 w 1152128"/>
              <a:gd name="connsiteY4" fmla="*/ 108012 h 216024"/>
              <a:gd name="connsiteX5" fmla="*/ 1152128 w 1152128"/>
              <a:gd name="connsiteY5" fmla="*/ 108012 h 216024"/>
              <a:gd name="connsiteX6" fmla="*/ 576064 w 1152128"/>
              <a:gd name="connsiteY6" fmla="*/ 216024 h 216024"/>
              <a:gd name="connsiteX7" fmla="*/ 0 w 1152128"/>
              <a:gd name="connsiteY7" fmla="*/ 108012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128" h="216024" fill="none" extrusionOk="0">
                <a:moveTo>
                  <a:pt x="0" y="108012"/>
                </a:moveTo>
                <a:cubicBezTo>
                  <a:pt x="124680" y="95940"/>
                  <a:pt x="210039" y="114852"/>
                  <a:pt x="288032" y="108012"/>
                </a:cubicBezTo>
                <a:cubicBezTo>
                  <a:pt x="290158" y="60932"/>
                  <a:pt x="290228" y="22571"/>
                  <a:pt x="288032" y="0"/>
                </a:cubicBezTo>
                <a:cubicBezTo>
                  <a:pt x="459228" y="4508"/>
                  <a:pt x="592249" y="-21539"/>
                  <a:pt x="864096" y="0"/>
                </a:cubicBezTo>
                <a:cubicBezTo>
                  <a:pt x="864557" y="23680"/>
                  <a:pt x="858728" y="75889"/>
                  <a:pt x="864096" y="108012"/>
                </a:cubicBezTo>
                <a:cubicBezTo>
                  <a:pt x="991123" y="99852"/>
                  <a:pt x="1087415" y="110294"/>
                  <a:pt x="1152128" y="108012"/>
                </a:cubicBezTo>
                <a:cubicBezTo>
                  <a:pt x="973319" y="159288"/>
                  <a:pt x="755660" y="195161"/>
                  <a:pt x="576064" y="216024"/>
                </a:cubicBezTo>
                <a:cubicBezTo>
                  <a:pt x="423049" y="157729"/>
                  <a:pt x="262599" y="170383"/>
                  <a:pt x="0" y="108012"/>
                </a:cubicBezTo>
                <a:close/>
              </a:path>
              <a:path w="1152128" h="216024" stroke="0" extrusionOk="0">
                <a:moveTo>
                  <a:pt x="0" y="108012"/>
                </a:moveTo>
                <a:cubicBezTo>
                  <a:pt x="123598" y="120100"/>
                  <a:pt x="192311" y="107633"/>
                  <a:pt x="288032" y="108012"/>
                </a:cubicBezTo>
                <a:cubicBezTo>
                  <a:pt x="284820" y="84445"/>
                  <a:pt x="284371" y="24920"/>
                  <a:pt x="288032" y="0"/>
                </a:cubicBezTo>
                <a:cubicBezTo>
                  <a:pt x="539414" y="-12503"/>
                  <a:pt x="723845" y="-16413"/>
                  <a:pt x="864096" y="0"/>
                </a:cubicBezTo>
                <a:cubicBezTo>
                  <a:pt x="862462" y="28384"/>
                  <a:pt x="860752" y="83707"/>
                  <a:pt x="864096" y="108012"/>
                </a:cubicBezTo>
                <a:cubicBezTo>
                  <a:pt x="986719" y="101884"/>
                  <a:pt x="1057251" y="119087"/>
                  <a:pt x="1152128" y="108012"/>
                </a:cubicBezTo>
                <a:cubicBezTo>
                  <a:pt x="989095" y="129600"/>
                  <a:pt x="787388" y="153041"/>
                  <a:pt x="576064" y="216024"/>
                </a:cubicBezTo>
                <a:cubicBezTo>
                  <a:pt x="316401" y="152634"/>
                  <a:pt x="119404" y="146629"/>
                  <a:pt x="0" y="108012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4" name="Freccia in giù 7">
            <a:extLst>
              <a:ext uri="{FF2B5EF4-FFF2-40B4-BE49-F238E27FC236}">
                <a16:creationId xmlns:a16="http://schemas.microsoft.com/office/drawing/2014/main" id="{F2D5CFB5-E4F2-7CCC-DAE6-593E843C7019}"/>
              </a:ext>
            </a:extLst>
          </p:cNvPr>
          <p:cNvSpPr/>
          <p:nvPr/>
        </p:nvSpPr>
        <p:spPr>
          <a:xfrm>
            <a:off x="6260680" y="1707654"/>
            <a:ext cx="1152128" cy="216024"/>
          </a:xfrm>
          <a:custGeom>
            <a:avLst/>
            <a:gdLst>
              <a:gd name="connsiteX0" fmla="*/ 0 w 1152128"/>
              <a:gd name="connsiteY0" fmla="*/ 108012 h 216024"/>
              <a:gd name="connsiteX1" fmla="*/ 288032 w 1152128"/>
              <a:gd name="connsiteY1" fmla="*/ 108012 h 216024"/>
              <a:gd name="connsiteX2" fmla="*/ 288032 w 1152128"/>
              <a:gd name="connsiteY2" fmla="*/ 0 h 216024"/>
              <a:gd name="connsiteX3" fmla="*/ 864096 w 1152128"/>
              <a:gd name="connsiteY3" fmla="*/ 0 h 216024"/>
              <a:gd name="connsiteX4" fmla="*/ 864096 w 1152128"/>
              <a:gd name="connsiteY4" fmla="*/ 108012 h 216024"/>
              <a:gd name="connsiteX5" fmla="*/ 1152128 w 1152128"/>
              <a:gd name="connsiteY5" fmla="*/ 108012 h 216024"/>
              <a:gd name="connsiteX6" fmla="*/ 576064 w 1152128"/>
              <a:gd name="connsiteY6" fmla="*/ 216024 h 216024"/>
              <a:gd name="connsiteX7" fmla="*/ 0 w 1152128"/>
              <a:gd name="connsiteY7" fmla="*/ 108012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128" h="216024" fill="none" extrusionOk="0">
                <a:moveTo>
                  <a:pt x="0" y="108012"/>
                </a:moveTo>
                <a:cubicBezTo>
                  <a:pt x="124680" y="95940"/>
                  <a:pt x="210039" y="114852"/>
                  <a:pt x="288032" y="108012"/>
                </a:cubicBezTo>
                <a:cubicBezTo>
                  <a:pt x="290158" y="60932"/>
                  <a:pt x="290228" y="22571"/>
                  <a:pt x="288032" y="0"/>
                </a:cubicBezTo>
                <a:cubicBezTo>
                  <a:pt x="459228" y="4508"/>
                  <a:pt x="592249" y="-21539"/>
                  <a:pt x="864096" y="0"/>
                </a:cubicBezTo>
                <a:cubicBezTo>
                  <a:pt x="864557" y="23680"/>
                  <a:pt x="858728" y="75889"/>
                  <a:pt x="864096" y="108012"/>
                </a:cubicBezTo>
                <a:cubicBezTo>
                  <a:pt x="991123" y="99852"/>
                  <a:pt x="1087415" y="110294"/>
                  <a:pt x="1152128" y="108012"/>
                </a:cubicBezTo>
                <a:cubicBezTo>
                  <a:pt x="973319" y="159288"/>
                  <a:pt x="755660" y="195161"/>
                  <a:pt x="576064" y="216024"/>
                </a:cubicBezTo>
                <a:cubicBezTo>
                  <a:pt x="423049" y="157729"/>
                  <a:pt x="262599" y="170383"/>
                  <a:pt x="0" y="108012"/>
                </a:cubicBezTo>
                <a:close/>
              </a:path>
              <a:path w="1152128" h="216024" stroke="0" extrusionOk="0">
                <a:moveTo>
                  <a:pt x="0" y="108012"/>
                </a:moveTo>
                <a:cubicBezTo>
                  <a:pt x="123598" y="120100"/>
                  <a:pt x="192311" y="107633"/>
                  <a:pt x="288032" y="108012"/>
                </a:cubicBezTo>
                <a:cubicBezTo>
                  <a:pt x="284820" y="84445"/>
                  <a:pt x="284371" y="24920"/>
                  <a:pt x="288032" y="0"/>
                </a:cubicBezTo>
                <a:cubicBezTo>
                  <a:pt x="539414" y="-12503"/>
                  <a:pt x="723845" y="-16413"/>
                  <a:pt x="864096" y="0"/>
                </a:cubicBezTo>
                <a:cubicBezTo>
                  <a:pt x="862462" y="28384"/>
                  <a:pt x="860752" y="83707"/>
                  <a:pt x="864096" y="108012"/>
                </a:cubicBezTo>
                <a:cubicBezTo>
                  <a:pt x="986719" y="101884"/>
                  <a:pt x="1057251" y="119087"/>
                  <a:pt x="1152128" y="108012"/>
                </a:cubicBezTo>
                <a:cubicBezTo>
                  <a:pt x="989095" y="129600"/>
                  <a:pt x="787388" y="153041"/>
                  <a:pt x="576064" y="216024"/>
                </a:cubicBezTo>
                <a:cubicBezTo>
                  <a:pt x="316401" y="152634"/>
                  <a:pt x="119404" y="146629"/>
                  <a:pt x="0" y="108012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 animBg="1"/>
      <p:bldP spid="11" grpId="0" uiExpand="1" build="p" animBg="1"/>
      <p:bldP spid="12" grpId="0" uiExpand="1" build="p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8CDC7D3-67B2-F080-0067-0334812F3EAD}"/>
              </a:ext>
            </a:extLst>
          </p:cNvPr>
          <p:cNvSpPr txBox="1">
            <a:spLocks/>
          </p:cNvSpPr>
          <p:nvPr/>
        </p:nvSpPr>
        <p:spPr>
          <a:xfrm>
            <a:off x="5508104" y="1203598"/>
            <a:ext cx="3322712" cy="792088"/>
          </a:xfrm>
          <a:custGeom>
            <a:avLst/>
            <a:gdLst>
              <a:gd name="connsiteX0" fmla="*/ 0 w 3322712"/>
              <a:gd name="connsiteY0" fmla="*/ 0 h 792088"/>
              <a:gd name="connsiteX1" fmla="*/ 520558 w 3322712"/>
              <a:gd name="connsiteY1" fmla="*/ 0 h 792088"/>
              <a:gd name="connsiteX2" fmla="*/ 1107571 w 3322712"/>
              <a:gd name="connsiteY2" fmla="*/ 0 h 792088"/>
              <a:gd name="connsiteX3" fmla="*/ 1628129 w 3322712"/>
              <a:gd name="connsiteY3" fmla="*/ 0 h 792088"/>
              <a:gd name="connsiteX4" fmla="*/ 2181914 w 3322712"/>
              <a:gd name="connsiteY4" fmla="*/ 0 h 792088"/>
              <a:gd name="connsiteX5" fmla="*/ 2802154 w 3322712"/>
              <a:gd name="connsiteY5" fmla="*/ 0 h 792088"/>
              <a:gd name="connsiteX6" fmla="*/ 3322712 w 3322712"/>
              <a:gd name="connsiteY6" fmla="*/ 0 h 792088"/>
              <a:gd name="connsiteX7" fmla="*/ 3322712 w 3322712"/>
              <a:gd name="connsiteY7" fmla="*/ 388123 h 792088"/>
              <a:gd name="connsiteX8" fmla="*/ 3322712 w 3322712"/>
              <a:gd name="connsiteY8" fmla="*/ 792088 h 792088"/>
              <a:gd name="connsiteX9" fmla="*/ 2868608 w 3322712"/>
              <a:gd name="connsiteY9" fmla="*/ 792088 h 792088"/>
              <a:gd name="connsiteX10" fmla="*/ 2248368 w 3322712"/>
              <a:gd name="connsiteY10" fmla="*/ 792088 h 792088"/>
              <a:gd name="connsiteX11" fmla="*/ 1727810 w 3322712"/>
              <a:gd name="connsiteY11" fmla="*/ 792088 h 792088"/>
              <a:gd name="connsiteX12" fmla="*/ 1107571 w 3322712"/>
              <a:gd name="connsiteY12" fmla="*/ 792088 h 792088"/>
              <a:gd name="connsiteX13" fmla="*/ 620240 w 3322712"/>
              <a:gd name="connsiteY13" fmla="*/ 792088 h 792088"/>
              <a:gd name="connsiteX14" fmla="*/ 0 w 3322712"/>
              <a:gd name="connsiteY14" fmla="*/ 792088 h 792088"/>
              <a:gd name="connsiteX15" fmla="*/ 0 w 3322712"/>
              <a:gd name="connsiteY15" fmla="*/ 380202 h 792088"/>
              <a:gd name="connsiteX16" fmla="*/ 0 w 3322712"/>
              <a:gd name="connsiteY16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22712" h="792088" fill="none" extrusionOk="0">
                <a:moveTo>
                  <a:pt x="0" y="0"/>
                </a:moveTo>
                <a:cubicBezTo>
                  <a:pt x="244600" y="-61535"/>
                  <a:pt x="355429" y="20446"/>
                  <a:pt x="520558" y="0"/>
                </a:cubicBezTo>
                <a:cubicBezTo>
                  <a:pt x="685687" y="-20446"/>
                  <a:pt x="850564" y="15759"/>
                  <a:pt x="1107571" y="0"/>
                </a:cubicBezTo>
                <a:cubicBezTo>
                  <a:pt x="1364578" y="-15759"/>
                  <a:pt x="1465311" y="42130"/>
                  <a:pt x="1628129" y="0"/>
                </a:cubicBezTo>
                <a:cubicBezTo>
                  <a:pt x="1790947" y="-42130"/>
                  <a:pt x="2069028" y="18137"/>
                  <a:pt x="2181914" y="0"/>
                </a:cubicBezTo>
                <a:cubicBezTo>
                  <a:pt x="2294801" y="-18137"/>
                  <a:pt x="2497416" y="42804"/>
                  <a:pt x="2802154" y="0"/>
                </a:cubicBezTo>
                <a:cubicBezTo>
                  <a:pt x="3106892" y="-42804"/>
                  <a:pt x="3085879" y="61798"/>
                  <a:pt x="3322712" y="0"/>
                </a:cubicBezTo>
                <a:cubicBezTo>
                  <a:pt x="3323645" y="177855"/>
                  <a:pt x="3284834" y="239769"/>
                  <a:pt x="3322712" y="388123"/>
                </a:cubicBezTo>
                <a:cubicBezTo>
                  <a:pt x="3360590" y="536477"/>
                  <a:pt x="3319390" y="623941"/>
                  <a:pt x="3322712" y="792088"/>
                </a:cubicBezTo>
                <a:cubicBezTo>
                  <a:pt x="3198024" y="802464"/>
                  <a:pt x="2991803" y="758232"/>
                  <a:pt x="2868608" y="792088"/>
                </a:cubicBezTo>
                <a:cubicBezTo>
                  <a:pt x="2745413" y="825944"/>
                  <a:pt x="2490730" y="778994"/>
                  <a:pt x="2248368" y="792088"/>
                </a:cubicBezTo>
                <a:cubicBezTo>
                  <a:pt x="2006006" y="805182"/>
                  <a:pt x="1940706" y="750821"/>
                  <a:pt x="1727810" y="792088"/>
                </a:cubicBezTo>
                <a:cubicBezTo>
                  <a:pt x="1514914" y="833355"/>
                  <a:pt x="1265648" y="752254"/>
                  <a:pt x="1107571" y="792088"/>
                </a:cubicBezTo>
                <a:cubicBezTo>
                  <a:pt x="949494" y="831922"/>
                  <a:pt x="727566" y="766546"/>
                  <a:pt x="620240" y="792088"/>
                </a:cubicBezTo>
                <a:cubicBezTo>
                  <a:pt x="512914" y="817630"/>
                  <a:pt x="156556" y="739798"/>
                  <a:pt x="0" y="792088"/>
                </a:cubicBezTo>
                <a:cubicBezTo>
                  <a:pt x="-523" y="646947"/>
                  <a:pt x="48438" y="539748"/>
                  <a:pt x="0" y="380202"/>
                </a:cubicBezTo>
                <a:cubicBezTo>
                  <a:pt x="-48438" y="220656"/>
                  <a:pt x="4923" y="139320"/>
                  <a:pt x="0" y="0"/>
                </a:cubicBezTo>
                <a:close/>
              </a:path>
              <a:path w="3322712" h="792088" stroke="0" extrusionOk="0">
                <a:moveTo>
                  <a:pt x="0" y="0"/>
                </a:moveTo>
                <a:cubicBezTo>
                  <a:pt x="139897" y="-2093"/>
                  <a:pt x="437827" y="41007"/>
                  <a:pt x="620240" y="0"/>
                </a:cubicBezTo>
                <a:cubicBezTo>
                  <a:pt x="802653" y="-41007"/>
                  <a:pt x="1000530" y="28905"/>
                  <a:pt x="1107571" y="0"/>
                </a:cubicBezTo>
                <a:cubicBezTo>
                  <a:pt x="1214612" y="-28905"/>
                  <a:pt x="1403721" y="60199"/>
                  <a:pt x="1628129" y="0"/>
                </a:cubicBezTo>
                <a:cubicBezTo>
                  <a:pt x="1852537" y="-60199"/>
                  <a:pt x="2039477" y="27202"/>
                  <a:pt x="2215141" y="0"/>
                </a:cubicBezTo>
                <a:cubicBezTo>
                  <a:pt x="2390805" y="-27202"/>
                  <a:pt x="2511030" y="47373"/>
                  <a:pt x="2768927" y="0"/>
                </a:cubicBezTo>
                <a:cubicBezTo>
                  <a:pt x="3026824" y="-47373"/>
                  <a:pt x="3133310" y="56877"/>
                  <a:pt x="3322712" y="0"/>
                </a:cubicBezTo>
                <a:cubicBezTo>
                  <a:pt x="3332219" y="110472"/>
                  <a:pt x="3321048" y="315551"/>
                  <a:pt x="3322712" y="411886"/>
                </a:cubicBezTo>
                <a:cubicBezTo>
                  <a:pt x="3324376" y="508221"/>
                  <a:pt x="3313497" y="680267"/>
                  <a:pt x="3322712" y="792088"/>
                </a:cubicBezTo>
                <a:cubicBezTo>
                  <a:pt x="3078842" y="858630"/>
                  <a:pt x="2917794" y="734660"/>
                  <a:pt x="2735700" y="792088"/>
                </a:cubicBezTo>
                <a:cubicBezTo>
                  <a:pt x="2553606" y="849516"/>
                  <a:pt x="2425677" y="739227"/>
                  <a:pt x="2181914" y="792088"/>
                </a:cubicBezTo>
                <a:cubicBezTo>
                  <a:pt x="1938151" y="844949"/>
                  <a:pt x="1905128" y="735772"/>
                  <a:pt x="1694583" y="792088"/>
                </a:cubicBezTo>
                <a:cubicBezTo>
                  <a:pt x="1484038" y="848404"/>
                  <a:pt x="1419586" y="739981"/>
                  <a:pt x="1240479" y="792088"/>
                </a:cubicBezTo>
                <a:cubicBezTo>
                  <a:pt x="1061372" y="844195"/>
                  <a:pt x="882095" y="729665"/>
                  <a:pt x="653467" y="792088"/>
                </a:cubicBezTo>
                <a:cubicBezTo>
                  <a:pt x="424839" y="854511"/>
                  <a:pt x="142852" y="782223"/>
                  <a:pt x="0" y="792088"/>
                </a:cubicBezTo>
                <a:cubicBezTo>
                  <a:pt x="-29157" y="624768"/>
                  <a:pt x="42089" y="465191"/>
                  <a:pt x="0" y="380202"/>
                </a:cubicBezTo>
                <a:cubicBezTo>
                  <a:pt x="-42089" y="295213"/>
                  <a:pt x="45484" y="105926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disciplina di dettaglio  del cumulo alla rinfusa è rimandata al futuro regolamento allegato.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A7AE6E-5D32-32A2-8462-1FAFA1BF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Consorzi stabili</a:t>
            </a:r>
            <a:r>
              <a:rPr lang="it-IT" sz="2400" i="1" dirty="0"/>
              <a:t> (67)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8D763E-6E23-C387-CBEF-9E9FE3AA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418"/>
            <a:ext cx="4906888" cy="37040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In gara, i consorzi stabili dimostrano l’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assenza di cause </a:t>
            </a:r>
            <a:r>
              <a:rPr lang="it-IT" dirty="0"/>
              <a:t>di esclusione per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consorziati </a:t>
            </a:r>
            <a:r>
              <a:rPr lang="it-IT" dirty="0"/>
              <a:t>che contribuisco alla qualificazione.</a:t>
            </a:r>
          </a:p>
          <a:p>
            <a:pPr algn="just"/>
            <a:r>
              <a:rPr lang="it-IT" dirty="0"/>
              <a:t>Introdotto il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divieto di avvalimento di requisiti non propri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Posso qualificarsi 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consorzi non necessari </a:t>
            </a:r>
            <a:r>
              <a:rPr lang="it-IT" dirty="0"/>
              <a:t>(stabili artigiani e cooperativi) e 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raggruppamenti </a:t>
            </a:r>
            <a:r>
              <a:rPr lang="it-IT" dirty="0"/>
              <a:t>con la novità della possibilità dei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soggetti indicati</a:t>
            </a:r>
            <a:r>
              <a:rPr lang="it-IT" dirty="0"/>
              <a:t>, come esecutori o componenti l’</a:t>
            </a:r>
            <a:r>
              <a:rPr lang="it-IT" dirty="0" err="1"/>
              <a:t>RTI</a:t>
            </a:r>
            <a:r>
              <a:rPr lang="it-IT" dirty="0"/>
              <a:t>, di poter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partecipare alla procedura autonomamente o in altro consorzio o raggruppamento </a:t>
            </a:r>
            <a:r>
              <a:rPr lang="it-IT" dirty="0"/>
              <a:t>se dimostrano che le offerte presentate non sono riconducibili ad un unico centro decisionale.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A809DF-2A79-31BF-CB2B-8AF5552B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9794C99-8251-2D7B-5DCE-B06812A5A356}"/>
              </a:ext>
            </a:extLst>
          </p:cNvPr>
          <p:cNvSpPr txBox="1">
            <a:spLocks/>
          </p:cNvSpPr>
          <p:nvPr/>
        </p:nvSpPr>
        <p:spPr>
          <a:xfrm>
            <a:off x="5508104" y="2136055"/>
            <a:ext cx="3322712" cy="2507382"/>
          </a:xfrm>
          <a:custGeom>
            <a:avLst/>
            <a:gdLst>
              <a:gd name="connsiteX0" fmla="*/ 0 w 3322712"/>
              <a:gd name="connsiteY0" fmla="*/ 0 h 2507382"/>
              <a:gd name="connsiteX1" fmla="*/ 587012 w 3322712"/>
              <a:gd name="connsiteY1" fmla="*/ 0 h 2507382"/>
              <a:gd name="connsiteX2" fmla="*/ 1140798 w 3322712"/>
              <a:gd name="connsiteY2" fmla="*/ 0 h 2507382"/>
              <a:gd name="connsiteX3" fmla="*/ 1661356 w 3322712"/>
              <a:gd name="connsiteY3" fmla="*/ 0 h 2507382"/>
              <a:gd name="connsiteX4" fmla="*/ 2248368 w 3322712"/>
              <a:gd name="connsiteY4" fmla="*/ 0 h 2507382"/>
              <a:gd name="connsiteX5" fmla="*/ 2835381 w 3322712"/>
              <a:gd name="connsiteY5" fmla="*/ 0 h 2507382"/>
              <a:gd name="connsiteX6" fmla="*/ 3322712 w 3322712"/>
              <a:gd name="connsiteY6" fmla="*/ 0 h 2507382"/>
              <a:gd name="connsiteX7" fmla="*/ 3322712 w 3322712"/>
              <a:gd name="connsiteY7" fmla="*/ 426255 h 2507382"/>
              <a:gd name="connsiteX8" fmla="*/ 3322712 w 3322712"/>
              <a:gd name="connsiteY8" fmla="*/ 877584 h 2507382"/>
              <a:gd name="connsiteX9" fmla="*/ 3322712 w 3322712"/>
              <a:gd name="connsiteY9" fmla="*/ 1353986 h 2507382"/>
              <a:gd name="connsiteX10" fmla="*/ 3322712 w 3322712"/>
              <a:gd name="connsiteY10" fmla="*/ 1855463 h 2507382"/>
              <a:gd name="connsiteX11" fmla="*/ 3322712 w 3322712"/>
              <a:gd name="connsiteY11" fmla="*/ 2507382 h 2507382"/>
              <a:gd name="connsiteX12" fmla="*/ 2835381 w 3322712"/>
              <a:gd name="connsiteY12" fmla="*/ 2507382 h 2507382"/>
              <a:gd name="connsiteX13" fmla="*/ 2248368 w 3322712"/>
              <a:gd name="connsiteY13" fmla="*/ 2507382 h 2507382"/>
              <a:gd name="connsiteX14" fmla="*/ 1727810 w 3322712"/>
              <a:gd name="connsiteY14" fmla="*/ 2507382 h 2507382"/>
              <a:gd name="connsiteX15" fmla="*/ 1207252 w 3322712"/>
              <a:gd name="connsiteY15" fmla="*/ 2507382 h 2507382"/>
              <a:gd name="connsiteX16" fmla="*/ 719921 w 3322712"/>
              <a:gd name="connsiteY16" fmla="*/ 2507382 h 2507382"/>
              <a:gd name="connsiteX17" fmla="*/ 0 w 3322712"/>
              <a:gd name="connsiteY17" fmla="*/ 2507382 h 2507382"/>
              <a:gd name="connsiteX18" fmla="*/ 0 w 3322712"/>
              <a:gd name="connsiteY18" fmla="*/ 2081127 h 2507382"/>
              <a:gd name="connsiteX19" fmla="*/ 0 w 3322712"/>
              <a:gd name="connsiteY19" fmla="*/ 1654872 h 2507382"/>
              <a:gd name="connsiteX20" fmla="*/ 0 w 3322712"/>
              <a:gd name="connsiteY20" fmla="*/ 1178470 h 2507382"/>
              <a:gd name="connsiteX21" fmla="*/ 0 w 3322712"/>
              <a:gd name="connsiteY21" fmla="*/ 651919 h 2507382"/>
              <a:gd name="connsiteX22" fmla="*/ 0 w 3322712"/>
              <a:gd name="connsiteY22" fmla="*/ 0 h 250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22712" h="2507382" fill="none" extrusionOk="0">
                <a:moveTo>
                  <a:pt x="0" y="0"/>
                </a:moveTo>
                <a:cubicBezTo>
                  <a:pt x="246334" y="-65837"/>
                  <a:pt x="299679" y="20172"/>
                  <a:pt x="587012" y="0"/>
                </a:cubicBezTo>
                <a:cubicBezTo>
                  <a:pt x="874345" y="-20172"/>
                  <a:pt x="997020" y="37167"/>
                  <a:pt x="1140798" y="0"/>
                </a:cubicBezTo>
                <a:cubicBezTo>
                  <a:pt x="1284576" y="-37167"/>
                  <a:pt x="1440586" y="38995"/>
                  <a:pt x="1661356" y="0"/>
                </a:cubicBezTo>
                <a:cubicBezTo>
                  <a:pt x="1882126" y="-38995"/>
                  <a:pt x="1985244" y="44232"/>
                  <a:pt x="2248368" y="0"/>
                </a:cubicBezTo>
                <a:cubicBezTo>
                  <a:pt x="2511492" y="-44232"/>
                  <a:pt x="2685230" y="6727"/>
                  <a:pt x="2835381" y="0"/>
                </a:cubicBezTo>
                <a:cubicBezTo>
                  <a:pt x="2985532" y="-6727"/>
                  <a:pt x="3114333" y="70"/>
                  <a:pt x="3322712" y="0"/>
                </a:cubicBezTo>
                <a:cubicBezTo>
                  <a:pt x="3355780" y="191390"/>
                  <a:pt x="3287296" y="316375"/>
                  <a:pt x="3322712" y="426255"/>
                </a:cubicBezTo>
                <a:cubicBezTo>
                  <a:pt x="3358128" y="536136"/>
                  <a:pt x="3306811" y="662917"/>
                  <a:pt x="3322712" y="877584"/>
                </a:cubicBezTo>
                <a:cubicBezTo>
                  <a:pt x="3338613" y="1092251"/>
                  <a:pt x="3321774" y="1214901"/>
                  <a:pt x="3322712" y="1353986"/>
                </a:cubicBezTo>
                <a:cubicBezTo>
                  <a:pt x="3323650" y="1493071"/>
                  <a:pt x="3292504" y="1617784"/>
                  <a:pt x="3322712" y="1855463"/>
                </a:cubicBezTo>
                <a:cubicBezTo>
                  <a:pt x="3352920" y="2093142"/>
                  <a:pt x="3270297" y="2300902"/>
                  <a:pt x="3322712" y="2507382"/>
                </a:cubicBezTo>
                <a:cubicBezTo>
                  <a:pt x="3139693" y="2558456"/>
                  <a:pt x="3037499" y="2478934"/>
                  <a:pt x="2835381" y="2507382"/>
                </a:cubicBezTo>
                <a:cubicBezTo>
                  <a:pt x="2633263" y="2535830"/>
                  <a:pt x="2479067" y="2488030"/>
                  <a:pt x="2248368" y="2507382"/>
                </a:cubicBezTo>
                <a:cubicBezTo>
                  <a:pt x="2017669" y="2526734"/>
                  <a:pt x="1988068" y="2503541"/>
                  <a:pt x="1727810" y="2507382"/>
                </a:cubicBezTo>
                <a:cubicBezTo>
                  <a:pt x="1467552" y="2511223"/>
                  <a:pt x="1383387" y="2482335"/>
                  <a:pt x="1207252" y="2507382"/>
                </a:cubicBezTo>
                <a:cubicBezTo>
                  <a:pt x="1031117" y="2532429"/>
                  <a:pt x="892848" y="2484681"/>
                  <a:pt x="719921" y="2507382"/>
                </a:cubicBezTo>
                <a:cubicBezTo>
                  <a:pt x="546994" y="2530083"/>
                  <a:pt x="205819" y="2479252"/>
                  <a:pt x="0" y="2507382"/>
                </a:cubicBezTo>
                <a:cubicBezTo>
                  <a:pt x="-36603" y="2347597"/>
                  <a:pt x="20999" y="2222565"/>
                  <a:pt x="0" y="2081127"/>
                </a:cubicBezTo>
                <a:cubicBezTo>
                  <a:pt x="-20999" y="1939689"/>
                  <a:pt x="19493" y="1781300"/>
                  <a:pt x="0" y="1654872"/>
                </a:cubicBezTo>
                <a:cubicBezTo>
                  <a:pt x="-19493" y="1528444"/>
                  <a:pt x="42829" y="1392595"/>
                  <a:pt x="0" y="1178470"/>
                </a:cubicBezTo>
                <a:cubicBezTo>
                  <a:pt x="-42829" y="964345"/>
                  <a:pt x="32211" y="827821"/>
                  <a:pt x="0" y="651919"/>
                </a:cubicBezTo>
                <a:cubicBezTo>
                  <a:pt x="-32211" y="476017"/>
                  <a:pt x="58534" y="213572"/>
                  <a:pt x="0" y="0"/>
                </a:cubicBezTo>
                <a:close/>
              </a:path>
              <a:path w="3322712" h="2507382" stroke="0" extrusionOk="0">
                <a:moveTo>
                  <a:pt x="0" y="0"/>
                </a:moveTo>
                <a:cubicBezTo>
                  <a:pt x="139897" y="-2093"/>
                  <a:pt x="437827" y="41007"/>
                  <a:pt x="620240" y="0"/>
                </a:cubicBezTo>
                <a:cubicBezTo>
                  <a:pt x="802653" y="-41007"/>
                  <a:pt x="1000530" y="28905"/>
                  <a:pt x="1107571" y="0"/>
                </a:cubicBezTo>
                <a:cubicBezTo>
                  <a:pt x="1214612" y="-28905"/>
                  <a:pt x="1403721" y="60199"/>
                  <a:pt x="1628129" y="0"/>
                </a:cubicBezTo>
                <a:cubicBezTo>
                  <a:pt x="1852537" y="-60199"/>
                  <a:pt x="2039477" y="27202"/>
                  <a:pt x="2215141" y="0"/>
                </a:cubicBezTo>
                <a:cubicBezTo>
                  <a:pt x="2390805" y="-27202"/>
                  <a:pt x="2511030" y="47373"/>
                  <a:pt x="2768927" y="0"/>
                </a:cubicBezTo>
                <a:cubicBezTo>
                  <a:pt x="3026824" y="-47373"/>
                  <a:pt x="3133310" y="56877"/>
                  <a:pt x="3322712" y="0"/>
                </a:cubicBezTo>
                <a:cubicBezTo>
                  <a:pt x="3378500" y="271738"/>
                  <a:pt x="3265813" y="404507"/>
                  <a:pt x="3322712" y="551624"/>
                </a:cubicBezTo>
                <a:cubicBezTo>
                  <a:pt x="3379611" y="698741"/>
                  <a:pt x="3287158" y="886006"/>
                  <a:pt x="3322712" y="1103248"/>
                </a:cubicBezTo>
                <a:cubicBezTo>
                  <a:pt x="3358266" y="1320490"/>
                  <a:pt x="3303777" y="1515486"/>
                  <a:pt x="3322712" y="1629798"/>
                </a:cubicBezTo>
                <a:cubicBezTo>
                  <a:pt x="3341647" y="1744110"/>
                  <a:pt x="3285693" y="1851160"/>
                  <a:pt x="3322712" y="2056053"/>
                </a:cubicBezTo>
                <a:cubicBezTo>
                  <a:pt x="3359731" y="2260947"/>
                  <a:pt x="3293344" y="2399926"/>
                  <a:pt x="3322712" y="2507382"/>
                </a:cubicBezTo>
                <a:cubicBezTo>
                  <a:pt x="3161931" y="2523887"/>
                  <a:pt x="2996236" y="2462147"/>
                  <a:pt x="2802154" y="2507382"/>
                </a:cubicBezTo>
                <a:cubicBezTo>
                  <a:pt x="2608072" y="2552617"/>
                  <a:pt x="2445357" y="2445887"/>
                  <a:pt x="2215141" y="2507382"/>
                </a:cubicBezTo>
                <a:cubicBezTo>
                  <a:pt x="1984925" y="2568877"/>
                  <a:pt x="1840736" y="2477385"/>
                  <a:pt x="1661356" y="2507382"/>
                </a:cubicBezTo>
                <a:cubicBezTo>
                  <a:pt x="1481976" y="2537379"/>
                  <a:pt x="1338792" y="2468978"/>
                  <a:pt x="1041116" y="2507382"/>
                </a:cubicBezTo>
                <a:cubicBezTo>
                  <a:pt x="743440" y="2545786"/>
                  <a:pt x="628845" y="2474031"/>
                  <a:pt x="487331" y="2507382"/>
                </a:cubicBezTo>
                <a:cubicBezTo>
                  <a:pt x="345817" y="2540733"/>
                  <a:pt x="139744" y="2459671"/>
                  <a:pt x="0" y="2507382"/>
                </a:cubicBezTo>
                <a:cubicBezTo>
                  <a:pt x="-16065" y="2385093"/>
                  <a:pt x="53195" y="2142206"/>
                  <a:pt x="0" y="2030979"/>
                </a:cubicBezTo>
                <a:cubicBezTo>
                  <a:pt x="-53195" y="1919752"/>
                  <a:pt x="37124" y="1699729"/>
                  <a:pt x="0" y="1554577"/>
                </a:cubicBezTo>
                <a:cubicBezTo>
                  <a:pt x="-37124" y="1409425"/>
                  <a:pt x="47823" y="1182572"/>
                  <a:pt x="0" y="1078174"/>
                </a:cubicBezTo>
                <a:cubicBezTo>
                  <a:pt x="-47823" y="973776"/>
                  <a:pt x="2024" y="814044"/>
                  <a:pt x="0" y="601772"/>
                </a:cubicBezTo>
                <a:cubicBezTo>
                  <a:pt x="-2024" y="389500"/>
                  <a:pt x="51946" y="2573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Nel transitorio viene previsto che in via transitoria, relativamente ai consorzi di cui all’articolo 45, comma 2, lettera c), del medesimo codice, ai fini della partecipazione alle gare e dell’esecuzione si applica il regime di qualificazione previsto dall’art. 36, comma 7, del d.lgs. n. 163/2006 e dagli articoli 81 e 94 del d.P.R. n. 207/2010.</a:t>
            </a:r>
          </a:p>
        </p:txBody>
      </p:sp>
    </p:spTree>
    <p:extLst>
      <p:ext uri="{BB962C8B-B14F-4D97-AF65-F5344CB8AC3E}">
        <p14:creationId xmlns:p14="http://schemas.microsoft.com/office/powerpoint/2010/main" val="11864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7AE6E-5D32-32A2-8462-1FAFA1BF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Operatori economici aggregati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8D763E-6E23-C387-CBEF-9E9FE3AA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418"/>
            <a:ext cx="5842992" cy="370403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L’impossibilità per gli Stati di prescrivere specifici vincoli sulle modalità di ripartizione delle quote e sulle modalità esecutive dei </a:t>
            </a:r>
            <a:r>
              <a:rPr lang="it-IT" dirty="0" err="1"/>
              <a:t>RTI</a:t>
            </a:r>
            <a:r>
              <a:rPr lang="it-IT" dirty="0"/>
              <a:t>, ha precluso la riproposizione, nel nuovo codice, della distinzione tra ATI orizzontali e ATI verticali.</a:t>
            </a:r>
          </a:p>
          <a:p>
            <a:pPr algn="just"/>
            <a:r>
              <a:rPr lang="it-IT" dirty="0"/>
              <a:t>Nelle nuove ATI o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RTI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mandato collettivo </a:t>
            </a:r>
            <a:r>
              <a:rPr lang="it-IT" dirty="0"/>
              <a:t>rileva solo ai fini della presentazione di un’offerta tra più imprese, che è possibile, senza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richiedere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ulteriori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requisiti</a:t>
            </a:r>
            <a:r>
              <a:rPr lang="it-IT" dirty="0"/>
              <a:t>, e prevedendo la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responsabilità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solidale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tutto</a:t>
            </a:r>
            <a:r>
              <a:rPr lang="it-IT" dirty="0"/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l’appalto</a:t>
            </a:r>
            <a:r>
              <a:rPr lang="it-IT" dirty="0"/>
              <a:t>, in modo indistinto tra i singoli partecipanti all’</a:t>
            </a:r>
            <a:r>
              <a:rPr lang="it-IT" dirty="0" err="1"/>
              <a:t>RTI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Questi diventa quindi di riferimento anche per quelli eseguiti dagli altri componenti l’</a:t>
            </a:r>
            <a:r>
              <a:rPr lang="it-IT" dirty="0" err="1"/>
              <a:t>RTI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A809DF-2A79-31BF-CB2B-8AF5552B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7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478D303-D40B-C863-3708-BAA86B9B1D33}"/>
              </a:ext>
            </a:extLst>
          </p:cNvPr>
          <p:cNvSpPr txBox="1">
            <a:spLocks/>
          </p:cNvSpPr>
          <p:nvPr/>
        </p:nvSpPr>
        <p:spPr>
          <a:xfrm>
            <a:off x="6444208" y="1063230"/>
            <a:ext cx="2242592" cy="3704032"/>
          </a:xfrm>
          <a:custGeom>
            <a:avLst/>
            <a:gdLst>
              <a:gd name="connsiteX0" fmla="*/ 0 w 2242592"/>
              <a:gd name="connsiteY0" fmla="*/ 0 h 3704032"/>
              <a:gd name="connsiteX1" fmla="*/ 583074 w 2242592"/>
              <a:gd name="connsiteY1" fmla="*/ 0 h 3704032"/>
              <a:gd name="connsiteX2" fmla="*/ 1143722 w 2242592"/>
              <a:gd name="connsiteY2" fmla="*/ 0 h 3704032"/>
              <a:gd name="connsiteX3" fmla="*/ 1681944 w 2242592"/>
              <a:gd name="connsiteY3" fmla="*/ 0 h 3704032"/>
              <a:gd name="connsiteX4" fmla="*/ 2242592 w 2242592"/>
              <a:gd name="connsiteY4" fmla="*/ 0 h 3704032"/>
              <a:gd name="connsiteX5" fmla="*/ 2242592 w 2242592"/>
              <a:gd name="connsiteY5" fmla="*/ 566188 h 3704032"/>
              <a:gd name="connsiteX6" fmla="*/ 2242592 w 2242592"/>
              <a:gd name="connsiteY6" fmla="*/ 1058295 h 3704032"/>
              <a:gd name="connsiteX7" fmla="*/ 2242592 w 2242592"/>
              <a:gd name="connsiteY7" fmla="*/ 1587442 h 3704032"/>
              <a:gd name="connsiteX8" fmla="*/ 2242592 w 2242592"/>
              <a:gd name="connsiteY8" fmla="*/ 2042509 h 3704032"/>
              <a:gd name="connsiteX9" fmla="*/ 2242592 w 2242592"/>
              <a:gd name="connsiteY9" fmla="*/ 2534616 h 3704032"/>
              <a:gd name="connsiteX10" fmla="*/ 2242592 w 2242592"/>
              <a:gd name="connsiteY10" fmla="*/ 3063764 h 3704032"/>
              <a:gd name="connsiteX11" fmla="*/ 2242592 w 2242592"/>
              <a:gd name="connsiteY11" fmla="*/ 3704032 h 3704032"/>
              <a:gd name="connsiteX12" fmla="*/ 1726796 w 2242592"/>
              <a:gd name="connsiteY12" fmla="*/ 3704032 h 3704032"/>
              <a:gd name="connsiteX13" fmla="*/ 1143722 w 2242592"/>
              <a:gd name="connsiteY13" fmla="*/ 3704032 h 3704032"/>
              <a:gd name="connsiteX14" fmla="*/ 605500 w 2242592"/>
              <a:gd name="connsiteY14" fmla="*/ 3704032 h 3704032"/>
              <a:gd name="connsiteX15" fmla="*/ 0 w 2242592"/>
              <a:gd name="connsiteY15" fmla="*/ 3704032 h 3704032"/>
              <a:gd name="connsiteX16" fmla="*/ 0 w 2242592"/>
              <a:gd name="connsiteY16" fmla="*/ 3248965 h 3704032"/>
              <a:gd name="connsiteX17" fmla="*/ 0 w 2242592"/>
              <a:gd name="connsiteY17" fmla="*/ 2830939 h 3704032"/>
              <a:gd name="connsiteX18" fmla="*/ 0 w 2242592"/>
              <a:gd name="connsiteY18" fmla="*/ 2227711 h 3704032"/>
              <a:gd name="connsiteX19" fmla="*/ 0 w 2242592"/>
              <a:gd name="connsiteY19" fmla="*/ 1809684 h 3704032"/>
              <a:gd name="connsiteX20" fmla="*/ 0 w 2242592"/>
              <a:gd name="connsiteY20" fmla="*/ 1317577 h 3704032"/>
              <a:gd name="connsiteX21" fmla="*/ 0 w 2242592"/>
              <a:gd name="connsiteY21" fmla="*/ 751389 h 3704032"/>
              <a:gd name="connsiteX22" fmla="*/ 0 w 2242592"/>
              <a:gd name="connsiteY22" fmla="*/ 0 h 370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42592" h="3704032" fill="none" extrusionOk="0">
                <a:moveTo>
                  <a:pt x="0" y="0"/>
                </a:moveTo>
                <a:cubicBezTo>
                  <a:pt x="180086" y="-27348"/>
                  <a:pt x="317773" y="41145"/>
                  <a:pt x="583074" y="0"/>
                </a:cubicBezTo>
                <a:cubicBezTo>
                  <a:pt x="848375" y="-41145"/>
                  <a:pt x="982583" y="52504"/>
                  <a:pt x="1143722" y="0"/>
                </a:cubicBezTo>
                <a:cubicBezTo>
                  <a:pt x="1304861" y="-52504"/>
                  <a:pt x="1415652" y="50011"/>
                  <a:pt x="1681944" y="0"/>
                </a:cubicBezTo>
                <a:cubicBezTo>
                  <a:pt x="1948236" y="-50011"/>
                  <a:pt x="2118710" y="43106"/>
                  <a:pt x="2242592" y="0"/>
                </a:cubicBezTo>
                <a:cubicBezTo>
                  <a:pt x="2268222" y="232127"/>
                  <a:pt x="2203999" y="289994"/>
                  <a:pt x="2242592" y="566188"/>
                </a:cubicBezTo>
                <a:cubicBezTo>
                  <a:pt x="2281185" y="842382"/>
                  <a:pt x="2185539" y="943006"/>
                  <a:pt x="2242592" y="1058295"/>
                </a:cubicBezTo>
                <a:cubicBezTo>
                  <a:pt x="2299645" y="1173584"/>
                  <a:pt x="2233269" y="1323904"/>
                  <a:pt x="2242592" y="1587442"/>
                </a:cubicBezTo>
                <a:cubicBezTo>
                  <a:pt x="2251915" y="1850980"/>
                  <a:pt x="2225422" y="1828337"/>
                  <a:pt x="2242592" y="2042509"/>
                </a:cubicBezTo>
                <a:cubicBezTo>
                  <a:pt x="2259762" y="2256681"/>
                  <a:pt x="2233564" y="2311742"/>
                  <a:pt x="2242592" y="2534616"/>
                </a:cubicBezTo>
                <a:cubicBezTo>
                  <a:pt x="2251620" y="2757490"/>
                  <a:pt x="2221616" y="2827265"/>
                  <a:pt x="2242592" y="3063764"/>
                </a:cubicBezTo>
                <a:cubicBezTo>
                  <a:pt x="2263568" y="3300263"/>
                  <a:pt x="2178185" y="3526565"/>
                  <a:pt x="2242592" y="3704032"/>
                </a:cubicBezTo>
                <a:cubicBezTo>
                  <a:pt x="2120881" y="3726103"/>
                  <a:pt x="1969499" y="3667555"/>
                  <a:pt x="1726796" y="3704032"/>
                </a:cubicBezTo>
                <a:cubicBezTo>
                  <a:pt x="1484093" y="3740509"/>
                  <a:pt x="1403416" y="3644425"/>
                  <a:pt x="1143722" y="3704032"/>
                </a:cubicBezTo>
                <a:cubicBezTo>
                  <a:pt x="884028" y="3763639"/>
                  <a:pt x="782328" y="3655178"/>
                  <a:pt x="605500" y="3704032"/>
                </a:cubicBezTo>
                <a:cubicBezTo>
                  <a:pt x="428672" y="3752886"/>
                  <a:pt x="278753" y="3697020"/>
                  <a:pt x="0" y="3704032"/>
                </a:cubicBezTo>
                <a:cubicBezTo>
                  <a:pt x="-12149" y="3565211"/>
                  <a:pt x="14650" y="3348135"/>
                  <a:pt x="0" y="3248965"/>
                </a:cubicBezTo>
                <a:cubicBezTo>
                  <a:pt x="-14650" y="3149795"/>
                  <a:pt x="21981" y="3028201"/>
                  <a:pt x="0" y="2830939"/>
                </a:cubicBezTo>
                <a:cubicBezTo>
                  <a:pt x="-21981" y="2633677"/>
                  <a:pt x="30506" y="2457055"/>
                  <a:pt x="0" y="2227711"/>
                </a:cubicBezTo>
                <a:cubicBezTo>
                  <a:pt x="-30506" y="1998367"/>
                  <a:pt x="26730" y="1934467"/>
                  <a:pt x="0" y="1809684"/>
                </a:cubicBezTo>
                <a:cubicBezTo>
                  <a:pt x="-26730" y="1684901"/>
                  <a:pt x="7976" y="1535267"/>
                  <a:pt x="0" y="1317577"/>
                </a:cubicBezTo>
                <a:cubicBezTo>
                  <a:pt x="-7976" y="1099887"/>
                  <a:pt x="21879" y="878304"/>
                  <a:pt x="0" y="751389"/>
                </a:cubicBezTo>
                <a:cubicBezTo>
                  <a:pt x="-21879" y="624474"/>
                  <a:pt x="65125" y="325550"/>
                  <a:pt x="0" y="0"/>
                </a:cubicBezTo>
                <a:close/>
              </a:path>
              <a:path w="2242592" h="3704032" stroke="0" extrusionOk="0">
                <a:moveTo>
                  <a:pt x="0" y="0"/>
                </a:moveTo>
                <a:cubicBezTo>
                  <a:pt x="229581" y="-7949"/>
                  <a:pt x="348323" y="41921"/>
                  <a:pt x="605500" y="0"/>
                </a:cubicBezTo>
                <a:cubicBezTo>
                  <a:pt x="862677" y="-41921"/>
                  <a:pt x="888003" y="18468"/>
                  <a:pt x="1121296" y="0"/>
                </a:cubicBezTo>
                <a:cubicBezTo>
                  <a:pt x="1354589" y="-18468"/>
                  <a:pt x="1446552" y="27651"/>
                  <a:pt x="1659518" y="0"/>
                </a:cubicBezTo>
                <a:cubicBezTo>
                  <a:pt x="1872484" y="-27651"/>
                  <a:pt x="1987546" y="47328"/>
                  <a:pt x="2242592" y="0"/>
                </a:cubicBezTo>
                <a:cubicBezTo>
                  <a:pt x="2260332" y="131799"/>
                  <a:pt x="2206987" y="277676"/>
                  <a:pt x="2242592" y="529147"/>
                </a:cubicBezTo>
                <a:cubicBezTo>
                  <a:pt x="2278197" y="780618"/>
                  <a:pt x="2217904" y="816178"/>
                  <a:pt x="2242592" y="984214"/>
                </a:cubicBezTo>
                <a:cubicBezTo>
                  <a:pt x="2267280" y="1152250"/>
                  <a:pt x="2218178" y="1282912"/>
                  <a:pt x="2242592" y="1402241"/>
                </a:cubicBezTo>
                <a:cubicBezTo>
                  <a:pt x="2267006" y="1521570"/>
                  <a:pt x="2211470" y="1817242"/>
                  <a:pt x="2242592" y="2005469"/>
                </a:cubicBezTo>
                <a:cubicBezTo>
                  <a:pt x="2273714" y="2193696"/>
                  <a:pt x="2180300" y="2423934"/>
                  <a:pt x="2242592" y="2571657"/>
                </a:cubicBezTo>
                <a:cubicBezTo>
                  <a:pt x="2304884" y="2719380"/>
                  <a:pt x="2239177" y="2858352"/>
                  <a:pt x="2242592" y="2989683"/>
                </a:cubicBezTo>
                <a:cubicBezTo>
                  <a:pt x="2246007" y="3121014"/>
                  <a:pt x="2197087" y="3451517"/>
                  <a:pt x="2242592" y="3704032"/>
                </a:cubicBezTo>
                <a:cubicBezTo>
                  <a:pt x="2086991" y="3720161"/>
                  <a:pt x="1881441" y="3676933"/>
                  <a:pt x="1704370" y="3704032"/>
                </a:cubicBezTo>
                <a:cubicBezTo>
                  <a:pt x="1527299" y="3731131"/>
                  <a:pt x="1393222" y="3693290"/>
                  <a:pt x="1121296" y="3704032"/>
                </a:cubicBezTo>
                <a:cubicBezTo>
                  <a:pt x="849370" y="3714774"/>
                  <a:pt x="682494" y="3681329"/>
                  <a:pt x="560648" y="3704032"/>
                </a:cubicBezTo>
                <a:cubicBezTo>
                  <a:pt x="438802" y="3726735"/>
                  <a:pt x="174863" y="3641887"/>
                  <a:pt x="0" y="3704032"/>
                </a:cubicBezTo>
                <a:cubicBezTo>
                  <a:pt x="-33449" y="3532734"/>
                  <a:pt x="39677" y="3398395"/>
                  <a:pt x="0" y="3174885"/>
                </a:cubicBezTo>
                <a:cubicBezTo>
                  <a:pt x="-39677" y="2951375"/>
                  <a:pt x="2343" y="2834612"/>
                  <a:pt x="0" y="2682777"/>
                </a:cubicBezTo>
                <a:cubicBezTo>
                  <a:pt x="-2343" y="2530942"/>
                  <a:pt x="11779" y="2420575"/>
                  <a:pt x="0" y="2264751"/>
                </a:cubicBezTo>
                <a:cubicBezTo>
                  <a:pt x="-11779" y="2108927"/>
                  <a:pt x="13054" y="1960833"/>
                  <a:pt x="0" y="1772644"/>
                </a:cubicBezTo>
                <a:cubicBezTo>
                  <a:pt x="-13054" y="1584455"/>
                  <a:pt x="23364" y="1441091"/>
                  <a:pt x="0" y="1280537"/>
                </a:cubicBezTo>
                <a:cubicBezTo>
                  <a:pt x="-23364" y="1119983"/>
                  <a:pt x="34626" y="978458"/>
                  <a:pt x="0" y="788430"/>
                </a:cubicBezTo>
                <a:cubicBezTo>
                  <a:pt x="-34626" y="598402"/>
                  <a:pt x="30584" y="17098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CGUE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aveva censurato l’art. 83, comma 8, del d.lgs. 50/2016, che imponeva all’impresa mandataria di un 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RTI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partecipante a una procedura di aggiudicazione di un appalto pubblico debba sempre e comunque possedere i requisiti ed eseguire le prestazioni in misura maggioritaria (</a:t>
            </a:r>
            <a:r>
              <a:rPr lang="it-IT" sz="1600" i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sent</a:t>
            </a: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28.4.22, C-642/2020)</a:t>
            </a:r>
          </a:p>
        </p:txBody>
      </p:sp>
    </p:spTree>
    <p:extLst>
      <p:ext uri="{BB962C8B-B14F-4D97-AF65-F5344CB8AC3E}">
        <p14:creationId xmlns:p14="http://schemas.microsoft.com/office/powerpoint/2010/main" val="39968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8CDC7D3-67B2-F080-0067-0334812F3EAD}"/>
              </a:ext>
            </a:extLst>
          </p:cNvPr>
          <p:cNvSpPr txBox="1">
            <a:spLocks/>
          </p:cNvSpPr>
          <p:nvPr/>
        </p:nvSpPr>
        <p:spPr>
          <a:xfrm>
            <a:off x="6300192" y="1203598"/>
            <a:ext cx="2530624" cy="3439840"/>
          </a:xfrm>
          <a:custGeom>
            <a:avLst/>
            <a:gdLst>
              <a:gd name="connsiteX0" fmla="*/ 0 w 2530624"/>
              <a:gd name="connsiteY0" fmla="*/ 0 h 3439840"/>
              <a:gd name="connsiteX1" fmla="*/ 531431 w 2530624"/>
              <a:gd name="connsiteY1" fmla="*/ 0 h 3439840"/>
              <a:gd name="connsiteX2" fmla="*/ 1037556 w 2530624"/>
              <a:gd name="connsiteY2" fmla="*/ 0 h 3439840"/>
              <a:gd name="connsiteX3" fmla="*/ 1518374 w 2530624"/>
              <a:gd name="connsiteY3" fmla="*/ 0 h 3439840"/>
              <a:gd name="connsiteX4" fmla="*/ 2049805 w 2530624"/>
              <a:gd name="connsiteY4" fmla="*/ 0 h 3439840"/>
              <a:gd name="connsiteX5" fmla="*/ 2530624 w 2530624"/>
              <a:gd name="connsiteY5" fmla="*/ 0 h 3439840"/>
              <a:gd name="connsiteX6" fmla="*/ 2530624 w 2530624"/>
              <a:gd name="connsiteY6" fmla="*/ 573307 h 3439840"/>
              <a:gd name="connsiteX7" fmla="*/ 2530624 w 2530624"/>
              <a:gd name="connsiteY7" fmla="*/ 1146613 h 3439840"/>
              <a:gd name="connsiteX8" fmla="*/ 2530624 w 2530624"/>
              <a:gd name="connsiteY8" fmla="*/ 1651123 h 3439840"/>
              <a:gd name="connsiteX9" fmla="*/ 2530624 w 2530624"/>
              <a:gd name="connsiteY9" fmla="*/ 2190031 h 3439840"/>
              <a:gd name="connsiteX10" fmla="*/ 2530624 w 2530624"/>
              <a:gd name="connsiteY10" fmla="*/ 2763338 h 3439840"/>
              <a:gd name="connsiteX11" fmla="*/ 2530624 w 2530624"/>
              <a:gd name="connsiteY11" fmla="*/ 3439840 h 3439840"/>
              <a:gd name="connsiteX12" fmla="*/ 2075112 w 2530624"/>
              <a:gd name="connsiteY12" fmla="*/ 3439840 h 3439840"/>
              <a:gd name="connsiteX13" fmla="*/ 1543681 w 2530624"/>
              <a:gd name="connsiteY13" fmla="*/ 3439840 h 3439840"/>
              <a:gd name="connsiteX14" fmla="*/ 1062862 w 2530624"/>
              <a:gd name="connsiteY14" fmla="*/ 3439840 h 3439840"/>
              <a:gd name="connsiteX15" fmla="*/ 582044 w 2530624"/>
              <a:gd name="connsiteY15" fmla="*/ 3439840 h 3439840"/>
              <a:gd name="connsiteX16" fmla="*/ 0 w 2530624"/>
              <a:gd name="connsiteY16" fmla="*/ 3439840 h 3439840"/>
              <a:gd name="connsiteX17" fmla="*/ 0 w 2530624"/>
              <a:gd name="connsiteY17" fmla="*/ 2866533 h 3439840"/>
              <a:gd name="connsiteX18" fmla="*/ 0 w 2530624"/>
              <a:gd name="connsiteY18" fmla="*/ 2224430 h 3439840"/>
              <a:gd name="connsiteX19" fmla="*/ 0 w 2530624"/>
              <a:gd name="connsiteY19" fmla="*/ 1754318 h 3439840"/>
              <a:gd name="connsiteX20" fmla="*/ 0 w 2530624"/>
              <a:gd name="connsiteY20" fmla="*/ 1215410 h 3439840"/>
              <a:gd name="connsiteX21" fmla="*/ 0 w 2530624"/>
              <a:gd name="connsiteY21" fmla="*/ 607705 h 3439840"/>
              <a:gd name="connsiteX22" fmla="*/ 0 w 2530624"/>
              <a:gd name="connsiteY22" fmla="*/ 0 h 343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30624" h="3439840" fill="none" extrusionOk="0">
                <a:moveTo>
                  <a:pt x="0" y="0"/>
                </a:moveTo>
                <a:cubicBezTo>
                  <a:pt x="225669" y="-23236"/>
                  <a:pt x="375610" y="14510"/>
                  <a:pt x="531431" y="0"/>
                </a:cubicBezTo>
                <a:cubicBezTo>
                  <a:pt x="687252" y="-14510"/>
                  <a:pt x="837502" y="24835"/>
                  <a:pt x="1037556" y="0"/>
                </a:cubicBezTo>
                <a:cubicBezTo>
                  <a:pt x="1237610" y="-24835"/>
                  <a:pt x="1411872" y="21377"/>
                  <a:pt x="1518374" y="0"/>
                </a:cubicBezTo>
                <a:cubicBezTo>
                  <a:pt x="1624876" y="-21377"/>
                  <a:pt x="1883779" y="58156"/>
                  <a:pt x="2049805" y="0"/>
                </a:cubicBezTo>
                <a:cubicBezTo>
                  <a:pt x="2215831" y="-58156"/>
                  <a:pt x="2383798" y="16236"/>
                  <a:pt x="2530624" y="0"/>
                </a:cubicBezTo>
                <a:cubicBezTo>
                  <a:pt x="2546175" y="170077"/>
                  <a:pt x="2492948" y="337699"/>
                  <a:pt x="2530624" y="573307"/>
                </a:cubicBezTo>
                <a:cubicBezTo>
                  <a:pt x="2568300" y="808915"/>
                  <a:pt x="2520036" y="940138"/>
                  <a:pt x="2530624" y="1146613"/>
                </a:cubicBezTo>
                <a:cubicBezTo>
                  <a:pt x="2541212" y="1353088"/>
                  <a:pt x="2492442" y="1423918"/>
                  <a:pt x="2530624" y="1651123"/>
                </a:cubicBezTo>
                <a:cubicBezTo>
                  <a:pt x="2568806" y="1878328"/>
                  <a:pt x="2470812" y="2050595"/>
                  <a:pt x="2530624" y="2190031"/>
                </a:cubicBezTo>
                <a:cubicBezTo>
                  <a:pt x="2590436" y="2329467"/>
                  <a:pt x="2486184" y="2508455"/>
                  <a:pt x="2530624" y="2763338"/>
                </a:cubicBezTo>
                <a:cubicBezTo>
                  <a:pt x="2575064" y="3018221"/>
                  <a:pt x="2457758" y="3248589"/>
                  <a:pt x="2530624" y="3439840"/>
                </a:cubicBezTo>
                <a:cubicBezTo>
                  <a:pt x="2356671" y="3478437"/>
                  <a:pt x="2261433" y="3390519"/>
                  <a:pt x="2075112" y="3439840"/>
                </a:cubicBezTo>
                <a:cubicBezTo>
                  <a:pt x="1888791" y="3489161"/>
                  <a:pt x="1755246" y="3411839"/>
                  <a:pt x="1543681" y="3439840"/>
                </a:cubicBezTo>
                <a:cubicBezTo>
                  <a:pt x="1332116" y="3467841"/>
                  <a:pt x="1286525" y="3412926"/>
                  <a:pt x="1062862" y="3439840"/>
                </a:cubicBezTo>
                <a:cubicBezTo>
                  <a:pt x="839199" y="3466754"/>
                  <a:pt x="767385" y="3391664"/>
                  <a:pt x="582044" y="3439840"/>
                </a:cubicBezTo>
                <a:cubicBezTo>
                  <a:pt x="396703" y="3488016"/>
                  <a:pt x="118728" y="3423608"/>
                  <a:pt x="0" y="3439840"/>
                </a:cubicBezTo>
                <a:cubicBezTo>
                  <a:pt x="-48952" y="3261085"/>
                  <a:pt x="23364" y="3022901"/>
                  <a:pt x="0" y="2866533"/>
                </a:cubicBezTo>
                <a:cubicBezTo>
                  <a:pt x="-23364" y="2710165"/>
                  <a:pt x="35616" y="2479851"/>
                  <a:pt x="0" y="2224430"/>
                </a:cubicBezTo>
                <a:cubicBezTo>
                  <a:pt x="-35616" y="1969009"/>
                  <a:pt x="6194" y="1941956"/>
                  <a:pt x="0" y="1754318"/>
                </a:cubicBezTo>
                <a:cubicBezTo>
                  <a:pt x="-6194" y="1566680"/>
                  <a:pt x="40996" y="1324284"/>
                  <a:pt x="0" y="1215410"/>
                </a:cubicBezTo>
                <a:cubicBezTo>
                  <a:pt x="-40996" y="1106536"/>
                  <a:pt x="66936" y="895433"/>
                  <a:pt x="0" y="607705"/>
                </a:cubicBezTo>
                <a:cubicBezTo>
                  <a:pt x="-66936" y="319977"/>
                  <a:pt x="4012" y="150858"/>
                  <a:pt x="0" y="0"/>
                </a:cubicBezTo>
                <a:close/>
              </a:path>
              <a:path w="2530624" h="3439840" stroke="0" extrusionOk="0">
                <a:moveTo>
                  <a:pt x="0" y="0"/>
                </a:moveTo>
                <a:cubicBezTo>
                  <a:pt x="162886" y="-11781"/>
                  <a:pt x="380521" y="60662"/>
                  <a:pt x="556737" y="0"/>
                </a:cubicBezTo>
                <a:cubicBezTo>
                  <a:pt x="732953" y="-60662"/>
                  <a:pt x="815636" y="35099"/>
                  <a:pt x="1012250" y="0"/>
                </a:cubicBezTo>
                <a:cubicBezTo>
                  <a:pt x="1208864" y="-35099"/>
                  <a:pt x="1325361" y="44117"/>
                  <a:pt x="1493068" y="0"/>
                </a:cubicBezTo>
                <a:cubicBezTo>
                  <a:pt x="1660775" y="-44117"/>
                  <a:pt x="1865843" y="18505"/>
                  <a:pt x="2024499" y="0"/>
                </a:cubicBezTo>
                <a:cubicBezTo>
                  <a:pt x="2183155" y="-18505"/>
                  <a:pt x="2309660" y="47366"/>
                  <a:pt x="2530624" y="0"/>
                </a:cubicBezTo>
                <a:cubicBezTo>
                  <a:pt x="2563830" y="130721"/>
                  <a:pt x="2496195" y="340734"/>
                  <a:pt x="2530624" y="573307"/>
                </a:cubicBezTo>
                <a:cubicBezTo>
                  <a:pt x="2565053" y="805880"/>
                  <a:pt x="2523504" y="909335"/>
                  <a:pt x="2530624" y="1043418"/>
                </a:cubicBezTo>
                <a:cubicBezTo>
                  <a:pt x="2537744" y="1177501"/>
                  <a:pt x="2478708" y="1521369"/>
                  <a:pt x="2530624" y="1685522"/>
                </a:cubicBezTo>
                <a:cubicBezTo>
                  <a:pt x="2582540" y="1849675"/>
                  <a:pt x="2511877" y="2135919"/>
                  <a:pt x="2530624" y="2293227"/>
                </a:cubicBezTo>
                <a:cubicBezTo>
                  <a:pt x="2549371" y="2450535"/>
                  <a:pt x="2529716" y="2601422"/>
                  <a:pt x="2530624" y="2763338"/>
                </a:cubicBezTo>
                <a:cubicBezTo>
                  <a:pt x="2531532" y="2925254"/>
                  <a:pt x="2501408" y="3240546"/>
                  <a:pt x="2530624" y="3439840"/>
                </a:cubicBezTo>
                <a:cubicBezTo>
                  <a:pt x="2354985" y="3464633"/>
                  <a:pt x="2198746" y="3405608"/>
                  <a:pt x="2049805" y="3439840"/>
                </a:cubicBezTo>
                <a:cubicBezTo>
                  <a:pt x="1900864" y="3474072"/>
                  <a:pt x="1643772" y="3422217"/>
                  <a:pt x="1518374" y="3439840"/>
                </a:cubicBezTo>
                <a:cubicBezTo>
                  <a:pt x="1392976" y="3457463"/>
                  <a:pt x="1193309" y="3389282"/>
                  <a:pt x="1012250" y="3439840"/>
                </a:cubicBezTo>
                <a:cubicBezTo>
                  <a:pt x="831191" y="3490398"/>
                  <a:pt x="654503" y="3373218"/>
                  <a:pt x="455512" y="3439840"/>
                </a:cubicBezTo>
                <a:cubicBezTo>
                  <a:pt x="256521" y="3506462"/>
                  <a:pt x="97142" y="3424509"/>
                  <a:pt x="0" y="3439840"/>
                </a:cubicBezTo>
                <a:cubicBezTo>
                  <a:pt x="-47576" y="3248791"/>
                  <a:pt x="6966" y="3027610"/>
                  <a:pt x="0" y="2866533"/>
                </a:cubicBezTo>
                <a:cubicBezTo>
                  <a:pt x="-6966" y="2705456"/>
                  <a:pt x="25937" y="2561223"/>
                  <a:pt x="0" y="2396422"/>
                </a:cubicBezTo>
                <a:cubicBezTo>
                  <a:pt x="-25937" y="2231621"/>
                  <a:pt x="36675" y="1967880"/>
                  <a:pt x="0" y="1857514"/>
                </a:cubicBezTo>
                <a:cubicBezTo>
                  <a:pt x="-36675" y="1747148"/>
                  <a:pt x="914" y="1479812"/>
                  <a:pt x="0" y="1318605"/>
                </a:cubicBezTo>
                <a:cubicBezTo>
                  <a:pt x="-914" y="1157398"/>
                  <a:pt x="41651" y="958915"/>
                  <a:pt x="0" y="779697"/>
                </a:cubicBezTo>
                <a:cubicBezTo>
                  <a:pt x="-41651" y="600479"/>
                  <a:pt x="87145" y="19375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BFDC30">
                  <a:tint val="44500"/>
                  <a:satMod val="160000"/>
                </a:srgbClr>
              </a:gs>
              <a:gs pos="100000">
                <a:srgbClr val="BFDC3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236854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i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L’obbligo di qualificazione specifica, (in rapporto alla quota di prestazioni che lo stesso operatore deve realizzare) sembrerebbe estenso anche ai contratti pubblici di servizi e forniture. Laddove nel vecchio codice (v. 92.2, DPR 207/2010) era riferita espressamente soltanto per gli appalti di lavori pubblici (68.11).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A7AE6E-5D32-32A2-8462-1FAFA1BF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Responsabilità solidale nelle ATI </a:t>
            </a:r>
            <a:r>
              <a:rPr lang="it-IT" sz="2400" i="1" dirty="0"/>
              <a:t>(68)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8D763E-6E23-C387-CBEF-9E9FE3AA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418"/>
            <a:ext cx="5842992" cy="370403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Non esistendo più al suddivisione tra ATI orizzontale e verticale, è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venuta meno </a:t>
            </a:r>
            <a:r>
              <a:rPr lang="it-IT" dirty="0"/>
              <a:t>anche la previsione del Codice 50/16, secondo la quale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l’assuntore di lavori scorporabili risponde solo per la corretta esecuzione dei lavori da esso realizzati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Confermata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invece la loro responsabilità solidale nei confronti di SA, subappaltatore e dei fornitori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Confermato che la modificazione soggettiva del raggruppamento possa avvenire soltanto “per sottrazione” (mediante subentro di soggetti già appartenenti al raggruppamento) e mai “per addizione” (mediante soggetti esterni al raggruppamento medesimo).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A809DF-2A79-31BF-CB2B-8AF5552B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0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14619BE-A6AA-206F-86FA-23955405D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Cause di esclusione dell’OE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AAED0CE7-BE8E-4CD3-02CF-CA319D21F6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“Domani sarò ciò che oggi ho scelto di essere” – James Joyce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03D463-F71A-EC21-CEDB-A47EDD65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01D-FA7D-467D-AFBB-0B3BA40DF614}" type="slidenum">
              <a:rPr lang="it-IT" smtClean="0"/>
              <a:t>9</a:t>
            </a:fld>
            <a:endParaRPr lang="it-IT"/>
          </a:p>
        </p:txBody>
      </p:sp>
      <p:sp>
        <p:nvSpPr>
          <p:cNvPr id="3" name="Segnaposto piè di pagina 6">
            <a:extLst>
              <a:ext uri="{FF2B5EF4-FFF2-40B4-BE49-F238E27FC236}">
                <a16:creationId xmlns:a16="http://schemas.microsoft.com/office/drawing/2014/main" id="{4D82F095-41E4-A43F-A36D-49055E64D222}"/>
              </a:ext>
            </a:extLst>
          </p:cNvPr>
          <p:cNvSpPr txBox="1">
            <a:spLocks/>
          </p:cNvSpPr>
          <p:nvPr/>
        </p:nvSpPr>
        <p:spPr>
          <a:xfrm>
            <a:off x="511548" y="4818643"/>
            <a:ext cx="4564508" cy="3248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l" defTabSz="685800" rtl="0" eaLnBrk="1" latinLnBrk="0" hangingPunct="1">
              <a:defRPr lang="it-IT" sz="824" b="1" i="1" kern="1200" dirty="0" smtClean="0">
                <a:solidFill>
                  <a:srgbClr val="10367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Avv. Bruno Urbani – Direzione  Legislazione Opere Pubbliche ANCE – Il nuovo codice 36 del 2023</a:t>
            </a:r>
          </a:p>
        </p:txBody>
      </p:sp>
    </p:spTree>
    <p:extLst>
      <p:ext uri="{BB962C8B-B14F-4D97-AF65-F5344CB8AC3E}">
        <p14:creationId xmlns:p14="http://schemas.microsoft.com/office/powerpoint/2010/main" val="48355805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72951</TotalTime>
  <Words>7189</Words>
  <Application>Microsoft Office PowerPoint</Application>
  <PresentationFormat>Presentazione su schermo (16:9)</PresentationFormat>
  <Paragraphs>424</Paragraphs>
  <Slides>48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48</vt:i4>
      </vt:variant>
    </vt:vector>
  </HeadingPairs>
  <TitlesOfParts>
    <vt:vector size="50" baseType="lpstr">
      <vt:lpstr>1_Tema di Office</vt:lpstr>
      <vt:lpstr>2_Tema di Office</vt:lpstr>
      <vt:lpstr>COME CAMBIANO GLI APPALTI DAL 1° LUGLIO 2023  Novità e riflessioni sull’entrata in vigore del nuovo Codice dei Contratti Pubblici</vt:lpstr>
      <vt:lpstr>Operatori economici</vt:lpstr>
      <vt:lpstr>Consorzi e raggruppamenti (65-68)</vt:lpstr>
      <vt:lpstr>Consorzi non necessari (67)</vt:lpstr>
      <vt:lpstr>Cumulo alla rinfusa (67.8)</vt:lpstr>
      <vt:lpstr>Consorzi stabili (67)</vt:lpstr>
      <vt:lpstr>Operatori economici aggregati</vt:lpstr>
      <vt:lpstr>Responsabilità solidale nelle ATI (68)</vt:lpstr>
      <vt:lpstr>Cause di esclusione dell’OE</vt:lpstr>
      <vt:lpstr>Cause di esclusione (94-98)</vt:lpstr>
      <vt:lpstr>La pronuncia di patteggiamento</vt:lpstr>
      <vt:lpstr>Cause di esclusione automatiche (94.1) </vt:lpstr>
      <vt:lpstr>Differenze soggetti (94.3)</vt:lpstr>
      <vt:lpstr>Amministratore di fatto (AF) (94.5)</vt:lpstr>
      <vt:lpstr>Figure assimilabili all’AF (94.3)</vt:lpstr>
      <vt:lpstr>Ulteriori esclusioni automatiche (94.5)</vt:lpstr>
      <vt:lpstr>Imposte, tasse e contributi (94.6, 95.2)</vt:lpstr>
      <vt:lpstr>Durata esclusione non automatica (96) </vt:lpstr>
      <vt:lpstr>Self cleaning (96.2-6)</vt:lpstr>
      <vt:lpstr>Esclusione del raggruppato (97)</vt:lpstr>
      <vt:lpstr>Esito dell’estromissione (97)</vt:lpstr>
      <vt:lpstr>Illecito professionale</vt:lpstr>
      <vt:lpstr>Gravi illeciti professionali (98.7)</vt:lpstr>
      <vt:lpstr>Fattispecie di illecito 1/2</vt:lpstr>
      <vt:lpstr>Fattispecie di illecito 2/2</vt:lpstr>
      <vt:lpstr>Soggetti rilevanti per l’illecito (98)</vt:lpstr>
      <vt:lpstr>La mezzi di prova</vt:lpstr>
      <vt:lpstr>Decorrenza rilevanza illecito (96.10)</vt:lpstr>
      <vt:lpstr>Qualificazione dell’OE</vt:lpstr>
      <vt:lpstr>Requisiti SOA (103)</vt:lpstr>
      <vt:lpstr>Ulteriori novità dell’allegato II.12 1/4</vt:lpstr>
      <vt:lpstr>Riconoscimento lavori per SOA</vt:lpstr>
      <vt:lpstr>Requisiti DT (100-133, II.12 e II.18)</vt:lpstr>
      <vt:lpstr>Ulteriori novità dell’allegato II.12 2/4</vt:lpstr>
      <vt:lpstr>Categorie scorporabili (I.10)</vt:lpstr>
      <vt:lpstr>Ulteriori novità dell’allegato II.12 3/4</vt:lpstr>
      <vt:lpstr>Opere super specialistiche (104.11)</vt:lpstr>
      <vt:lpstr>Ulteriori novità dell’allegato II.12 4/4</vt:lpstr>
      <vt:lpstr>Aggiudicazione dell’appalto</vt:lpstr>
      <vt:lpstr>Criteri di aggiudicazione (108)</vt:lpstr>
      <vt:lpstr>Limitazioni alla scelta delle SA (108.2.3)</vt:lpstr>
      <vt:lpstr>Criteri PMI e localismo (108.7)</vt:lpstr>
      <vt:lpstr> Atto Presidente ANAC 12.5.2023</vt:lpstr>
      <vt:lpstr>Altri elementi di valutazione (109, 110)</vt:lpstr>
      <vt:lpstr>Esecuzione del contratto</vt:lpstr>
      <vt:lpstr>Subappalto 1/2 (119)</vt:lpstr>
      <vt:lpstr>Subappalto ½ (119)</vt:lpstr>
      <vt:lpstr>Quesiti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Urbani Bruno</dc:creator>
  <cp:lastModifiedBy>Bruno Urbani</cp:lastModifiedBy>
  <cp:revision>468</cp:revision>
  <dcterms:created xsi:type="dcterms:W3CDTF">2021-08-23T08:13:39Z</dcterms:created>
  <dcterms:modified xsi:type="dcterms:W3CDTF">2023-07-06T05:48:49Z</dcterms:modified>
</cp:coreProperties>
</file>