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Lst>
  <p:notesMasterIdLst>
    <p:notesMasterId r:id="rId65"/>
  </p:notesMasterIdLst>
  <p:handoutMasterIdLst>
    <p:handoutMasterId r:id="rId66"/>
  </p:handoutMasterIdLst>
  <p:sldIdLst>
    <p:sldId id="5981" r:id="rId5"/>
    <p:sldId id="6384" r:id="rId6"/>
    <p:sldId id="6728" r:id="rId7"/>
    <p:sldId id="4970" r:id="rId8"/>
    <p:sldId id="6799" r:id="rId9"/>
    <p:sldId id="6783" r:id="rId10"/>
    <p:sldId id="6663" r:id="rId11"/>
    <p:sldId id="6664" r:id="rId12"/>
    <p:sldId id="6807" r:id="rId13"/>
    <p:sldId id="6655" r:id="rId14"/>
    <p:sldId id="6660" r:id="rId15"/>
    <p:sldId id="6757" r:id="rId16"/>
    <p:sldId id="6766" r:id="rId17"/>
    <p:sldId id="6804" r:id="rId18"/>
    <p:sldId id="6800" r:id="rId19"/>
    <p:sldId id="6662" r:id="rId20"/>
    <p:sldId id="6769" r:id="rId21"/>
    <p:sldId id="6763" r:id="rId22"/>
    <p:sldId id="6801" r:id="rId23"/>
    <p:sldId id="6797" r:id="rId24"/>
    <p:sldId id="6767" r:id="rId25"/>
    <p:sldId id="6777" r:id="rId26"/>
    <p:sldId id="6759" r:id="rId27"/>
    <p:sldId id="6650" r:id="rId28"/>
    <p:sldId id="6651" r:id="rId29"/>
    <p:sldId id="6652" r:id="rId30"/>
    <p:sldId id="6653" r:id="rId31"/>
    <p:sldId id="6784" r:id="rId32"/>
    <p:sldId id="6803" r:id="rId33"/>
    <p:sldId id="6656" r:id="rId34"/>
    <p:sldId id="6806" r:id="rId35"/>
    <p:sldId id="6677" r:id="rId36"/>
    <p:sldId id="6793" r:id="rId37"/>
    <p:sldId id="6657" r:id="rId38"/>
    <p:sldId id="6658" r:id="rId39"/>
    <p:sldId id="6666" r:id="rId40"/>
    <p:sldId id="6808" r:id="rId41"/>
    <p:sldId id="6669" r:id="rId42"/>
    <p:sldId id="6805" r:id="rId43"/>
    <p:sldId id="6742" r:id="rId44"/>
    <p:sldId id="6743" r:id="rId45"/>
    <p:sldId id="6761" r:id="rId46"/>
    <p:sldId id="6654" r:id="rId47"/>
    <p:sldId id="6733" r:id="rId48"/>
    <p:sldId id="6673" r:id="rId49"/>
    <p:sldId id="6744" r:id="rId50"/>
    <p:sldId id="6780" r:id="rId51"/>
    <p:sldId id="6790" r:id="rId52"/>
    <p:sldId id="6787" r:id="rId53"/>
    <p:sldId id="6785" r:id="rId54"/>
    <p:sldId id="6781" r:id="rId55"/>
    <p:sldId id="6779" r:id="rId56"/>
    <p:sldId id="6668" r:id="rId57"/>
    <p:sldId id="6754" r:id="rId58"/>
    <p:sldId id="6752" r:id="rId59"/>
    <p:sldId id="6756" r:id="rId60"/>
    <p:sldId id="6753" r:id="rId61"/>
    <p:sldId id="6755" r:id="rId62"/>
    <p:sldId id="6709" r:id="rId63"/>
    <p:sldId id="6681" r:id="rId64"/>
  </p:sldIdLst>
  <p:sldSz cx="9144000" cy="5143500" type="screen16x9"/>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vegno CA" id="{BB82D993-CA45-4263-BAB4-BC73DC4E726B}">
          <p14:sldIdLst>
            <p14:sldId id="5981"/>
            <p14:sldId id="6384"/>
            <p14:sldId id="6728"/>
            <p14:sldId id="4970"/>
            <p14:sldId id="6799"/>
          </p14:sldIdLst>
        </p14:section>
        <p14:section name="Scorporo categorie" id="{BEB9AE6E-E3A8-45A7-9109-4E096BB793B6}">
          <p14:sldIdLst>
            <p14:sldId id="6783"/>
            <p14:sldId id="6663"/>
            <p14:sldId id="6664"/>
            <p14:sldId id="6807"/>
            <p14:sldId id="6655"/>
            <p14:sldId id="6660"/>
          </p14:sldIdLst>
        </p14:section>
        <p14:section name="Categorie e qualificazione" id="{E7A401F9-7776-4BBE-82A7-4B8F7143E1EE}">
          <p14:sldIdLst>
            <p14:sldId id="6757"/>
            <p14:sldId id="6766"/>
            <p14:sldId id="6804"/>
            <p14:sldId id="6800"/>
            <p14:sldId id="6662"/>
            <p14:sldId id="6769"/>
            <p14:sldId id="6763"/>
            <p14:sldId id="6801"/>
            <p14:sldId id="6797"/>
            <p14:sldId id="6767"/>
            <p14:sldId id="6777"/>
          </p14:sldIdLst>
        </p14:section>
        <p14:section name="Qualificazione Consorzi" id="{27CAEA10-2786-47D9-9209-D7A2FA4A7F99}">
          <p14:sldIdLst>
            <p14:sldId id="6759"/>
            <p14:sldId id="6650"/>
            <p14:sldId id="6651"/>
            <p14:sldId id="6652"/>
            <p14:sldId id="6653"/>
          </p14:sldIdLst>
        </p14:section>
        <p14:section name="Qualificazione SOA" id="{17F0704E-5D2D-4045-B55C-0038C8B9262E}">
          <p14:sldIdLst>
            <p14:sldId id="6784"/>
            <p14:sldId id="6803"/>
            <p14:sldId id="6656"/>
            <p14:sldId id="6806"/>
            <p14:sldId id="6677"/>
            <p14:sldId id="6793"/>
            <p14:sldId id="6657"/>
            <p14:sldId id="6658"/>
            <p14:sldId id="6666"/>
            <p14:sldId id="6808"/>
            <p14:sldId id="6669"/>
          </p14:sldIdLst>
        </p14:section>
        <p14:section name="Requisiti sul FVOE" id="{E9C0372E-0D8C-42C5-AD71-0E9C56C2E30E}">
          <p14:sldIdLst>
            <p14:sldId id="6805"/>
            <p14:sldId id="6742"/>
            <p14:sldId id="6743"/>
          </p14:sldIdLst>
        </p14:section>
        <p14:section name="Qualificazione Servizi" id="{86E878EC-86C8-42F5-AA32-A68591489027}">
          <p14:sldIdLst>
            <p14:sldId id="6761"/>
            <p14:sldId id="6654"/>
          </p14:sldIdLst>
        </p14:section>
        <p14:section name="Esecuzione e subappalto" id="{6C2BC79E-010F-481F-885E-7B54287CC5DE}">
          <p14:sldIdLst>
            <p14:sldId id="6733"/>
            <p14:sldId id="6673"/>
            <p14:sldId id="6744"/>
            <p14:sldId id="6780"/>
            <p14:sldId id="6790"/>
            <p14:sldId id="6787"/>
            <p14:sldId id="6785"/>
            <p14:sldId id="6781"/>
            <p14:sldId id="6779"/>
            <p14:sldId id="6668"/>
            <p14:sldId id="6754"/>
            <p14:sldId id="6752"/>
            <p14:sldId id="6756"/>
            <p14:sldId id="6753"/>
            <p14:sldId id="6755"/>
            <p14:sldId id="6709"/>
          </p14:sldIdLst>
        </p14:section>
        <p14:section name="Quesiti" id="{0F8A1380-6C69-4DA5-8E96-6C084E8EC429}">
          <p14:sldIdLst>
            <p14:sldId id="6681"/>
          </p14:sldIdLst>
        </p14:section>
      </p14:sectionLst>
    </p:ext>
    <p:ext uri="{EFAFB233-063F-42B5-8137-9DF3F51BA10A}">
      <p15:sldGuideLst xmlns:p15="http://schemas.microsoft.com/office/powerpoint/2012/main">
        <p15:guide id="1" orient="horz" pos="289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B7C5"/>
    <a:srgbClr val="E1DBD0"/>
    <a:srgbClr val="DDEC90"/>
    <a:srgbClr val="F1FAD6"/>
    <a:srgbClr val="B8F2D1"/>
    <a:srgbClr val="CCFFCC"/>
    <a:srgbClr val="DEF6DA"/>
    <a:srgbClr val="BFDC30"/>
    <a:srgbClr val="E9F3B7"/>
    <a:srgbClr val="5D74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874" y="58"/>
      </p:cViewPr>
      <p:guideLst>
        <p:guide orient="horz" pos="289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_rels/data1.xml.rels><?xml version="1.0" encoding="UTF-8" standalone="yes"?>
<Relationships xmlns="http://schemas.openxmlformats.org/package/2006/relationships"><Relationship Id="rId1"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C0910-073F-42FC-B4C4-2138E686325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it-IT"/>
        </a:p>
      </dgm:t>
    </dgm:pt>
    <dgm:pt modelId="{188C9B40-7F5E-416C-B23E-BF7FD8F6DFA8}">
      <dgm:prSet phldrT="[Testo]" custT="1"/>
      <dgm:spPr>
        <a:solidFill>
          <a:srgbClr val="CCE5FF"/>
        </a:solidFill>
      </dgm:spPr>
      <dgm:t>
        <a:bodyPr/>
        <a:lstStyle/>
        <a:p>
          <a:r>
            <a:rPr kumimoji="0" lang="it-IT" sz="1400" b="1" i="0" u="none" strike="noStrike" cap="none" spc="-13" normalizeH="0" baseline="0" noProof="0">
              <a:ln>
                <a:noFill/>
              </a:ln>
              <a:solidFill>
                <a:srgbClr val="376092"/>
              </a:solidFill>
              <a:effectLst/>
              <a:uLnTx/>
              <a:uFillTx/>
              <a:latin typeface="Segoe UI" panose="020B0502040204020203" pitchFamily="34" charset="0"/>
              <a:cs typeface="Segoe UI" panose="020B0502040204020203" pitchFamily="34" charset="0"/>
            </a:rPr>
            <a:t>Decreto «</a:t>
          </a:r>
          <a:r>
            <a:rPr lang="it-IT" sz="1400" b="1" spc="-13">
              <a:solidFill>
                <a:srgbClr val="376092"/>
              </a:solidFill>
              <a:latin typeface="Segoe UI" panose="020B0502040204020203" pitchFamily="34" charset="0"/>
              <a:cs typeface="Segoe UI" panose="020B0502040204020203" pitchFamily="34" charset="0"/>
            </a:rPr>
            <a:t>correttivo» (n. 209/2024) al Codice dei Contratti Pubblici (n. 36/2023) </a:t>
          </a:r>
          <a:endParaRPr lang="it-IT" sz="1400" b="1">
            <a:solidFill>
              <a:srgbClr val="376092"/>
            </a:solidFill>
            <a:latin typeface="Segoe UI" panose="020B0502040204020203" pitchFamily="34" charset="0"/>
            <a:cs typeface="Segoe UI" panose="020B0502040204020203" pitchFamily="34" charset="0"/>
          </a:endParaRPr>
        </a:p>
      </dgm:t>
    </dgm:pt>
    <dgm:pt modelId="{3AB60EC6-2BFE-445D-8443-CB8853C3C927}" type="parTrans" cxnId="{FE4E8C18-26C3-4EB6-B236-413544C72DED}">
      <dgm:prSet/>
      <dgm:spPr/>
      <dgm:t>
        <a:bodyPr/>
        <a:lstStyle/>
        <a:p>
          <a:endParaRPr lang="it-IT"/>
        </a:p>
      </dgm:t>
    </dgm:pt>
    <dgm:pt modelId="{B253675A-E625-4B96-9FE6-AC3B23993852}" type="sibTrans" cxnId="{FE4E8C18-26C3-4EB6-B236-413544C72DED}">
      <dgm:prSet/>
      <dgm:spPr/>
      <dgm:t>
        <a:bodyPr/>
        <a:lstStyle/>
        <a:p>
          <a:endParaRPr lang="it-IT"/>
        </a:p>
      </dgm:t>
    </dgm:pt>
    <dgm:pt modelId="{B8F9B610-2130-4D8B-B165-A9F1EF5DB7AE}">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rId1" action="ppaction://hlinksldjump">
                <a:extLst>
                  <a:ext uri="{A12FA001-AC4F-418D-AE19-62706E023703}">
                    <ahyp:hlinkClr xmlns:ahyp="http://schemas.microsoft.com/office/drawing/2018/hyperlinkcolor" val="tx"/>
                  </a:ext>
                </a:extLst>
              </a:hlinkClick>
            </a:rPr>
            <a:t>Progettazione</a:t>
          </a:r>
          <a:endParaRPr lang="it-IT" sz="1200" b="1">
            <a:solidFill>
              <a:srgbClr val="FFFFFF"/>
            </a:solidFill>
            <a:latin typeface="Segoe UI" panose="020B0502040204020203" pitchFamily="34" charset="0"/>
            <a:cs typeface="Segoe UI" panose="020B0502040204020203" pitchFamily="34" charset="0"/>
          </a:endParaRPr>
        </a:p>
      </dgm:t>
    </dgm:pt>
    <dgm:pt modelId="{55A1AA06-DB41-49E7-BC89-9A7880852C76}" type="parTrans" cxnId="{29E4E2B6-69D0-480A-AAB2-6396D292802B}">
      <dgm:prSet/>
      <dgm:spPr/>
      <dgm:t>
        <a:bodyPr/>
        <a:lstStyle/>
        <a:p>
          <a:endParaRPr lang="it-IT"/>
        </a:p>
      </dgm:t>
    </dgm:pt>
    <dgm:pt modelId="{526CD2AF-B7E7-4453-B69F-06B05F046D4E}" type="sibTrans" cxnId="{29E4E2B6-69D0-480A-AAB2-6396D292802B}">
      <dgm:prSet/>
      <dgm:spPr/>
      <dgm:t>
        <a:bodyPr/>
        <a:lstStyle/>
        <a:p>
          <a:endParaRPr lang="it-IT"/>
        </a:p>
      </dgm:t>
    </dgm:pt>
    <dgm:pt modelId="{007B4874-D85C-4667-8B8D-A949695756AF}">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Prezzari</a:t>
          </a:r>
          <a:endParaRPr lang="it-IT" sz="1200" b="1">
            <a:solidFill>
              <a:srgbClr val="FFFFFF"/>
            </a:solidFill>
            <a:latin typeface="Segoe UI" panose="020B0502040204020203" pitchFamily="34" charset="0"/>
            <a:cs typeface="Segoe UI" panose="020B0502040204020203" pitchFamily="34" charset="0"/>
          </a:endParaRPr>
        </a:p>
      </dgm:t>
    </dgm:pt>
    <dgm:pt modelId="{CB6123A0-6622-44EB-B73E-40F9CB92E891}" type="parTrans" cxnId="{35BC4BB5-98E7-4F73-B345-297D74AA7CC8}">
      <dgm:prSet/>
      <dgm:spPr/>
      <dgm:t>
        <a:bodyPr/>
        <a:lstStyle/>
        <a:p>
          <a:endParaRPr lang="it-IT"/>
        </a:p>
      </dgm:t>
    </dgm:pt>
    <dgm:pt modelId="{B9AF3C29-1B9B-4BE4-8A43-48EF1E2E2485}" type="sibTrans" cxnId="{35BC4BB5-98E7-4F73-B345-297D74AA7CC8}">
      <dgm:prSet/>
      <dgm:spPr/>
      <dgm:t>
        <a:bodyPr/>
        <a:lstStyle/>
        <a:p>
          <a:endParaRPr lang="it-IT"/>
        </a:p>
      </dgm:t>
    </dgm:pt>
    <dgm:pt modelId="{EB19270C-8971-4673-9661-1C5D4DEB0CEE}">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Procedure di gara</a:t>
          </a:r>
          <a:endParaRPr lang="it-IT" sz="1200" b="1">
            <a:solidFill>
              <a:srgbClr val="FFFFFF"/>
            </a:solidFill>
            <a:latin typeface="Segoe UI" panose="020B0502040204020203" pitchFamily="34" charset="0"/>
            <a:cs typeface="Segoe UI" panose="020B0502040204020203" pitchFamily="34" charset="0"/>
          </a:endParaRPr>
        </a:p>
      </dgm:t>
    </dgm:pt>
    <dgm:pt modelId="{205F976F-9539-4957-AB19-00B6E967C057}" type="parTrans" cxnId="{8EA1FA15-6BB4-441D-99BF-88D592353FA0}">
      <dgm:prSet/>
      <dgm:spPr/>
      <dgm:t>
        <a:bodyPr/>
        <a:lstStyle/>
        <a:p>
          <a:endParaRPr lang="it-IT"/>
        </a:p>
      </dgm:t>
    </dgm:pt>
    <dgm:pt modelId="{F0F478C2-B44D-4DFE-9FB7-201B1EE53B33}" type="sibTrans" cxnId="{8EA1FA15-6BB4-441D-99BF-88D592353FA0}">
      <dgm:prSet/>
      <dgm:spPr/>
      <dgm:t>
        <a:bodyPr/>
        <a:lstStyle/>
        <a:p>
          <a:endParaRPr lang="it-IT"/>
        </a:p>
      </dgm:t>
    </dgm:pt>
    <dgm:pt modelId="{DC04070E-091C-4A49-BBC1-2277C756E89F}">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Affidamenti Servizi di Ingegneria e Architettura</a:t>
          </a:r>
          <a:endParaRPr lang="it-IT" sz="1200" b="1">
            <a:solidFill>
              <a:srgbClr val="FFFFFF"/>
            </a:solidFill>
            <a:latin typeface="Segoe UI" panose="020B0502040204020203" pitchFamily="34" charset="0"/>
            <a:cs typeface="Segoe UI" panose="020B0502040204020203" pitchFamily="34" charset="0"/>
          </a:endParaRPr>
        </a:p>
      </dgm:t>
    </dgm:pt>
    <dgm:pt modelId="{AAED62B5-A0BD-4EAD-8337-08A0B37EEABC}" type="parTrans" cxnId="{093688AB-4A9A-4111-B1C9-C58A113559F1}">
      <dgm:prSet/>
      <dgm:spPr/>
      <dgm:t>
        <a:bodyPr/>
        <a:lstStyle/>
        <a:p>
          <a:endParaRPr lang="it-IT"/>
        </a:p>
      </dgm:t>
    </dgm:pt>
    <dgm:pt modelId="{8AA15E6C-FB95-4658-AAE2-23C281ABB713}" type="sibTrans" cxnId="{093688AB-4A9A-4111-B1C9-C58A113559F1}">
      <dgm:prSet/>
      <dgm:spPr/>
      <dgm:t>
        <a:bodyPr/>
        <a:lstStyle/>
        <a:p>
          <a:endParaRPr lang="it-IT"/>
        </a:p>
      </dgm:t>
    </dgm:pt>
    <dgm:pt modelId="{3FF8EDEA-312E-4191-BDC1-ADE9AB9A8747}">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Semplificazione e regolamenti</a:t>
          </a:r>
          <a:endParaRPr lang="it-IT" sz="1200" b="1">
            <a:solidFill>
              <a:srgbClr val="FFFFFF"/>
            </a:solidFill>
            <a:latin typeface="Segoe UI" panose="020B0502040204020203" pitchFamily="34" charset="0"/>
            <a:cs typeface="Segoe UI" panose="020B0502040204020203" pitchFamily="34" charset="0"/>
          </a:endParaRPr>
        </a:p>
      </dgm:t>
    </dgm:pt>
    <dgm:pt modelId="{5628B21A-712D-42B5-9738-3D9C662E2734}" type="parTrans" cxnId="{41C8FE30-B11B-4CE5-AB77-7F03A538F59A}">
      <dgm:prSet/>
      <dgm:spPr/>
      <dgm:t>
        <a:bodyPr/>
        <a:lstStyle/>
        <a:p>
          <a:endParaRPr lang="it-IT"/>
        </a:p>
      </dgm:t>
    </dgm:pt>
    <dgm:pt modelId="{EA5FC921-4D0E-44BC-9382-D912ECE65708}" type="sibTrans" cxnId="{41C8FE30-B11B-4CE5-AB77-7F03A538F59A}">
      <dgm:prSet/>
      <dgm:spPr/>
      <dgm:t>
        <a:bodyPr/>
        <a:lstStyle/>
        <a:p>
          <a:endParaRPr lang="it-IT"/>
        </a:p>
      </dgm:t>
    </dgm:pt>
    <dgm:pt modelId="{6749EA54-AED4-4FFC-B173-2B5553AEA5D1}">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Lavori «Sottosoglia» </a:t>
          </a:r>
          <a:endParaRPr lang="it-IT" sz="1200" b="1">
            <a:solidFill>
              <a:srgbClr val="FFFFFF"/>
            </a:solidFill>
            <a:latin typeface="Segoe UI" panose="020B0502040204020203" pitchFamily="34" charset="0"/>
            <a:cs typeface="Segoe UI" panose="020B0502040204020203" pitchFamily="34" charset="0"/>
          </a:endParaRPr>
        </a:p>
      </dgm:t>
    </dgm:pt>
    <dgm:pt modelId="{B7AB5887-245B-4F78-8DE5-D1D9197EE74A}" type="parTrans" cxnId="{612E2650-18E0-4C97-8C7D-9E0509C25C8D}">
      <dgm:prSet/>
      <dgm:spPr/>
      <dgm:t>
        <a:bodyPr/>
        <a:lstStyle/>
        <a:p>
          <a:endParaRPr lang="it-IT"/>
        </a:p>
      </dgm:t>
    </dgm:pt>
    <dgm:pt modelId="{6AED8AEA-0D32-4CA5-9384-725C38A12ADA}" type="sibTrans" cxnId="{612E2650-18E0-4C97-8C7D-9E0509C25C8D}">
      <dgm:prSet/>
      <dgm:spPr/>
      <dgm:t>
        <a:bodyPr/>
        <a:lstStyle/>
        <a:p>
          <a:endParaRPr lang="it-IT"/>
        </a:p>
      </dgm:t>
    </dgm:pt>
    <dgm:pt modelId="{105FDBBB-A4C5-4663-A885-65A8F5E13B8C}">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Revisione dei prezzi</a:t>
          </a:r>
          <a:endParaRPr lang="it-IT" sz="1200" b="1">
            <a:solidFill>
              <a:srgbClr val="FFFFFF"/>
            </a:solidFill>
            <a:latin typeface="Segoe UI" panose="020B0502040204020203" pitchFamily="34" charset="0"/>
            <a:cs typeface="Segoe UI" panose="020B0502040204020203" pitchFamily="34" charset="0"/>
          </a:endParaRPr>
        </a:p>
      </dgm:t>
    </dgm:pt>
    <dgm:pt modelId="{FE6C9F59-F2AA-4EA2-BDBA-6D3F84B24E73}" type="parTrans" cxnId="{EADBDD1A-124A-4845-8C74-A7ABD4AA3921}">
      <dgm:prSet/>
      <dgm:spPr/>
      <dgm:t>
        <a:bodyPr/>
        <a:lstStyle/>
        <a:p>
          <a:endParaRPr lang="it-IT"/>
        </a:p>
      </dgm:t>
    </dgm:pt>
    <dgm:pt modelId="{7A5D6158-E59A-4857-A81A-E1BC719D4E66}" type="sibTrans" cxnId="{EADBDD1A-124A-4845-8C74-A7ABD4AA3921}">
      <dgm:prSet/>
      <dgm:spPr/>
      <dgm:t>
        <a:bodyPr/>
        <a:lstStyle/>
        <a:p>
          <a:endParaRPr lang="it-IT"/>
        </a:p>
      </dgm:t>
    </dgm:pt>
    <dgm:pt modelId="{0DFC9FBD-32B2-4F99-8393-E535C49C3A0C}">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Qualificazione Stazioni Appaltanti </a:t>
          </a:r>
          <a:endParaRPr lang="it-IT" sz="1200" b="1">
            <a:solidFill>
              <a:srgbClr val="FFFFFF"/>
            </a:solidFill>
            <a:latin typeface="Segoe UI" panose="020B0502040204020203" pitchFamily="34" charset="0"/>
            <a:cs typeface="Segoe UI" panose="020B0502040204020203" pitchFamily="34" charset="0"/>
          </a:endParaRPr>
        </a:p>
      </dgm:t>
    </dgm:pt>
    <dgm:pt modelId="{BCDDEFA2-B1F8-4C66-B2BF-1AACCFB3BA87}" type="parTrans" cxnId="{1E6CC6B4-4442-4FB6-A7FD-F37721D1506E}">
      <dgm:prSet/>
      <dgm:spPr/>
      <dgm:t>
        <a:bodyPr/>
        <a:lstStyle/>
        <a:p>
          <a:endParaRPr lang="it-IT"/>
        </a:p>
      </dgm:t>
    </dgm:pt>
    <dgm:pt modelId="{EDB65983-4518-4AE4-8695-4AADE460C376}" type="sibTrans" cxnId="{1E6CC6B4-4442-4FB6-A7FD-F37721D1506E}">
      <dgm:prSet/>
      <dgm:spPr/>
      <dgm:t>
        <a:bodyPr/>
        <a:lstStyle/>
        <a:p>
          <a:endParaRPr lang="it-IT"/>
        </a:p>
      </dgm:t>
    </dgm:pt>
    <dgm:pt modelId="{36B2F4BA-DDD4-4C55-A9C2-65108234DE8C}">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Qualificazione Operatori Economici </a:t>
          </a:r>
          <a:endParaRPr lang="it-IT" sz="1200" b="1">
            <a:solidFill>
              <a:srgbClr val="FFFFFF"/>
            </a:solidFill>
            <a:latin typeface="Segoe UI" panose="020B0502040204020203" pitchFamily="34" charset="0"/>
            <a:cs typeface="Segoe UI" panose="020B0502040204020203" pitchFamily="34" charset="0"/>
          </a:endParaRPr>
        </a:p>
      </dgm:t>
    </dgm:pt>
    <dgm:pt modelId="{5E41D3ED-6992-4059-9AFE-60D0D5B71BE7}" type="parTrans" cxnId="{C90A6F24-6D50-4EAE-8CE2-DF68E5921DA0}">
      <dgm:prSet/>
      <dgm:spPr/>
      <dgm:t>
        <a:bodyPr/>
        <a:lstStyle/>
        <a:p>
          <a:endParaRPr lang="it-IT"/>
        </a:p>
      </dgm:t>
    </dgm:pt>
    <dgm:pt modelId="{01B4A072-A9FB-42E7-94CF-22F5FA069DA1}" type="sibTrans" cxnId="{C90A6F24-6D50-4EAE-8CE2-DF68E5921DA0}">
      <dgm:prSet/>
      <dgm:spPr/>
      <dgm:t>
        <a:bodyPr/>
        <a:lstStyle/>
        <a:p>
          <a:endParaRPr lang="it-IT"/>
        </a:p>
      </dgm:t>
    </dgm:pt>
    <dgm:pt modelId="{17806302-80B1-496D-B8DB-349C3B4A20FA}">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Esecuzione</a:t>
          </a:r>
          <a:endParaRPr lang="it-IT" sz="1200" b="1">
            <a:solidFill>
              <a:srgbClr val="FFFFFF"/>
            </a:solidFill>
            <a:latin typeface="Segoe UI" panose="020B0502040204020203" pitchFamily="34" charset="0"/>
            <a:cs typeface="Segoe UI" panose="020B0502040204020203" pitchFamily="34" charset="0"/>
          </a:endParaRPr>
        </a:p>
      </dgm:t>
    </dgm:pt>
    <dgm:pt modelId="{551C12C5-06FE-4B82-8D42-BC6151965CE0}" type="parTrans" cxnId="{26F70F4D-CEF8-4A6F-B9ED-5B0B95AAE3FE}">
      <dgm:prSet/>
      <dgm:spPr/>
      <dgm:t>
        <a:bodyPr/>
        <a:lstStyle/>
        <a:p>
          <a:endParaRPr lang="it-IT"/>
        </a:p>
      </dgm:t>
    </dgm:pt>
    <dgm:pt modelId="{69BD6B29-A9B2-4EB3-828E-729401A33249}" type="sibTrans" cxnId="{26F70F4D-CEF8-4A6F-B9ED-5B0B95AAE3FE}">
      <dgm:prSet/>
      <dgm:spPr/>
      <dgm:t>
        <a:bodyPr/>
        <a:lstStyle/>
        <a:p>
          <a:endParaRPr lang="it-IT"/>
        </a:p>
      </dgm:t>
    </dgm:pt>
    <dgm:pt modelId="{45A7C07E-F8B8-4B55-9D00-AD67E85F948D}">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Subappalto</a:t>
          </a:r>
          <a:endParaRPr lang="it-IT" sz="1200" b="1">
            <a:solidFill>
              <a:srgbClr val="FFFFFF"/>
            </a:solidFill>
            <a:latin typeface="Segoe UI" panose="020B0502040204020203" pitchFamily="34" charset="0"/>
            <a:cs typeface="Segoe UI" panose="020B0502040204020203" pitchFamily="34" charset="0"/>
          </a:endParaRPr>
        </a:p>
      </dgm:t>
    </dgm:pt>
    <dgm:pt modelId="{209D5B1C-12BC-4934-82A1-AB67780A2B4F}" type="parTrans" cxnId="{5BFDA5A8-A074-4174-AF13-F62F4F661520}">
      <dgm:prSet/>
      <dgm:spPr/>
      <dgm:t>
        <a:bodyPr/>
        <a:lstStyle/>
        <a:p>
          <a:endParaRPr lang="it-IT"/>
        </a:p>
      </dgm:t>
    </dgm:pt>
    <dgm:pt modelId="{E7C0E02D-E7D6-48AD-B2BA-DF839BAB21DE}" type="sibTrans" cxnId="{5BFDA5A8-A074-4174-AF13-F62F4F661520}">
      <dgm:prSet/>
      <dgm:spPr/>
      <dgm:t>
        <a:bodyPr/>
        <a:lstStyle/>
        <a:p>
          <a:endParaRPr lang="it-IT"/>
        </a:p>
      </dgm:t>
    </dgm:pt>
    <dgm:pt modelId="{A0609F53-96EA-4705-A3E0-5CE17A423CCC}">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Anticipazione del prezzo</a:t>
          </a:r>
          <a:endParaRPr lang="it-IT" sz="1200" b="1">
            <a:solidFill>
              <a:srgbClr val="FFFFFF"/>
            </a:solidFill>
            <a:latin typeface="Segoe UI" panose="020B0502040204020203" pitchFamily="34" charset="0"/>
            <a:cs typeface="Segoe UI" panose="020B0502040204020203" pitchFamily="34" charset="0"/>
          </a:endParaRPr>
        </a:p>
      </dgm:t>
    </dgm:pt>
    <dgm:pt modelId="{510F33B3-C258-4785-8C0D-26AF7A94C913}" type="parTrans" cxnId="{AF2686E2-1566-474B-80B5-029BA6E3DD21}">
      <dgm:prSet/>
      <dgm:spPr/>
      <dgm:t>
        <a:bodyPr/>
        <a:lstStyle/>
        <a:p>
          <a:endParaRPr lang="it-IT"/>
        </a:p>
      </dgm:t>
    </dgm:pt>
    <dgm:pt modelId="{7E378573-3A6E-4F52-9B09-E0FE2A259070}" type="sibTrans" cxnId="{AF2686E2-1566-474B-80B5-029BA6E3DD21}">
      <dgm:prSet/>
      <dgm:spPr/>
      <dgm:t>
        <a:bodyPr/>
        <a:lstStyle/>
        <a:p>
          <a:endParaRPr lang="it-IT"/>
        </a:p>
      </dgm:t>
    </dgm:pt>
    <dgm:pt modelId="{70C4A497-CF88-4BD6-9072-660D38E11829}">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Collegio Consultivo Tecnico</a:t>
          </a:r>
          <a:endParaRPr lang="it-IT" sz="1200" b="1">
            <a:solidFill>
              <a:srgbClr val="FFFFFF"/>
            </a:solidFill>
            <a:latin typeface="Segoe UI" panose="020B0502040204020203" pitchFamily="34" charset="0"/>
            <a:cs typeface="Segoe UI" panose="020B0502040204020203" pitchFamily="34" charset="0"/>
          </a:endParaRPr>
        </a:p>
      </dgm:t>
    </dgm:pt>
    <dgm:pt modelId="{0F71BAAA-B57C-4148-A0BC-9037BF948A16}" type="parTrans" cxnId="{DDA6B6BD-9B90-4F37-9EC6-7EB3301050EC}">
      <dgm:prSet/>
      <dgm:spPr/>
      <dgm:t>
        <a:bodyPr/>
        <a:lstStyle/>
        <a:p>
          <a:endParaRPr lang="it-IT"/>
        </a:p>
      </dgm:t>
    </dgm:pt>
    <dgm:pt modelId="{ACC51210-E8CC-44EA-AFDC-8C97EB017769}" type="sibTrans" cxnId="{DDA6B6BD-9B90-4F37-9EC6-7EB3301050EC}">
      <dgm:prSet/>
      <dgm:spPr/>
      <dgm:t>
        <a:bodyPr/>
        <a:lstStyle/>
        <a:p>
          <a:endParaRPr lang="it-IT"/>
        </a:p>
      </dgm:t>
    </dgm:pt>
    <dgm:pt modelId="{7377351E-8BCC-4736-B99F-0A5AC1D1FB58}">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Settori Speciali</a:t>
          </a:r>
          <a:endParaRPr lang="it-IT" sz="1200" b="1">
            <a:solidFill>
              <a:srgbClr val="FFFFFF"/>
            </a:solidFill>
            <a:latin typeface="Segoe UI" panose="020B0502040204020203" pitchFamily="34" charset="0"/>
            <a:cs typeface="Segoe UI" panose="020B0502040204020203" pitchFamily="34" charset="0"/>
          </a:endParaRPr>
        </a:p>
      </dgm:t>
    </dgm:pt>
    <dgm:pt modelId="{CE03AC5E-C5F1-4BDF-B901-817D503A641D}" type="parTrans" cxnId="{4375B441-7C30-4F5E-A049-B2830BF45071}">
      <dgm:prSet/>
      <dgm:spPr/>
      <dgm:t>
        <a:bodyPr/>
        <a:lstStyle/>
        <a:p>
          <a:endParaRPr lang="it-IT"/>
        </a:p>
      </dgm:t>
    </dgm:pt>
    <dgm:pt modelId="{C0B09D10-26BB-4C67-A4A6-A87E0F277B9D}" type="sibTrans" cxnId="{4375B441-7C30-4F5E-A049-B2830BF45071}">
      <dgm:prSet/>
      <dgm:spPr/>
      <dgm:t>
        <a:bodyPr/>
        <a:lstStyle/>
        <a:p>
          <a:endParaRPr lang="it-IT"/>
        </a:p>
      </dgm:t>
    </dgm:pt>
    <dgm:pt modelId="{8BDC0216-C5FD-4657-BA19-B4E1113F5536}">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PPP</a:t>
          </a:r>
          <a:endParaRPr lang="it-IT" sz="1200" b="1">
            <a:solidFill>
              <a:srgbClr val="FFFFFF"/>
            </a:solidFill>
            <a:latin typeface="Segoe UI" panose="020B0502040204020203" pitchFamily="34" charset="0"/>
            <a:cs typeface="Segoe UI" panose="020B0502040204020203" pitchFamily="34" charset="0"/>
          </a:endParaRPr>
        </a:p>
      </dgm:t>
    </dgm:pt>
    <dgm:pt modelId="{C757E386-45B9-4AD5-B6DC-70FF6BBC34E7}" type="parTrans" cxnId="{4DE9937C-DF51-465A-AECA-6619C6DA91E9}">
      <dgm:prSet/>
      <dgm:spPr/>
      <dgm:t>
        <a:bodyPr/>
        <a:lstStyle/>
        <a:p>
          <a:endParaRPr lang="it-IT"/>
        </a:p>
      </dgm:t>
    </dgm:pt>
    <dgm:pt modelId="{BF5EDE72-BCD5-4BC3-B987-11C10A705F99}" type="sibTrans" cxnId="{4DE9937C-DF51-465A-AECA-6619C6DA91E9}">
      <dgm:prSet/>
      <dgm:spPr/>
      <dgm:t>
        <a:bodyPr/>
        <a:lstStyle/>
        <a:p>
          <a:endParaRPr lang="it-IT"/>
        </a:p>
      </dgm:t>
    </dgm:pt>
    <dgm:pt modelId="{4B7E9A9D-3165-456A-9AAB-62755E35AF34}">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Contratti collettivi e clausole sociali</a:t>
          </a:r>
          <a:endParaRPr lang="it-IT" sz="1200" b="1">
            <a:solidFill>
              <a:srgbClr val="FFFFFF"/>
            </a:solidFill>
            <a:latin typeface="Segoe UI" panose="020B0502040204020203" pitchFamily="34" charset="0"/>
            <a:cs typeface="Segoe UI" panose="020B0502040204020203" pitchFamily="34" charset="0"/>
          </a:endParaRPr>
        </a:p>
      </dgm:t>
    </dgm:pt>
    <dgm:pt modelId="{24790B96-BE2C-426D-8E4C-A4274FCCC8FE}" type="parTrans" cxnId="{95C62852-008A-483F-928C-713398FD7430}">
      <dgm:prSet/>
      <dgm:spPr/>
      <dgm:t>
        <a:bodyPr/>
        <a:lstStyle/>
        <a:p>
          <a:endParaRPr lang="it-IT"/>
        </a:p>
      </dgm:t>
    </dgm:pt>
    <dgm:pt modelId="{94A233C8-7450-4DDD-897E-E11F38532F74}" type="sibTrans" cxnId="{95C62852-008A-483F-928C-713398FD7430}">
      <dgm:prSet/>
      <dgm:spPr/>
      <dgm:t>
        <a:bodyPr/>
        <a:lstStyle/>
        <a:p>
          <a:endParaRPr lang="it-IT"/>
        </a:p>
      </dgm:t>
    </dgm:pt>
    <dgm:pt modelId="{CD95653E-9312-47A4-B594-6AB07F53CCAC}">
      <dgm:prSet phldrT="[Testo]" custT="1"/>
      <dgm:spPr>
        <a:solidFill>
          <a:srgbClr val="376092"/>
        </a:solidFill>
      </dgm:spPr>
      <dgm: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ea typeface="+mn-ea"/>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Gestione informativa digitale</a:t>
          </a:r>
          <a:endParaRPr lang="it-IT" sz="1200" b="1" kern="1200">
            <a:solidFill>
              <a:srgbClr val="FFFFFF"/>
            </a:solidFill>
            <a:latin typeface="Segoe UI" panose="020B0502040204020203" pitchFamily="34" charset="0"/>
            <a:ea typeface="+mn-ea"/>
            <a:cs typeface="Segoe UI" panose="020B0502040204020203" pitchFamily="34" charset="0"/>
          </a:endParaRPr>
        </a:p>
      </dgm:t>
    </dgm:pt>
    <dgm:pt modelId="{F4E13673-0984-4C22-8626-09B0A2803117}" type="parTrans" cxnId="{2A43659E-394D-451F-95AF-6B714E49AAC6}">
      <dgm:prSet/>
      <dgm:spPr/>
      <dgm:t>
        <a:bodyPr/>
        <a:lstStyle/>
        <a:p>
          <a:endParaRPr lang="it-IT"/>
        </a:p>
      </dgm:t>
    </dgm:pt>
    <dgm:pt modelId="{2D6375A6-6AB9-41E4-932E-82BD51E6B2F2}" type="sibTrans" cxnId="{2A43659E-394D-451F-95AF-6B714E49AAC6}">
      <dgm:prSet/>
      <dgm:spPr/>
      <dgm:t>
        <a:bodyPr/>
        <a:lstStyle/>
        <a:p>
          <a:endParaRPr lang="it-IT"/>
        </a:p>
      </dgm:t>
    </dgm:pt>
    <dgm:pt modelId="{A31F6A01-2316-423E-96C5-D8B6C8485DEA}" type="pres">
      <dgm:prSet presAssocID="{18AC0910-073F-42FC-B4C4-2138E686325B}" presName="cycle" presStyleCnt="0">
        <dgm:presLayoutVars>
          <dgm:chMax val="1"/>
          <dgm:dir/>
          <dgm:animLvl val="ctr"/>
          <dgm:resizeHandles val="exact"/>
        </dgm:presLayoutVars>
      </dgm:prSet>
      <dgm:spPr/>
    </dgm:pt>
    <dgm:pt modelId="{292A1002-7FF7-47EB-ABD1-1FC757682C83}" type="pres">
      <dgm:prSet presAssocID="{188C9B40-7F5E-416C-B23E-BF7FD8F6DFA8}" presName="centerShape" presStyleLbl="node0" presStyleIdx="0" presStyleCnt="1" custScaleX="391761" custScaleY="250194"/>
      <dgm:spPr/>
    </dgm:pt>
    <dgm:pt modelId="{16374C1F-3990-43CE-B064-E8DDC0311C76}" type="pres">
      <dgm:prSet presAssocID="{55A1AA06-DB41-49E7-BC89-9A7880852C76}" presName="Name9" presStyleLbl="parChTrans1D2" presStyleIdx="0" presStyleCnt="17"/>
      <dgm:spPr/>
    </dgm:pt>
    <dgm:pt modelId="{78F787FA-75AF-4548-9017-2499DC2C3440}" type="pres">
      <dgm:prSet presAssocID="{55A1AA06-DB41-49E7-BC89-9A7880852C76}" presName="connTx" presStyleLbl="parChTrans1D2" presStyleIdx="0" presStyleCnt="17"/>
      <dgm:spPr/>
    </dgm:pt>
    <dgm:pt modelId="{9F37DB28-70DB-4461-8CD9-2B9CC12B2899}" type="pres">
      <dgm:prSet presAssocID="{B8F9B610-2130-4D8B-B165-A9F1EF5DB7AE}" presName="node" presStyleLbl="node1" presStyleIdx="0" presStyleCnt="17" custScaleX="216999" custScaleY="208749" custRadScaleRad="75784" custRadScaleInc="264635">
        <dgm:presLayoutVars>
          <dgm:bulletEnabled val="1"/>
        </dgm:presLayoutVars>
      </dgm:prSet>
      <dgm:spPr/>
    </dgm:pt>
    <dgm:pt modelId="{733195C6-459E-4D8B-A9BC-1D1EC20102AD}" type="pres">
      <dgm:prSet presAssocID="{F4E13673-0984-4C22-8626-09B0A2803117}" presName="Name9" presStyleLbl="parChTrans1D2" presStyleIdx="1" presStyleCnt="17"/>
      <dgm:spPr/>
    </dgm:pt>
    <dgm:pt modelId="{7681E528-EA93-4DF6-8AD3-30F30B8509EF}" type="pres">
      <dgm:prSet presAssocID="{F4E13673-0984-4C22-8626-09B0A2803117}" presName="connTx" presStyleLbl="parChTrans1D2" presStyleIdx="1" presStyleCnt="17"/>
      <dgm:spPr/>
    </dgm:pt>
    <dgm:pt modelId="{66125519-A0E1-42AA-B6AD-D9B4AB324359}" type="pres">
      <dgm:prSet presAssocID="{CD95653E-9312-47A4-B594-6AB07F53CCAC}" presName="node" presStyleLbl="node1" presStyleIdx="1" presStyleCnt="17" custScaleX="198113" custScaleY="198113" custRadScaleRad="125053" custRadScaleInc="357620">
        <dgm:presLayoutVars>
          <dgm:bulletEnabled val="1"/>
        </dgm:presLayoutVars>
      </dgm:prSet>
      <dgm:spPr/>
    </dgm:pt>
    <dgm:pt modelId="{FC1B5F7D-791C-47FD-967E-9E2E2D8B9E90}" type="pres">
      <dgm:prSet presAssocID="{CB6123A0-6622-44EB-B73E-40F9CB92E891}" presName="Name9" presStyleLbl="parChTrans1D2" presStyleIdx="2" presStyleCnt="17"/>
      <dgm:spPr/>
    </dgm:pt>
    <dgm:pt modelId="{E5AE98EC-4502-4E21-9002-1CEBB2994684}" type="pres">
      <dgm:prSet presAssocID="{CB6123A0-6622-44EB-B73E-40F9CB92E891}" presName="connTx" presStyleLbl="parChTrans1D2" presStyleIdx="2" presStyleCnt="17"/>
      <dgm:spPr/>
    </dgm:pt>
    <dgm:pt modelId="{E2150858-5673-402A-88F5-05069377EC12}" type="pres">
      <dgm:prSet presAssocID="{007B4874-D85C-4667-8B8D-A949695756AF}" presName="node" presStyleLbl="node1" presStyleIdx="2" presStyleCnt="17" custScaleX="132390" custScaleY="131801" custRadScaleRad="77140" custRadScaleInc="-526867">
        <dgm:presLayoutVars>
          <dgm:bulletEnabled val="1"/>
        </dgm:presLayoutVars>
      </dgm:prSet>
      <dgm:spPr/>
    </dgm:pt>
    <dgm:pt modelId="{13687B60-08E7-4CF8-AA1E-35855E652FC8}" type="pres">
      <dgm:prSet presAssocID="{205F976F-9539-4957-AB19-00B6E967C057}" presName="Name9" presStyleLbl="parChTrans1D2" presStyleIdx="3" presStyleCnt="17"/>
      <dgm:spPr/>
    </dgm:pt>
    <dgm:pt modelId="{2E4A0E0B-33AD-4FF6-A4E8-79971D228B7C}" type="pres">
      <dgm:prSet presAssocID="{205F976F-9539-4957-AB19-00B6E967C057}" presName="connTx" presStyleLbl="parChTrans1D2" presStyleIdx="3" presStyleCnt="17"/>
      <dgm:spPr/>
    </dgm:pt>
    <dgm:pt modelId="{8EB40888-A4FA-412C-A3BC-BB3C5487B34B}" type="pres">
      <dgm:prSet presAssocID="{EB19270C-8971-4673-9661-1C5D4DEB0CEE}" presName="node" presStyleLbl="node1" presStyleIdx="3" presStyleCnt="17" custScaleX="166374" custScaleY="157745" custRadScaleRad="162369" custRadScaleInc="108012">
        <dgm:presLayoutVars>
          <dgm:bulletEnabled val="1"/>
        </dgm:presLayoutVars>
      </dgm:prSet>
      <dgm:spPr/>
    </dgm:pt>
    <dgm:pt modelId="{83F672BF-BD7F-4652-89CC-9B72ECF3388B}" type="pres">
      <dgm:prSet presAssocID="{AAED62B5-A0BD-4EAD-8337-08A0B37EEABC}" presName="Name9" presStyleLbl="parChTrans1D2" presStyleIdx="4" presStyleCnt="17"/>
      <dgm:spPr/>
    </dgm:pt>
    <dgm:pt modelId="{607984C8-E430-4C24-A9BE-1507FE160539}" type="pres">
      <dgm:prSet presAssocID="{AAED62B5-A0BD-4EAD-8337-08A0B37EEABC}" presName="connTx" presStyleLbl="parChTrans1D2" presStyleIdx="4" presStyleCnt="17"/>
      <dgm:spPr/>
    </dgm:pt>
    <dgm:pt modelId="{DFBDF7F4-B050-44CD-867D-454E8F9B866D}" type="pres">
      <dgm:prSet presAssocID="{DC04070E-091C-4A49-BBC1-2277C756E89F}" presName="node" presStyleLbl="node1" presStyleIdx="4" presStyleCnt="17" custScaleX="253050" custScaleY="183617" custRadScaleRad="129574" custRadScaleInc="543192">
        <dgm:presLayoutVars>
          <dgm:bulletEnabled val="1"/>
        </dgm:presLayoutVars>
      </dgm:prSet>
      <dgm:spPr/>
    </dgm:pt>
    <dgm:pt modelId="{483BDC7D-3779-4422-BE24-97C6B3B2C610}" type="pres">
      <dgm:prSet presAssocID="{B7AB5887-245B-4F78-8DE5-D1D9197EE74A}" presName="Name9" presStyleLbl="parChTrans1D2" presStyleIdx="5" presStyleCnt="17"/>
      <dgm:spPr/>
    </dgm:pt>
    <dgm:pt modelId="{C7273877-C318-46B7-978E-F374C4521412}" type="pres">
      <dgm:prSet presAssocID="{B7AB5887-245B-4F78-8DE5-D1D9197EE74A}" presName="connTx" presStyleLbl="parChTrans1D2" presStyleIdx="5" presStyleCnt="17"/>
      <dgm:spPr/>
    </dgm:pt>
    <dgm:pt modelId="{CA1D5043-1E75-4D60-83E7-6BF84A2759B0}" type="pres">
      <dgm:prSet presAssocID="{6749EA54-AED4-4FFC-B173-2B5553AEA5D1}" presName="node" presStyleLbl="node1" presStyleIdx="5" presStyleCnt="17" custScaleX="210946" custScaleY="207149" custRadScaleRad="122183" custRadScaleInc="-28566">
        <dgm:presLayoutVars>
          <dgm:bulletEnabled val="1"/>
        </dgm:presLayoutVars>
      </dgm:prSet>
      <dgm:spPr/>
    </dgm:pt>
    <dgm:pt modelId="{C0B28581-0F96-4355-A8BF-4FEF63827F78}" type="pres">
      <dgm:prSet presAssocID="{FE6C9F59-F2AA-4EA2-BDBA-6D3F84B24E73}" presName="Name9" presStyleLbl="parChTrans1D2" presStyleIdx="6" presStyleCnt="17"/>
      <dgm:spPr/>
    </dgm:pt>
    <dgm:pt modelId="{6D6C6799-438F-48DD-A657-1016F8788CD8}" type="pres">
      <dgm:prSet presAssocID="{FE6C9F59-F2AA-4EA2-BDBA-6D3F84B24E73}" presName="connTx" presStyleLbl="parChTrans1D2" presStyleIdx="6" presStyleCnt="17"/>
      <dgm:spPr/>
    </dgm:pt>
    <dgm:pt modelId="{809E0A5E-ECEE-494E-9987-3EC586B961CE}" type="pres">
      <dgm:prSet presAssocID="{105FDBBB-A4C5-4663-A885-65A8F5E13B8C}" presName="node" presStyleLbl="node1" presStyleIdx="6" presStyleCnt="17" custScaleX="183617" custScaleY="183617" custRadScaleRad="186264" custRadScaleInc="-349129">
        <dgm:presLayoutVars>
          <dgm:bulletEnabled val="1"/>
        </dgm:presLayoutVars>
      </dgm:prSet>
      <dgm:spPr/>
    </dgm:pt>
    <dgm:pt modelId="{C33B23FD-F76A-498E-97B4-29580BEC6387}" type="pres">
      <dgm:prSet presAssocID="{BCDDEFA2-B1F8-4C66-B2BF-1AACCFB3BA87}" presName="Name9" presStyleLbl="parChTrans1D2" presStyleIdx="7" presStyleCnt="17"/>
      <dgm:spPr/>
    </dgm:pt>
    <dgm:pt modelId="{37D6B429-D7ED-4464-BA6A-2743756740B0}" type="pres">
      <dgm:prSet presAssocID="{BCDDEFA2-B1F8-4C66-B2BF-1AACCFB3BA87}" presName="connTx" presStyleLbl="parChTrans1D2" presStyleIdx="7" presStyleCnt="17"/>
      <dgm:spPr/>
    </dgm:pt>
    <dgm:pt modelId="{5D57EEB7-C302-46C0-9537-D954726D34BD}" type="pres">
      <dgm:prSet presAssocID="{0DFC9FBD-32B2-4F99-8393-E535C49C3A0C}" presName="node" presStyleLbl="node1" presStyleIdx="7" presStyleCnt="17" custScaleX="216455" custScaleY="213807" custRadScaleRad="195136" custRadScaleInc="-227206">
        <dgm:presLayoutVars>
          <dgm:bulletEnabled val="1"/>
        </dgm:presLayoutVars>
      </dgm:prSet>
      <dgm:spPr/>
    </dgm:pt>
    <dgm:pt modelId="{C0012A31-4CFE-463A-A1D3-148D58005ED8}" type="pres">
      <dgm:prSet presAssocID="{5E41D3ED-6992-4059-9AFE-60D0D5B71BE7}" presName="Name9" presStyleLbl="parChTrans1D2" presStyleIdx="8" presStyleCnt="17"/>
      <dgm:spPr/>
    </dgm:pt>
    <dgm:pt modelId="{98F5D2F0-E39A-4DF0-A993-C549D84F7D06}" type="pres">
      <dgm:prSet presAssocID="{5E41D3ED-6992-4059-9AFE-60D0D5B71BE7}" presName="connTx" presStyleLbl="parChTrans1D2" presStyleIdx="8" presStyleCnt="17"/>
      <dgm:spPr/>
    </dgm:pt>
    <dgm:pt modelId="{71D4F74F-13BD-47E5-AD29-ACCAED4E351C}" type="pres">
      <dgm:prSet presAssocID="{36B2F4BA-DDD4-4C55-A9C2-65108234DE8C}" presName="node" presStyleLbl="node1" presStyleIdx="8" presStyleCnt="17" custScaleX="208123" custScaleY="208084" custRadScaleRad="81275" custRadScaleInc="-5303">
        <dgm:presLayoutVars>
          <dgm:bulletEnabled val="1"/>
        </dgm:presLayoutVars>
      </dgm:prSet>
      <dgm:spPr/>
    </dgm:pt>
    <dgm:pt modelId="{510F4214-0177-4B67-8355-6C690FD5149E}" type="pres">
      <dgm:prSet presAssocID="{551C12C5-06FE-4B82-8D42-BC6151965CE0}" presName="Name9" presStyleLbl="parChTrans1D2" presStyleIdx="9" presStyleCnt="17"/>
      <dgm:spPr/>
    </dgm:pt>
    <dgm:pt modelId="{216F0E16-C36B-4D2A-88F0-D2EDE9779D7B}" type="pres">
      <dgm:prSet presAssocID="{551C12C5-06FE-4B82-8D42-BC6151965CE0}" presName="connTx" presStyleLbl="parChTrans1D2" presStyleIdx="9" presStyleCnt="17"/>
      <dgm:spPr/>
    </dgm:pt>
    <dgm:pt modelId="{E3862533-385B-44D8-87A9-BF8934ACACDF}" type="pres">
      <dgm:prSet presAssocID="{17806302-80B1-496D-B8DB-349C3B4A20FA}" presName="node" presStyleLbl="node1" presStyleIdx="9" presStyleCnt="17" custScaleX="171339" custScaleY="167974" custRadScaleRad="89711" custRadScaleInc="185342">
        <dgm:presLayoutVars>
          <dgm:bulletEnabled val="1"/>
        </dgm:presLayoutVars>
      </dgm:prSet>
      <dgm:spPr/>
    </dgm:pt>
    <dgm:pt modelId="{5ABE7D7B-E58E-48A7-9946-AACD086DAAC2}" type="pres">
      <dgm:prSet presAssocID="{209D5B1C-12BC-4934-82A1-AB67780A2B4F}" presName="Name9" presStyleLbl="parChTrans1D2" presStyleIdx="10" presStyleCnt="17"/>
      <dgm:spPr/>
    </dgm:pt>
    <dgm:pt modelId="{FAC75923-0F20-4C45-834E-373294A63B8A}" type="pres">
      <dgm:prSet presAssocID="{209D5B1C-12BC-4934-82A1-AB67780A2B4F}" presName="connTx" presStyleLbl="parChTrans1D2" presStyleIdx="10" presStyleCnt="17"/>
      <dgm:spPr/>
    </dgm:pt>
    <dgm:pt modelId="{53D040E3-7EE9-46B1-B8A3-D15578881E08}" type="pres">
      <dgm:prSet presAssocID="{45A7C07E-F8B8-4B55-9D00-AD67E85F948D}" presName="node" presStyleLbl="node1" presStyleIdx="10" presStyleCnt="17" custScaleX="176963" custScaleY="173914" custRadScaleRad="143425" custRadScaleInc="225374">
        <dgm:presLayoutVars>
          <dgm:bulletEnabled val="1"/>
        </dgm:presLayoutVars>
      </dgm:prSet>
      <dgm:spPr/>
    </dgm:pt>
    <dgm:pt modelId="{6A92535F-A10D-4336-96A9-4C86D9554BB5}" type="pres">
      <dgm:prSet presAssocID="{510F33B3-C258-4785-8C0D-26AF7A94C913}" presName="Name9" presStyleLbl="parChTrans1D2" presStyleIdx="11" presStyleCnt="17"/>
      <dgm:spPr/>
    </dgm:pt>
    <dgm:pt modelId="{2EB6C4EC-0159-4A2E-A27D-9A552A149993}" type="pres">
      <dgm:prSet presAssocID="{510F33B3-C258-4785-8C0D-26AF7A94C913}" presName="connTx" presStyleLbl="parChTrans1D2" presStyleIdx="11" presStyleCnt="17"/>
      <dgm:spPr/>
    </dgm:pt>
    <dgm:pt modelId="{9402B224-E1D0-402A-B31E-4B7723CD2458}" type="pres">
      <dgm:prSet presAssocID="{A0609F53-96EA-4705-A3E0-5CE17A423CCC}" presName="node" presStyleLbl="node1" presStyleIdx="11" presStyleCnt="17" custScaleX="213785" custScaleY="214508" custRadScaleRad="188515" custRadScaleInc="201496">
        <dgm:presLayoutVars>
          <dgm:bulletEnabled val="1"/>
        </dgm:presLayoutVars>
      </dgm:prSet>
      <dgm:spPr/>
    </dgm:pt>
    <dgm:pt modelId="{3C85E8CC-90F0-447F-BCE0-AE2C1CC31FEF}" type="pres">
      <dgm:prSet presAssocID="{0F71BAAA-B57C-4148-A0BC-9037BF948A16}" presName="Name9" presStyleLbl="parChTrans1D2" presStyleIdx="12" presStyleCnt="17"/>
      <dgm:spPr/>
    </dgm:pt>
    <dgm:pt modelId="{42735B03-D627-4497-9B86-465DC04514A5}" type="pres">
      <dgm:prSet presAssocID="{0F71BAAA-B57C-4148-A0BC-9037BF948A16}" presName="connTx" presStyleLbl="parChTrans1D2" presStyleIdx="12" presStyleCnt="17"/>
      <dgm:spPr/>
    </dgm:pt>
    <dgm:pt modelId="{32B589AA-0A49-4A2F-B53B-0D96540DC7C3}" type="pres">
      <dgm:prSet presAssocID="{70C4A497-CF88-4BD6-9072-660D38E11829}" presName="node" presStyleLbl="node1" presStyleIdx="12" presStyleCnt="17" custScaleX="165515" custScaleY="158655" custRadScaleRad="164113" custRadScaleInc="159841">
        <dgm:presLayoutVars>
          <dgm:bulletEnabled val="1"/>
        </dgm:presLayoutVars>
      </dgm:prSet>
      <dgm:spPr/>
    </dgm:pt>
    <dgm:pt modelId="{6697069F-C1EF-43E2-8AA5-A6DFF963DB48}" type="pres">
      <dgm:prSet presAssocID="{CE03AC5E-C5F1-4BDF-B901-817D503A641D}" presName="Name9" presStyleLbl="parChTrans1D2" presStyleIdx="13" presStyleCnt="17"/>
      <dgm:spPr/>
    </dgm:pt>
    <dgm:pt modelId="{FFC8C043-EE26-4768-8BB7-56A010C13637}" type="pres">
      <dgm:prSet presAssocID="{CE03AC5E-C5F1-4BDF-B901-817D503A641D}" presName="connTx" presStyleLbl="parChTrans1D2" presStyleIdx="13" presStyleCnt="17"/>
      <dgm:spPr/>
    </dgm:pt>
    <dgm:pt modelId="{9B43EAA5-D7CE-43D7-994C-E3A5636164B1}" type="pres">
      <dgm:prSet presAssocID="{7377351E-8BCC-4736-B99F-0A5AC1D1FB58}" presName="node" presStyleLbl="node1" presStyleIdx="13" presStyleCnt="17" custScaleX="149883" custScaleY="154350" custRadScaleRad="139904" custRadScaleInc="195879">
        <dgm:presLayoutVars>
          <dgm:bulletEnabled val="1"/>
        </dgm:presLayoutVars>
      </dgm:prSet>
      <dgm:spPr/>
    </dgm:pt>
    <dgm:pt modelId="{F776F47E-0867-407D-BB14-EB57915D7210}" type="pres">
      <dgm:prSet presAssocID="{C757E386-45B9-4AD5-B6DC-70FF6BBC34E7}" presName="Name9" presStyleLbl="parChTrans1D2" presStyleIdx="14" presStyleCnt="17"/>
      <dgm:spPr/>
    </dgm:pt>
    <dgm:pt modelId="{C0CFCDA6-E39E-44FA-A19D-EA561ED62B60}" type="pres">
      <dgm:prSet presAssocID="{C757E386-45B9-4AD5-B6DC-70FF6BBC34E7}" presName="connTx" presStyleLbl="parChTrans1D2" presStyleIdx="14" presStyleCnt="17"/>
      <dgm:spPr/>
    </dgm:pt>
    <dgm:pt modelId="{E1FA6392-1A64-4A98-9669-30606C330AF6}" type="pres">
      <dgm:prSet presAssocID="{8BDC0216-C5FD-4657-BA19-B4E1113F5536}" presName="node" presStyleLbl="node1" presStyleIdx="14" presStyleCnt="17" custScaleX="96641" custScaleY="96641" custRadScaleRad="128004" custRadScaleInc="-176770">
        <dgm:presLayoutVars>
          <dgm:bulletEnabled val="1"/>
        </dgm:presLayoutVars>
      </dgm:prSet>
      <dgm:spPr/>
    </dgm:pt>
    <dgm:pt modelId="{086BAC31-631F-4441-83DF-10A4B6648379}" type="pres">
      <dgm:prSet presAssocID="{24790B96-BE2C-426D-8E4C-A4274FCCC8FE}" presName="Name9" presStyleLbl="parChTrans1D2" presStyleIdx="15" presStyleCnt="17"/>
      <dgm:spPr/>
    </dgm:pt>
    <dgm:pt modelId="{5AE143E0-92A3-48C0-BF25-8EA813E9D5A4}" type="pres">
      <dgm:prSet presAssocID="{24790B96-BE2C-426D-8E4C-A4274FCCC8FE}" presName="connTx" presStyleLbl="parChTrans1D2" presStyleIdx="15" presStyleCnt="17"/>
      <dgm:spPr/>
    </dgm:pt>
    <dgm:pt modelId="{0F57CDA8-4F98-4AA3-8127-9BDC3E07C6D3}" type="pres">
      <dgm:prSet presAssocID="{4B7E9A9D-3165-456A-9AAB-62755E35AF34}" presName="node" presStyleLbl="node1" presStyleIdx="15" presStyleCnt="17" custScaleX="207777" custScaleY="207777" custRadScaleRad="192922" custRadScaleInc="-279485">
        <dgm:presLayoutVars>
          <dgm:bulletEnabled val="1"/>
        </dgm:presLayoutVars>
      </dgm:prSet>
      <dgm:spPr/>
    </dgm:pt>
    <dgm:pt modelId="{5EF181A0-631D-46A1-BB02-ED46C69209CD}" type="pres">
      <dgm:prSet presAssocID="{5628B21A-712D-42B5-9738-3D9C662E2734}" presName="Name9" presStyleLbl="parChTrans1D2" presStyleIdx="16" presStyleCnt="17"/>
      <dgm:spPr/>
    </dgm:pt>
    <dgm:pt modelId="{6D8FE106-B893-46ED-BC38-16D7735EDDED}" type="pres">
      <dgm:prSet presAssocID="{5628B21A-712D-42B5-9738-3D9C662E2734}" presName="connTx" presStyleLbl="parChTrans1D2" presStyleIdx="16" presStyleCnt="17"/>
      <dgm:spPr/>
    </dgm:pt>
    <dgm:pt modelId="{CDB2C958-A4EE-419E-B5C9-4BB729267962}" type="pres">
      <dgm:prSet presAssocID="{3FF8EDEA-312E-4191-BDC1-ADE9AB9A8747}" presName="node" presStyleLbl="node1" presStyleIdx="16" presStyleCnt="17" custScaleX="229767" custScaleY="225497" custRadScaleRad="102166" custRadScaleInc="-227467">
        <dgm:presLayoutVars>
          <dgm:bulletEnabled val="1"/>
        </dgm:presLayoutVars>
      </dgm:prSet>
      <dgm:spPr/>
    </dgm:pt>
  </dgm:ptLst>
  <dgm:cxnLst>
    <dgm:cxn modelId="{F53B2B01-23C1-4799-B17D-7D7291BEF92B}" type="presOf" srcId="{0F71BAAA-B57C-4148-A0BC-9037BF948A16}" destId="{3C85E8CC-90F0-447F-BCE0-AE2C1CC31FEF}" srcOrd="0" destOrd="0" presId="urn:microsoft.com/office/officeart/2005/8/layout/radial1"/>
    <dgm:cxn modelId="{41061203-2857-49E4-94B1-4D85EE89FA8B}" type="presOf" srcId="{F4E13673-0984-4C22-8626-09B0A2803117}" destId="{733195C6-459E-4D8B-A9BC-1D1EC20102AD}" srcOrd="0" destOrd="0" presId="urn:microsoft.com/office/officeart/2005/8/layout/radial1"/>
    <dgm:cxn modelId="{98007204-6F00-484F-96DD-E2E794DBE66B}" type="presOf" srcId="{188C9B40-7F5E-416C-B23E-BF7FD8F6DFA8}" destId="{292A1002-7FF7-47EB-ABD1-1FC757682C83}" srcOrd="0" destOrd="0" presId="urn:microsoft.com/office/officeart/2005/8/layout/radial1"/>
    <dgm:cxn modelId="{3BCBEC06-9FD6-4304-B758-B2181AD56FA3}" type="presOf" srcId="{5628B21A-712D-42B5-9738-3D9C662E2734}" destId="{6D8FE106-B893-46ED-BC38-16D7735EDDED}" srcOrd="1" destOrd="0" presId="urn:microsoft.com/office/officeart/2005/8/layout/radial1"/>
    <dgm:cxn modelId="{6A9CB011-D04E-41EE-B6AB-DD8B86A63CD4}" type="presOf" srcId="{C757E386-45B9-4AD5-B6DC-70FF6BBC34E7}" destId="{C0CFCDA6-E39E-44FA-A19D-EA561ED62B60}" srcOrd="1" destOrd="0" presId="urn:microsoft.com/office/officeart/2005/8/layout/radial1"/>
    <dgm:cxn modelId="{8EA1FA15-6BB4-441D-99BF-88D592353FA0}" srcId="{188C9B40-7F5E-416C-B23E-BF7FD8F6DFA8}" destId="{EB19270C-8971-4673-9661-1C5D4DEB0CEE}" srcOrd="3" destOrd="0" parTransId="{205F976F-9539-4957-AB19-00B6E967C057}" sibTransId="{F0F478C2-B44D-4DFE-9FB7-201B1EE53B33}"/>
    <dgm:cxn modelId="{FE4E8C18-26C3-4EB6-B236-413544C72DED}" srcId="{18AC0910-073F-42FC-B4C4-2138E686325B}" destId="{188C9B40-7F5E-416C-B23E-BF7FD8F6DFA8}" srcOrd="0" destOrd="0" parTransId="{3AB60EC6-2BFE-445D-8443-CB8853C3C927}" sibTransId="{B253675A-E625-4B96-9FE6-AC3B23993852}"/>
    <dgm:cxn modelId="{EADBDD1A-124A-4845-8C74-A7ABD4AA3921}" srcId="{188C9B40-7F5E-416C-B23E-BF7FD8F6DFA8}" destId="{105FDBBB-A4C5-4663-A885-65A8F5E13B8C}" srcOrd="6" destOrd="0" parTransId="{FE6C9F59-F2AA-4EA2-BDBA-6D3F84B24E73}" sibTransId="{7A5D6158-E59A-4857-A81A-E1BC719D4E66}"/>
    <dgm:cxn modelId="{C90A6F24-6D50-4EAE-8CE2-DF68E5921DA0}" srcId="{188C9B40-7F5E-416C-B23E-BF7FD8F6DFA8}" destId="{36B2F4BA-DDD4-4C55-A9C2-65108234DE8C}" srcOrd="8" destOrd="0" parTransId="{5E41D3ED-6992-4059-9AFE-60D0D5B71BE7}" sibTransId="{01B4A072-A9FB-42E7-94CF-22F5FA069DA1}"/>
    <dgm:cxn modelId="{3CD99F27-3B4D-4B59-8C6F-ED062F32C7AC}" type="presOf" srcId="{BCDDEFA2-B1F8-4C66-B2BF-1AACCFB3BA87}" destId="{37D6B429-D7ED-4464-BA6A-2743756740B0}" srcOrd="1" destOrd="0" presId="urn:microsoft.com/office/officeart/2005/8/layout/radial1"/>
    <dgm:cxn modelId="{F3690128-67A5-442F-B13B-990B4325093D}" type="presOf" srcId="{45A7C07E-F8B8-4B55-9D00-AD67E85F948D}" destId="{53D040E3-7EE9-46B1-B8A3-D15578881E08}" srcOrd="0" destOrd="0" presId="urn:microsoft.com/office/officeart/2005/8/layout/radial1"/>
    <dgm:cxn modelId="{37E59028-59A1-427B-B8AA-526B0BE02AD7}" type="presOf" srcId="{209D5B1C-12BC-4934-82A1-AB67780A2B4F}" destId="{5ABE7D7B-E58E-48A7-9946-AACD086DAAC2}" srcOrd="0" destOrd="0" presId="urn:microsoft.com/office/officeart/2005/8/layout/radial1"/>
    <dgm:cxn modelId="{7E7E2229-B730-45B4-8E19-A55FDEB0F70E}" type="presOf" srcId="{5E41D3ED-6992-4059-9AFE-60D0D5B71BE7}" destId="{98F5D2F0-E39A-4DF0-A993-C549D84F7D06}" srcOrd="1" destOrd="0" presId="urn:microsoft.com/office/officeart/2005/8/layout/radial1"/>
    <dgm:cxn modelId="{7348D12E-7E01-4B03-9576-2A3FF005BB46}" type="presOf" srcId="{209D5B1C-12BC-4934-82A1-AB67780A2B4F}" destId="{FAC75923-0F20-4C45-834E-373294A63B8A}" srcOrd="1" destOrd="0" presId="urn:microsoft.com/office/officeart/2005/8/layout/radial1"/>
    <dgm:cxn modelId="{2ED6542F-B985-490A-B540-E3D87BA12788}" type="presOf" srcId="{B8F9B610-2130-4D8B-B165-A9F1EF5DB7AE}" destId="{9F37DB28-70DB-4461-8CD9-2B9CC12B2899}" srcOrd="0" destOrd="0" presId="urn:microsoft.com/office/officeart/2005/8/layout/radial1"/>
    <dgm:cxn modelId="{2A82812F-E9FC-4E7B-9980-71A0D33114FF}" type="presOf" srcId="{55A1AA06-DB41-49E7-BC89-9A7880852C76}" destId="{78F787FA-75AF-4548-9017-2499DC2C3440}" srcOrd="1" destOrd="0" presId="urn:microsoft.com/office/officeart/2005/8/layout/radial1"/>
    <dgm:cxn modelId="{41C8FE30-B11B-4CE5-AB77-7F03A538F59A}" srcId="{188C9B40-7F5E-416C-B23E-BF7FD8F6DFA8}" destId="{3FF8EDEA-312E-4191-BDC1-ADE9AB9A8747}" srcOrd="16" destOrd="0" parTransId="{5628B21A-712D-42B5-9738-3D9C662E2734}" sibTransId="{EA5FC921-4D0E-44BC-9382-D912ECE65708}"/>
    <dgm:cxn modelId="{4C820134-FB0D-4259-82F5-D475A6B7FF6B}" type="presOf" srcId="{551C12C5-06FE-4B82-8D42-BC6151965CE0}" destId="{510F4214-0177-4B67-8355-6C690FD5149E}" srcOrd="0" destOrd="0" presId="urn:microsoft.com/office/officeart/2005/8/layout/radial1"/>
    <dgm:cxn modelId="{5E284E3C-6502-4A28-8AF4-C6C80C2ACA2C}" type="presOf" srcId="{551C12C5-06FE-4B82-8D42-BC6151965CE0}" destId="{216F0E16-C36B-4D2A-88F0-D2EDE9779D7B}" srcOrd="1" destOrd="0" presId="urn:microsoft.com/office/officeart/2005/8/layout/radial1"/>
    <dgm:cxn modelId="{59042E3F-B01D-4970-937B-5CC1E8DF8734}" type="presOf" srcId="{36B2F4BA-DDD4-4C55-A9C2-65108234DE8C}" destId="{71D4F74F-13BD-47E5-AD29-ACCAED4E351C}" srcOrd="0" destOrd="0" presId="urn:microsoft.com/office/officeart/2005/8/layout/radial1"/>
    <dgm:cxn modelId="{0651125D-3807-4F10-B034-F54152AC3325}" type="presOf" srcId="{6749EA54-AED4-4FFC-B173-2B5553AEA5D1}" destId="{CA1D5043-1E75-4D60-83E7-6BF84A2759B0}" srcOrd="0" destOrd="0" presId="urn:microsoft.com/office/officeart/2005/8/layout/radial1"/>
    <dgm:cxn modelId="{4375B441-7C30-4F5E-A049-B2830BF45071}" srcId="{188C9B40-7F5E-416C-B23E-BF7FD8F6DFA8}" destId="{7377351E-8BCC-4736-B99F-0A5AC1D1FB58}" srcOrd="13" destOrd="0" parTransId="{CE03AC5E-C5F1-4BDF-B901-817D503A641D}" sibTransId="{C0B09D10-26BB-4C67-A4A6-A87E0F277B9D}"/>
    <dgm:cxn modelId="{770B9464-F654-43C7-BC7E-6F98FDDEC7FB}" type="presOf" srcId="{510F33B3-C258-4785-8C0D-26AF7A94C913}" destId="{6A92535F-A10D-4336-96A9-4C86D9554BB5}" srcOrd="0" destOrd="0" presId="urn:microsoft.com/office/officeart/2005/8/layout/radial1"/>
    <dgm:cxn modelId="{DD5E0A66-B96D-46D8-BF76-DED968811E1F}" type="presOf" srcId="{C757E386-45B9-4AD5-B6DC-70FF6BBC34E7}" destId="{F776F47E-0867-407D-BB14-EB57915D7210}" srcOrd="0" destOrd="0" presId="urn:microsoft.com/office/officeart/2005/8/layout/radial1"/>
    <dgm:cxn modelId="{F66D346A-6311-4D3A-9CB9-9D8008B9BAE5}" type="presOf" srcId="{105FDBBB-A4C5-4663-A885-65A8F5E13B8C}" destId="{809E0A5E-ECEE-494E-9987-3EC586B961CE}" srcOrd="0" destOrd="0" presId="urn:microsoft.com/office/officeart/2005/8/layout/radial1"/>
    <dgm:cxn modelId="{B7F7B54C-26B8-4968-BAA3-E34AFB86260F}" type="presOf" srcId="{FE6C9F59-F2AA-4EA2-BDBA-6D3F84B24E73}" destId="{C0B28581-0F96-4355-A8BF-4FEF63827F78}" srcOrd="0" destOrd="0" presId="urn:microsoft.com/office/officeart/2005/8/layout/radial1"/>
    <dgm:cxn modelId="{26F70F4D-CEF8-4A6F-B9ED-5B0B95AAE3FE}" srcId="{188C9B40-7F5E-416C-B23E-BF7FD8F6DFA8}" destId="{17806302-80B1-496D-B8DB-349C3B4A20FA}" srcOrd="9" destOrd="0" parTransId="{551C12C5-06FE-4B82-8D42-BC6151965CE0}" sibTransId="{69BD6B29-A9B2-4EB3-828E-729401A33249}"/>
    <dgm:cxn modelId="{6566DE4D-9432-4AC1-94C0-35F65C9925B0}" type="presOf" srcId="{205F976F-9539-4957-AB19-00B6E967C057}" destId="{13687B60-08E7-4CF8-AA1E-35855E652FC8}" srcOrd="0" destOrd="0" presId="urn:microsoft.com/office/officeart/2005/8/layout/radial1"/>
    <dgm:cxn modelId="{707AD76F-40A1-4303-BA53-778C18163D75}" type="presOf" srcId="{17806302-80B1-496D-B8DB-349C3B4A20FA}" destId="{E3862533-385B-44D8-87A9-BF8934ACACDF}" srcOrd="0" destOrd="0" presId="urn:microsoft.com/office/officeart/2005/8/layout/radial1"/>
    <dgm:cxn modelId="{612E2650-18E0-4C97-8C7D-9E0509C25C8D}" srcId="{188C9B40-7F5E-416C-B23E-BF7FD8F6DFA8}" destId="{6749EA54-AED4-4FFC-B173-2B5553AEA5D1}" srcOrd="5" destOrd="0" parTransId="{B7AB5887-245B-4F78-8DE5-D1D9197EE74A}" sibTransId="{6AED8AEA-0D32-4CA5-9384-725C38A12ADA}"/>
    <dgm:cxn modelId="{30DC5570-B308-4735-954B-F34705984E5C}" type="presOf" srcId="{EB19270C-8971-4673-9661-1C5D4DEB0CEE}" destId="{8EB40888-A4FA-412C-A3BC-BB3C5487B34B}" srcOrd="0" destOrd="0" presId="urn:microsoft.com/office/officeart/2005/8/layout/radial1"/>
    <dgm:cxn modelId="{7623CA71-1370-408B-82EF-03E202CBCEA4}" type="presOf" srcId="{AAED62B5-A0BD-4EAD-8337-08A0B37EEABC}" destId="{607984C8-E430-4C24-A9BE-1507FE160539}" srcOrd="1" destOrd="0" presId="urn:microsoft.com/office/officeart/2005/8/layout/radial1"/>
    <dgm:cxn modelId="{95C62852-008A-483F-928C-713398FD7430}" srcId="{188C9B40-7F5E-416C-B23E-BF7FD8F6DFA8}" destId="{4B7E9A9D-3165-456A-9AAB-62755E35AF34}" srcOrd="15" destOrd="0" parTransId="{24790B96-BE2C-426D-8E4C-A4274FCCC8FE}" sibTransId="{94A233C8-7450-4DDD-897E-E11F38532F74}"/>
    <dgm:cxn modelId="{6AD28252-62F1-4BF9-B3AC-AA7D85E2A733}" type="presOf" srcId="{24790B96-BE2C-426D-8E4C-A4274FCCC8FE}" destId="{086BAC31-631F-4441-83DF-10A4B6648379}" srcOrd="0" destOrd="0" presId="urn:microsoft.com/office/officeart/2005/8/layout/radial1"/>
    <dgm:cxn modelId="{66E09273-1BAD-4AA8-B6D0-08A7C90AEAE5}" type="presOf" srcId="{24790B96-BE2C-426D-8E4C-A4274FCCC8FE}" destId="{5AE143E0-92A3-48C0-BF25-8EA813E9D5A4}" srcOrd="1" destOrd="0" presId="urn:microsoft.com/office/officeart/2005/8/layout/radial1"/>
    <dgm:cxn modelId="{7B058757-ED17-4A0D-A154-E37A42AEC11E}" type="presOf" srcId="{AAED62B5-A0BD-4EAD-8337-08A0B37EEABC}" destId="{83F672BF-BD7F-4652-89CC-9B72ECF3388B}" srcOrd="0" destOrd="0" presId="urn:microsoft.com/office/officeart/2005/8/layout/radial1"/>
    <dgm:cxn modelId="{D7B8B658-2BF6-465A-8978-55DE8A5082C5}" type="presOf" srcId="{B7AB5887-245B-4F78-8DE5-D1D9197EE74A}" destId="{483BDC7D-3779-4422-BE24-97C6B3B2C610}" srcOrd="0" destOrd="0" presId="urn:microsoft.com/office/officeart/2005/8/layout/radial1"/>
    <dgm:cxn modelId="{4DE9937C-DF51-465A-AECA-6619C6DA91E9}" srcId="{188C9B40-7F5E-416C-B23E-BF7FD8F6DFA8}" destId="{8BDC0216-C5FD-4657-BA19-B4E1113F5536}" srcOrd="14" destOrd="0" parTransId="{C757E386-45B9-4AD5-B6DC-70FF6BBC34E7}" sibTransId="{BF5EDE72-BCD5-4BC3-B987-11C10A705F99}"/>
    <dgm:cxn modelId="{C29FC580-5AA2-4FD1-B990-15B50C1E34F7}" type="presOf" srcId="{8BDC0216-C5FD-4657-BA19-B4E1113F5536}" destId="{E1FA6392-1A64-4A98-9669-30606C330AF6}" srcOrd="0" destOrd="0" presId="urn:microsoft.com/office/officeart/2005/8/layout/radial1"/>
    <dgm:cxn modelId="{D539F181-C019-4D3F-99F4-7F246CDC1B0E}" type="presOf" srcId="{F4E13673-0984-4C22-8626-09B0A2803117}" destId="{7681E528-EA93-4DF6-8AD3-30F30B8509EF}" srcOrd="1" destOrd="0" presId="urn:microsoft.com/office/officeart/2005/8/layout/radial1"/>
    <dgm:cxn modelId="{BE7D5389-7A14-445D-91BB-EC85A259445D}" type="presOf" srcId="{4B7E9A9D-3165-456A-9AAB-62755E35AF34}" destId="{0F57CDA8-4F98-4AA3-8127-9BDC3E07C6D3}" srcOrd="0" destOrd="0" presId="urn:microsoft.com/office/officeart/2005/8/layout/radial1"/>
    <dgm:cxn modelId="{423B0B8D-F21C-4493-8B65-EE88C359FB1C}" type="presOf" srcId="{205F976F-9539-4957-AB19-00B6E967C057}" destId="{2E4A0E0B-33AD-4FF6-A4E8-79971D228B7C}" srcOrd="1" destOrd="0" presId="urn:microsoft.com/office/officeart/2005/8/layout/radial1"/>
    <dgm:cxn modelId="{2A43659E-394D-451F-95AF-6B714E49AAC6}" srcId="{188C9B40-7F5E-416C-B23E-BF7FD8F6DFA8}" destId="{CD95653E-9312-47A4-B594-6AB07F53CCAC}" srcOrd="1" destOrd="0" parTransId="{F4E13673-0984-4C22-8626-09B0A2803117}" sibTransId="{2D6375A6-6AB9-41E4-932E-82BD51E6B2F2}"/>
    <dgm:cxn modelId="{1DDBCDA2-5D61-4176-94AA-FDECEC67F1A8}" type="presOf" srcId="{5E41D3ED-6992-4059-9AFE-60D0D5B71BE7}" destId="{C0012A31-4CFE-463A-A1D3-148D58005ED8}" srcOrd="0" destOrd="0" presId="urn:microsoft.com/office/officeart/2005/8/layout/radial1"/>
    <dgm:cxn modelId="{ADB568A5-0AD7-4B32-99A6-71DC720C8762}" type="presOf" srcId="{18AC0910-073F-42FC-B4C4-2138E686325B}" destId="{A31F6A01-2316-423E-96C5-D8B6C8485DEA}" srcOrd="0" destOrd="0" presId="urn:microsoft.com/office/officeart/2005/8/layout/radial1"/>
    <dgm:cxn modelId="{5BFDA5A8-A074-4174-AF13-F62F4F661520}" srcId="{188C9B40-7F5E-416C-B23E-BF7FD8F6DFA8}" destId="{45A7C07E-F8B8-4B55-9D00-AD67E85F948D}" srcOrd="10" destOrd="0" parTransId="{209D5B1C-12BC-4934-82A1-AB67780A2B4F}" sibTransId="{E7C0E02D-E7D6-48AD-B2BA-DF839BAB21DE}"/>
    <dgm:cxn modelId="{093688AB-4A9A-4111-B1C9-C58A113559F1}" srcId="{188C9B40-7F5E-416C-B23E-BF7FD8F6DFA8}" destId="{DC04070E-091C-4A49-BBC1-2277C756E89F}" srcOrd="4" destOrd="0" parTransId="{AAED62B5-A0BD-4EAD-8337-08A0B37EEABC}" sibTransId="{8AA15E6C-FB95-4658-AAE2-23C281ABB713}"/>
    <dgm:cxn modelId="{F8E1DFAC-A475-47EC-BADB-BC4453D1F468}" type="presOf" srcId="{B7AB5887-245B-4F78-8DE5-D1D9197EE74A}" destId="{C7273877-C318-46B7-978E-F374C4521412}" srcOrd="1" destOrd="0" presId="urn:microsoft.com/office/officeart/2005/8/layout/radial1"/>
    <dgm:cxn modelId="{76873EB3-E1E9-4ECA-8635-4F7E9BA5CC2B}" type="presOf" srcId="{FE6C9F59-F2AA-4EA2-BDBA-6D3F84B24E73}" destId="{6D6C6799-438F-48DD-A657-1016F8788CD8}" srcOrd="1" destOrd="0" presId="urn:microsoft.com/office/officeart/2005/8/layout/radial1"/>
    <dgm:cxn modelId="{1E6CC6B4-4442-4FB6-A7FD-F37721D1506E}" srcId="{188C9B40-7F5E-416C-B23E-BF7FD8F6DFA8}" destId="{0DFC9FBD-32B2-4F99-8393-E535C49C3A0C}" srcOrd="7" destOrd="0" parTransId="{BCDDEFA2-B1F8-4C66-B2BF-1AACCFB3BA87}" sibTransId="{EDB65983-4518-4AE4-8695-4AADE460C376}"/>
    <dgm:cxn modelId="{35BC4BB5-98E7-4F73-B345-297D74AA7CC8}" srcId="{188C9B40-7F5E-416C-B23E-BF7FD8F6DFA8}" destId="{007B4874-D85C-4667-8B8D-A949695756AF}" srcOrd="2" destOrd="0" parTransId="{CB6123A0-6622-44EB-B73E-40F9CB92E891}" sibTransId="{B9AF3C29-1B9B-4BE4-8A43-48EF1E2E2485}"/>
    <dgm:cxn modelId="{29E4E2B6-69D0-480A-AAB2-6396D292802B}" srcId="{188C9B40-7F5E-416C-B23E-BF7FD8F6DFA8}" destId="{B8F9B610-2130-4D8B-B165-A9F1EF5DB7AE}" srcOrd="0" destOrd="0" parTransId="{55A1AA06-DB41-49E7-BC89-9A7880852C76}" sibTransId="{526CD2AF-B7E7-4453-B69F-06B05F046D4E}"/>
    <dgm:cxn modelId="{A8E2F2B7-D78F-4ED5-9D08-894C238B92D5}" type="presOf" srcId="{5628B21A-712D-42B5-9738-3D9C662E2734}" destId="{5EF181A0-631D-46A1-BB02-ED46C69209CD}" srcOrd="0" destOrd="0" presId="urn:microsoft.com/office/officeart/2005/8/layout/radial1"/>
    <dgm:cxn modelId="{65F15DBA-042C-4FB8-BE74-B286726FD52C}" type="presOf" srcId="{0DFC9FBD-32B2-4F99-8393-E535C49C3A0C}" destId="{5D57EEB7-C302-46C0-9537-D954726D34BD}" srcOrd="0" destOrd="0" presId="urn:microsoft.com/office/officeart/2005/8/layout/radial1"/>
    <dgm:cxn modelId="{DDA6B6BD-9B90-4F37-9EC6-7EB3301050EC}" srcId="{188C9B40-7F5E-416C-B23E-BF7FD8F6DFA8}" destId="{70C4A497-CF88-4BD6-9072-660D38E11829}" srcOrd="12" destOrd="0" parTransId="{0F71BAAA-B57C-4148-A0BC-9037BF948A16}" sibTransId="{ACC51210-E8CC-44EA-AFDC-8C97EB017769}"/>
    <dgm:cxn modelId="{7BC7CBC2-B3FE-4C07-94ED-33A6A3D34F4A}" type="presOf" srcId="{0F71BAAA-B57C-4148-A0BC-9037BF948A16}" destId="{42735B03-D627-4497-9B86-465DC04514A5}" srcOrd="1" destOrd="0" presId="urn:microsoft.com/office/officeart/2005/8/layout/radial1"/>
    <dgm:cxn modelId="{4489ACC4-0CF1-4041-AEA8-EA2FC611287A}" type="presOf" srcId="{007B4874-D85C-4667-8B8D-A949695756AF}" destId="{E2150858-5673-402A-88F5-05069377EC12}" srcOrd="0" destOrd="0" presId="urn:microsoft.com/office/officeart/2005/8/layout/radial1"/>
    <dgm:cxn modelId="{910F64C6-7C09-49B8-B95A-BA897B6C7DBD}" type="presOf" srcId="{A0609F53-96EA-4705-A3E0-5CE17A423CCC}" destId="{9402B224-E1D0-402A-B31E-4B7723CD2458}" srcOrd="0" destOrd="0" presId="urn:microsoft.com/office/officeart/2005/8/layout/radial1"/>
    <dgm:cxn modelId="{4AB4B9C7-569F-4457-B1FB-40A2AAA28DC3}" type="presOf" srcId="{BCDDEFA2-B1F8-4C66-B2BF-1AACCFB3BA87}" destId="{C33B23FD-F76A-498E-97B4-29580BEC6387}" srcOrd="0" destOrd="0" presId="urn:microsoft.com/office/officeart/2005/8/layout/radial1"/>
    <dgm:cxn modelId="{858F6DDF-ED4E-4E4B-A108-0DF9BA44BE34}" type="presOf" srcId="{DC04070E-091C-4A49-BBC1-2277C756E89F}" destId="{DFBDF7F4-B050-44CD-867D-454E8F9B866D}" srcOrd="0" destOrd="0" presId="urn:microsoft.com/office/officeart/2005/8/layout/radial1"/>
    <dgm:cxn modelId="{AF2686E2-1566-474B-80B5-029BA6E3DD21}" srcId="{188C9B40-7F5E-416C-B23E-BF7FD8F6DFA8}" destId="{A0609F53-96EA-4705-A3E0-5CE17A423CCC}" srcOrd="11" destOrd="0" parTransId="{510F33B3-C258-4785-8C0D-26AF7A94C913}" sibTransId="{7E378573-3A6E-4F52-9B09-E0FE2A259070}"/>
    <dgm:cxn modelId="{A8256BE6-E0F5-44D4-A9A3-B78BBBE9D1B4}" type="presOf" srcId="{55A1AA06-DB41-49E7-BC89-9A7880852C76}" destId="{16374C1F-3990-43CE-B064-E8DDC0311C76}" srcOrd="0" destOrd="0" presId="urn:microsoft.com/office/officeart/2005/8/layout/radial1"/>
    <dgm:cxn modelId="{54908AEA-59A5-45D5-BE9B-CFE3228D28D0}" type="presOf" srcId="{510F33B3-C258-4785-8C0D-26AF7A94C913}" destId="{2EB6C4EC-0159-4A2E-A27D-9A552A149993}" srcOrd="1" destOrd="0" presId="urn:microsoft.com/office/officeart/2005/8/layout/radial1"/>
    <dgm:cxn modelId="{4C42D3ED-7D91-4175-9599-9C839421AEEC}" type="presOf" srcId="{CE03AC5E-C5F1-4BDF-B901-817D503A641D}" destId="{6697069F-C1EF-43E2-8AA5-A6DFF963DB48}" srcOrd="0" destOrd="0" presId="urn:microsoft.com/office/officeart/2005/8/layout/radial1"/>
    <dgm:cxn modelId="{AF3D26EE-7DC9-4729-8A70-74F74CCB3E6B}" type="presOf" srcId="{3FF8EDEA-312E-4191-BDC1-ADE9AB9A8747}" destId="{CDB2C958-A4EE-419E-B5C9-4BB729267962}" srcOrd="0" destOrd="0" presId="urn:microsoft.com/office/officeart/2005/8/layout/radial1"/>
    <dgm:cxn modelId="{015E91F2-A7F0-4B60-B406-FA356668383A}" type="presOf" srcId="{CD95653E-9312-47A4-B594-6AB07F53CCAC}" destId="{66125519-A0E1-42AA-B6AD-D9B4AB324359}" srcOrd="0" destOrd="0" presId="urn:microsoft.com/office/officeart/2005/8/layout/radial1"/>
    <dgm:cxn modelId="{D455BEF3-38C2-4239-8176-C4469C70C4ED}" type="presOf" srcId="{CB6123A0-6622-44EB-B73E-40F9CB92E891}" destId="{FC1B5F7D-791C-47FD-967E-9E2E2D8B9E90}" srcOrd="0" destOrd="0" presId="urn:microsoft.com/office/officeart/2005/8/layout/radial1"/>
    <dgm:cxn modelId="{EEDC0FF7-7C60-4F70-B210-A257E72901B9}" type="presOf" srcId="{CB6123A0-6622-44EB-B73E-40F9CB92E891}" destId="{E5AE98EC-4502-4E21-9002-1CEBB2994684}" srcOrd="1" destOrd="0" presId="urn:microsoft.com/office/officeart/2005/8/layout/radial1"/>
    <dgm:cxn modelId="{211B3AFA-73F6-4377-BC80-375CF5F87E3B}" type="presOf" srcId="{CE03AC5E-C5F1-4BDF-B901-817D503A641D}" destId="{FFC8C043-EE26-4768-8BB7-56A010C13637}" srcOrd="1" destOrd="0" presId="urn:microsoft.com/office/officeart/2005/8/layout/radial1"/>
    <dgm:cxn modelId="{7D0AD9FC-E7A6-4E02-82AD-2FB4E0F31BAE}" type="presOf" srcId="{7377351E-8BCC-4736-B99F-0A5AC1D1FB58}" destId="{9B43EAA5-D7CE-43D7-994C-E3A5636164B1}" srcOrd="0" destOrd="0" presId="urn:microsoft.com/office/officeart/2005/8/layout/radial1"/>
    <dgm:cxn modelId="{705C50FD-BF47-425B-B58A-2F020CFFD08A}" type="presOf" srcId="{70C4A497-CF88-4BD6-9072-660D38E11829}" destId="{32B589AA-0A49-4A2F-B53B-0D96540DC7C3}" srcOrd="0" destOrd="0" presId="urn:microsoft.com/office/officeart/2005/8/layout/radial1"/>
    <dgm:cxn modelId="{544C8315-85FE-4889-83AD-DAD314A48214}" type="presParOf" srcId="{A31F6A01-2316-423E-96C5-D8B6C8485DEA}" destId="{292A1002-7FF7-47EB-ABD1-1FC757682C83}" srcOrd="0" destOrd="0" presId="urn:microsoft.com/office/officeart/2005/8/layout/radial1"/>
    <dgm:cxn modelId="{73E46794-B66A-44BE-921E-0A84EBA4288A}" type="presParOf" srcId="{A31F6A01-2316-423E-96C5-D8B6C8485DEA}" destId="{16374C1F-3990-43CE-B064-E8DDC0311C76}" srcOrd="1" destOrd="0" presId="urn:microsoft.com/office/officeart/2005/8/layout/radial1"/>
    <dgm:cxn modelId="{C0C4FC81-EE83-4100-A722-38E219856257}" type="presParOf" srcId="{16374C1F-3990-43CE-B064-E8DDC0311C76}" destId="{78F787FA-75AF-4548-9017-2499DC2C3440}" srcOrd="0" destOrd="0" presId="urn:microsoft.com/office/officeart/2005/8/layout/radial1"/>
    <dgm:cxn modelId="{497F3069-FBE2-4129-A7A4-E2443AAC6AB3}" type="presParOf" srcId="{A31F6A01-2316-423E-96C5-D8B6C8485DEA}" destId="{9F37DB28-70DB-4461-8CD9-2B9CC12B2899}" srcOrd="2" destOrd="0" presId="urn:microsoft.com/office/officeart/2005/8/layout/radial1"/>
    <dgm:cxn modelId="{2C1FC436-3083-43B7-9C74-9C906F4E14C4}" type="presParOf" srcId="{A31F6A01-2316-423E-96C5-D8B6C8485DEA}" destId="{733195C6-459E-4D8B-A9BC-1D1EC20102AD}" srcOrd="3" destOrd="0" presId="urn:microsoft.com/office/officeart/2005/8/layout/radial1"/>
    <dgm:cxn modelId="{95C16B75-2680-4C63-A60A-A53803FAC6E6}" type="presParOf" srcId="{733195C6-459E-4D8B-A9BC-1D1EC20102AD}" destId="{7681E528-EA93-4DF6-8AD3-30F30B8509EF}" srcOrd="0" destOrd="0" presId="urn:microsoft.com/office/officeart/2005/8/layout/radial1"/>
    <dgm:cxn modelId="{79594FC3-C43D-4881-BDDC-7AA5A4285BB6}" type="presParOf" srcId="{A31F6A01-2316-423E-96C5-D8B6C8485DEA}" destId="{66125519-A0E1-42AA-B6AD-D9B4AB324359}" srcOrd="4" destOrd="0" presId="urn:microsoft.com/office/officeart/2005/8/layout/radial1"/>
    <dgm:cxn modelId="{170AAA2E-72C5-47D2-A04B-493C1F4816C8}" type="presParOf" srcId="{A31F6A01-2316-423E-96C5-D8B6C8485DEA}" destId="{FC1B5F7D-791C-47FD-967E-9E2E2D8B9E90}" srcOrd="5" destOrd="0" presId="urn:microsoft.com/office/officeart/2005/8/layout/radial1"/>
    <dgm:cxn modelId="{94AEF02E-0633-462A-A6D5-E62CC81619C4}" type="presParOf" srcId="{FC1B5F7D-791C-47FD-967E-9E2E2D8B9E90}" destId="{E5AE98EC-4502-4E21-9002-1CEBB2994684}" srcOrd="0" destOrd="0" presId="urn:microsoft.com/office/officeart/2005/8/layout/radial1"/>
    <dgm:cxn modelId="{A7EA767E-6C19-4F4F-9531-7C900C624453}" type="presParOf" srcId="{A31F6A01-2316-423E-96C5-D8B6C8485DEA}" destId="{E2150858-5673-402A-88F5-05069377EC12}" srcOrd="6" destOrd="0" presId="urn:microsoft.com/office/officeart/2005/8/layout/radial1"/>
    <dgm:cxn modelId="{8E5333C8-FC5D-4CC8-B662-96BDF2262343}" type="presParOf" srcId="{A31F6A01-2316-423E-96C5-D8B6C8485DEA}" destId="{13687B60-08E7-4CF8-AA1E-35855E652FC8}" srcOrd="7" destOrd="0" presId="urn:microsoft.com/office/officeart/2005/8/layout/radial1"/>
    <dgm:cxn modelId="{9BA56EBD-F9FE-4A4A-99A5-D79A4CBBAF10}" type="presParOf" srcId="{13687B60-08E7-4CF8-AA1E-35855E652FC8}" destId="{2E4A0E0B-33AD-4FF6-A4E8-79971D228B7C}" srcOrd="0" destOrd="0" presId="urn:microsoft.com/office/officeart/2005/8/layout/radial1"/>
    <dgm:cxn modelId="{7BDDB2A4-2985-42CF-9727-CE970938FD07}" type="presParOf" srcId="{A31F6A01-2316-423E-96C5-D8B6C8485DEA}" destId="{8EB40888-A4FA-412C-A3BC-BB3C5487B34B}" srcOrd="8" destOrd="0" presId="urn:microsoft.com/office/officeart/2005/8/layout/radial1"/>
    <dgm:cxn modelId="{EFF158E0-0BF5-44B1-959B-9EB5094F90BE}" type="presParOf" srcId="{A31F6A01-2316-423E-96C5-D8B6C8485DEA}" destId="{83F672BF-BD7F-4652-89CC-9B72ECF3388B}" srcOrd="9" destOrd="0" presId="urn:microsoft.com/office/officeart/2005/8/layout/radial1"/>
    <dgm:cxn modelId="{45E88B21-4C7B-4312-A19D-B94797ECA366}" type="presParOf" srcId="{83F672BF-BD7F-4652-89CC-9B72ECF3388B}" destId="{607984C8-E430-4C24-A9BE-1507FE160539}" srcOrd="0" destOrd="0" presId="urn:microsoft.com/office/officeart/2005/8/layout/radial1"/>
    <dgm:cxn modelId="{638DA30D-A96D-4EDC-98A9-B78A53627F82}" type="presParOf" srcId="{A31F6A01-2316-423E-96C5-D8B6C8485DEA}" destId="{DFBDF7F4-B050-44CD-867D-454E8F9B866D}" srcOrd="10" destOrd="0" presId="urn:microsoft.com/office/officeart/2005/8/layout/radial1"/>
    <dgm:cxn modelId="{97784906-C743-4959-8A60-1AD756AA189E}" type="presParOf" srcId="{A31F6A01-2316-423E-96C5-D8B6C8485DEA}" destId="{483BDC7D-3779-4422-BE24-97C6B3B2C610}" srcOrd="11" destOrd="0" presId="urn:microsoft.com/office/officeart/2005/8/layout/radial1"/>
    <dgm:cxn modelId="{0117CEF6-ED73-49F7-8990-196406B505B9}" type="presParOf" srcId="{483BDC7D-3779-4422-BE24-97C6B3B2C610}" destId="{C7273877-C318-46B7-978E-F374C4521412}" srcOrd="0" destOrd="0" presId="urn:microsoft.com/office/officeart/2005/8/layout/radial1"/>
    <dgm:cxn modelId="{B3126092-8D33-4ABA-8416-F73D8D5DCDF9}" type="presParOf" srcId="{A31F6A01-2316-423E-96C5-D8B6C8485DEA}" destId="{CA1D5043-1E75-4D60-83E7-6BF84A2759B0}" srcOrd="12" destOrd="0" presId="urn:microsoft.com/office/officeart/2005/8/layout/radial1"/>
    <dgm:cxn modelId="{1E1E9FCE-9F12-4BA4-927D-9FBEC37D4A17}" type="presParOf" srcId="{A31F6A01-2316-423E-96C5-D8B6C8485DEA}" destId="{C0B28581-0F96-4355-A8BF-4FEF63827F78}" srcOrd="13" destOrd="0" presId="urn:microsoft.com/office/officeart/2005/8/layout/radial1"/>
    <dgm:cxn modelId="{67A684B2-C7A8-437A-A1EC-979FDCD7CA48}" type="presParOf" srcId="{C0B28581-0F96-4355-A8BF-4FEF63827F78}" destId="{6D6C6799-438F-48DD-A657-1016F8788CD8}" srcOrd="0" destOrd="0" presId="urn:microsoft.com/office/officeart/2005/8/layout/radial1"/>
    <dgm:cxn modelId="{5AD4222F-9312-40BA-8625-6A9EDE8F2983}" type="presParOf" srcId="{A31F6A01-2316-423E-96C5-D8B6C8485DEA}" destId="{809E0A5E-ECEE-494E-9987-3EC586B961CE}" srcOrd="14" destOrd="0" presId="urn:microsoft.com/office/officeart/2005/8/layout/radial1"/>
    <dgm:cxn modelId="{D6550159-F848-4C92-8991-4301CF690772}" type="presParOf" srcId="{A31F6A01-2316-423E-96C5-D8B6C8485DEA}" destId="{C33B23FD-F76A-498E-97B4-29580BEC6387}" srcOrd="15" destOrd="0" presId="urn:microsoft.com/office/officeart/2005/8/layout/radial1"/>
    <dgm:cxn modelId="{E3BF854B-8219-428B-8267-492E5B57520F}" type="presParOf" srcId="{C33B23FD-F76A-498E-97B4-29580BEC6387}" destId="{37D6B429-D7ED-4464-BA6A-2743756740B0}" srcOrd="0" destOrd="0" presId="urn:microsoft.com/office/officeart/2005/8/layout/radial1"/>
    <dgm:cxn modelId="{97BC28D4-D514-4F1A-AD53-60DB51290E79}" type="presParOf" srcId="{A31F6A01-2316-423E-96C5-D8B6C8485DEA}" destId="{5D57EEB7-C302-46C0-9537-D954726D34BD}" srcOrd="16" destOrd="0" presId="urn:microsoft.com/office/officeart/2005/8/layout/radial1"/>
    <dgm:cxn modelId="{CB9A70BF-247C-4238-903D-7A54EA537983}" type="presParOf" srcId="{A31F6A01-2316-423E-96C5-D8B6C8485DEA}" destId="{C0012A31-4CFE-463A-A1D3-148D58005ED8}" srcOrd="17" destOrd="0" presId="urn:microsoft.com/office/officeart/2005/8/layout/radial1"/>
    <dgm:cxn modelId="{C6B6B0D1-3A79-4122-938A-0978BF186895}" type="presParOf" srcId="{C0012A31-4CFE-463A-A1D3-148D58005ED8}" destId="{98F5D2F0-E39A-4DF0-A993-C549D84F7D06}" srcOrd="0" destOrd="0" presId="urn:microsoft.com/office/officeart/2005/8/layout/radial1"/>
    <dgm:cxn modelId="{A8AF739E-BE2C-468E-8701-C3BD58D8CBC3}" type="presParOf" srcId="{A31F6A01-2316-423E-96C5-D8B6C8485DEA}" destId="{71D4F74F-13BD-47E5-AD29-ACCAED4E351C}" srcOrd="18" destOrd="0" presId="urn:microsoft.com/office/officeart/2005/8/layout/radial1"/>
    <dgm:cxn modelId="{45820068-AEBE-4933-919A-DA31A145884A}" type="presParOf" srcId="{A31F6A01-2316-423E-96C5-D8B6C8485DEA}" destId="{510F4214-0177-4B67-8355-6C690FD5149E}" srcOrd="19" destOrd="0" presId="urn:microsoft.com/office/officeart/2005/8/layout/radial1"/>
    <dgm:cxn modelId="{EF9046CA-05E9-4395-84E6-6ECB4E837E2F}" type="presParOf" srcId="{510F4214-0177-4B67-8355-6C690FD5149E}" destId="{216F0E16-C36B-4D2A-88F0-D2EDE9779D7B}" srcOrd="0" destOrd="0" presId="urn:microsoft.com/office/officeart/2005/8/layout/radial1"/>
    <dgm:cxn modelId="{8ABEF63B-7550-41D6-97FD-EFC84AFEB177}" type="presParOf" srcId="{A31F6A01-2316-423E-96C5-D8B6C8485DEA}" destId="{E3862533-385B-44D8-87A9-BF8934ACACDF}" srcOrd="20" destOrd="0" presId="urn:microsoft.com/office/officeart/2005/8/layout/radial1"/>
    <dgm:cxn modelId="{090FA956-822B-41E3-AC6A-A5D4D4DD0A87}" type="presParOf" srcId="{A31F6A01-2316-423E-96C5-D8B6C8485DEA}" destId="{5ABE7D7B-E58E-48A7-9946-AACD086DAAC2}" srcOrd="21" destOrd="0" presId="urn:microsoft.com/office/officeart/2005/8/layout/radial1"/>
    <dgm:cxn modelId="{6E1D24C9-CB01-44C2-B40E-2FB9DD2BC84C}" type="presParOf" srcId="{5ABE7D7B-E58E-48A7-9946-AACD086DAAC2}" destId="{FAC75923-0F20-4C45-834E-373294A63B8A}" srcOrd="0" destOrd="0" presId="urn:microsoft.com/office/officeart/2005/8/layout/radial1"/>
    <dgm:cxn modelId="{E705EEFD-F505-4D8B-AABA-965FAA7A0327}" type="presParOf" srcId="{A31F6A01-2316-423E-96C5-D8B6C8485DEA}" destId="{53D040E3-7EE9-46B1-B8A3-D15578881E08}" srcOrd="22" destOrd="0" presId="urn:microsoft.com/office/officeart/2005/8/layout/radial1"/>
    <dgm:cxn modelId="{D5CDCAD3-CA2F-42FC-9C58-32394BE44FD3}" type="presParOf" srcId="{A31F6A01-2316-423E-96C5-D8B6C8485DEA}" destId="{6A92535F-A10D-4336-96A9-4C86D9554BB5}" srcOrd="23" destOrd="0" presId="urn:microsoft.com/office/officeart/2005/8/layout/radial1"/>
    <dgm:cxn modelId="{3BD03003-A6EE-48A6-ACDC-FDD87E880714}" type="presParOf" srcId="{6A92535F-A10D-4336-96A9-4C86D9554BB5}" destId="{2EB6C4EC-0159-4A2E-A27D-9A552A149993}" srcOrd="0" destOrd="0" presId="urn:microsoft.com/office/officeart/2005/8/layout/radial1"/>
    <dgm:cxn modelId="{BC911415-E5B6-48D1-A92E-09D224194979}" type="presParOf" srcId="{A31F6A01-2316-423E-96C5-D8B6C8485DEA}" destId="{9402B224-E1D0-402A-B31E-4B7723CD2458}" srcOrd="24" destOrd="0" presId="urn:microsoft.com/office/officeart/2005/8/layout/radial1"/>
    <dgm:cxn modelId="{7ACD4ADA-267E-4357-AA89-8D262E10AD9C}" type="presParOf" srcId="{A31F6A01-2316-423E-96C5-D8B6C8485DEA}" destId="{3C85E8CC-90F0-447F-BCE0-AE2C1CC31FEF}" srcOrd="25" destOrd="0" presId="urn:microsoft.com/office/officeart/2005/8/layout/radial1"/>
    <dgm:cxn modelId="{CB631D43-C6AF-4FCA-B510-C941925A88D1}" type="presParOf" srcId="{3C85E8CC-90F0-447F-BCE0-AE2C1CC31FEF}" destId="{42735B03-D627-4497-9B86-465DC04514A5}" srcOrd="0" destOrd="0" presId="urn:microsoft.com/office/officeart/2005/8/layout/radial1"/>
    <dgm:cxn modelId="{5B1C080D-80A0-48C6-88E1-9D50456E8D66}" type="presParOf" srcId="{A31F6A01-2316-423E-96C5-D8B6C8485DEA}" destId="{32B589AA-0A49-4A2F-B53B-0D96540DC7C3}" srcOrd="26" destOrd="0" presId="urn:microsoft.com/office/officeart/2005/8/layout/radial1"/>
    <dgm:cxn modelId="{A3A44E6B-6BE7-4BBB-B6D5-932A532FDFE3}" type="presParOf" srcId="{A31F6A01-2316-423E-96C5-D8B6C8485DEA}" destId="{6697069F-C1EF-43E2-8AA5-A6DFF963DB48}" srcOrd="27" destOrd="0" presId="urn:microsoft.com/office/officeart/2005/8/layout/radial1"/>
    <dgm:cxn modelId="{99FCA852-1F05-44F2-947F-BA8EFFE30EEC}" type="presParOf" srcId="{6697069F-C1EF-43E2-8AA5-A6DFF963DB48}" destId="{FFC8C043-EE26-4768-8BB7-56A010C13637}" srcOrd="0" destOrd="0" presId="urn:microsoft.com/office/officeart/2005/8/layout/radial1"/>
    <dgm:cxn modelId="{6979563F-A936-45E3-B265-9697CD36245D}" type="presParOf" srcId="{A31F6A01-2316-423E-96C5-D8B6C8485DEA}" destId="{9B43EAA5-D7CE-43D7-994C-E3A5636164B1}" srcOrd="28" destOrd="0" presId="urn:microsoft.com/office/officeart/2005/8/layout/radial1"/>
    <dgm:cxn modelId="{2C9DE9CA-509C-4B4E-815F-442900F7286C}" type="presParOf" srcId="{A31F6A01-2316-423E-96C5-D8B6C8485DEA}" destId="{F776F47E-0867-407D-BB14-EB57915D7210}" srcOrd="29" destOrd="0" presId="urn:microsoft.com/office/officeart/2005/8/layout/radial1"/>
    <dgm:cxn modelId="{65005FD3-8BD0-44B5-8BDA-18C49ACA2490}" type="presParOf" srcId="{F776F47E-0867-407D-BB14-EB57915D7210}" destId="{C0CFCDA6-E39E-44FA-A19D-EA561ED62B60}" srcOrd="0" destOrd="0" presId="urn:microsoft.com/office/officeart/2005/8/layout/radial1"/>
    <dgm:cxn modelId="{36B40B5D-4BF8-40D3-802E-C5F7F6057135}" type="presParOf" srcId="{A31F6A01-2316-423E-96C5-D8B6C8485DEA}" destId="{E1FA6392-1A64-4A98-9669-30606C330AF6}" srcOrd="30" destOrd="0" presId="urn:microsoft.com/office/officeart/2005/8/layout/radial1"/>
    <dgm:cxn modelId="{DB3CB742-ED40-4BED-81B7-DA6D1F891CCF}" type="presParOf" srcId="{A31F6A01-2316-423E-96C5-D8B6C8485DEA}" destId="{086BAC31-631F-4441-83DF-10A4B6648379}" srcOrd="31" destOrd="0" presId="urn:microsoft.com/office/officeart/2005/8/layout/radial1"/>
    <dgm:cxn modelId="{06BF9DFE-3A63-4850-8C69-01B88F9E098F}" type="presParOf" srcId="{086BAC31-631F-4441-83DF-10A4B6648379}" destId="{5AE143E0-92A3-48C0-BF25-8EA813E9D5A4}" srcOrd="0" destOrd="0" presId="urn:microsoft.com/office/officeart/2005/8/layout/radial1"/>
    <dgm:cxn modelId="{2A3C573B-0279-4075-BE04-35111501C27F}" type="presParOf" srcId="{A31F6A01-2316-423E-96C5-D8B6C8485DEA}" destId="{0F57CDA8-4F98-4AA3-8127-9BDC3E07C6D3}" srcOrd="32" destOrd="0" presId="urn:microsoft.com/office/officeart/2005/8/layout/radial1"/>
    <dgm:cxn modelId="{271279E9-F476-486E-BEB4-CA53B0B14F27}" type="presParOf" srcId="{A31F6A01-2316-423E-96C5-D8B6C8485DEA}" destId="{5EF181A0-631D-46A1-BB02-ED46C69209CD}" srcOrd="33" destOrd="0" presId="urn:microsoft.com/office/officeart/2005/8/layout/radial1"/>
    <dgm:cxn modelId="{45773922-77B4-4184-92BC-D40C2B13AE69}" type="presParOf" srcId="{5EF181A0-631D-46A1-BB02-ED46C69209CD}" destId="{6D8FE106-B893-46ED-BC38-16D7735EDDED}" srcOrd="0" destOrd="0" presId="urn:microsoft.com/office/officeart/2005/8/layout/radial1"/>
    <dgm:cxn modelId="{6C1FC8C7-84C6-4F4F-9AD0-55FFBA986A50}" type="presParOf" srcId="{A31F6A01-2316-423E-96C5-D8B6C8485DEA}" destId="{CDB2C958-A4EE-419E-B5C9-4BB729267962}" srcOrd="3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A1002-7FF7-47EB-ABD1-1FC757682C83}">
      <dsp:nvSpPr>
        <dsp:cNvPr id="0" name=""/>
        <dsp:cNvSpPr/>
      </dsp:nvSpPr>
      <dsp:spPr>
        <a:xfrm>
          <a:off x="3072201" y="1511398"/>
          <a:ext cx="2092116" cy="1336107"/>
        </a:xfrm>
        <a:prstGeom prst="ellipse">
          <a:avLst/>
        </a:prstGeom>
        <a:solidFill>
          <a:srgbClr val="CCE5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0" lang="it-IT" sz="1400" b="1" i="0" u="none" strike="noStrike" kern="1200" cap="none" spc="-13" normalizeH="0" baseline="0" noProof="0">
              <a:ln>
                <a:noFill/>
              </a:ln>
              <a:solidFill>
                <a:srgbClr val="376092"/>
              </a:solidFill>
              <a:effectLst/>
              <a:uLnTx/>
              <a:uFillTx/>
              <a:latin typeface="Segoe UI" panose="020B0502040204020203" pitchFamily="34" charset="0"/>
              <a:cs typeface="Segoe UI" panose="020B0502040204020203" pitchFamily="34" charset="0"/>
            </a:rPr>
            <a:t>Decreto «</a:t>
          </a:r>
          <a:r>
            <a:rPr lang="it-IT" sz="1400" b="1" kern="1200" spc="-13">
              <a:solidFill>
                <a:srgbClr val="376092"/>
              </a:solidFill>
              <a:latin typeface="Segoe UI" panose="020B0502040204020203" pitchFamily="34" charset="0"/>
              <a:cs typeface="Segoe UI" panose="020B0502040204020203" pitchFamily="34" charset="0"/>
            </a:rPr>
            <a:t>correttivo» (n. 209/2024) al Codice dei Contratti Pubblici (n. 36/2023) </a:t>
          </a:r>
          <a:endParaRPr lang="it-IT" sz="1400" b="1" kern="1200">
            <a:solidFill>
              <a:srgbClr val="376092"/>
            </a:solidFill>
            <a:latin typeface="Segoe UI" panose="020B0502040204020203" pitchFamily="34" charset="0"/>
            <a:cs typeface="Segoe UI" panose="020B0502040204020203" pitchFamily="34" charset="0"/>
          </a:endParaRPr>
        </a:p>
      </dsp:txBody>
      <dsp:txXfrm>
        <a:off x="3378584" y="1707066"/>
        <a:ext cx="1479350" cy="944771"/>
      </dsp:txXfrm>
    </dsp:sp>
    <dsp:sp modelId="{16374C1F-3990-43CE-B064-E8DDC0311C76}">
      <dsp:nvSpPr>
        <dsp:cNvPr id="0" name=""/>
        <dsp:cNvSpPr/>
      </dsp:nvSpPr>
      <dsp:spPr>
        <a:xfrm rot="17881211">
          <a:off x="4413580" y="1472549"/>
          <a:ext cx="155719" cy="11292"/>
        </a:xfrm>
        <a:custGeom>
          <a:avLst/>
          <a:gdLst/>
          <a:ahLst/>
          <a:cxnLst/>
          <a:rect l="0" t="0" r="0" b="0"/>
          <a:pathLst>
            <a:path>
              <a:moveTo>
                <a:pt x="0" y="5646"/>
              </a:moveTo>
              <a:lnTo>
                <a:pt x="155719"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487547" y="1474303"/>
        <a:ext cx="7785" cy="7785"/>
      </dsp:txXfrm>
    </dsp:sp>
    <dsp:sp modelId="{9F37DB28-70DB-4461-8CD9-2B9CC12B2899}">
      <dsp:nvSpPr>
        <dsp:cNvPr id="0" name=""/>
        <dsp:cNvSpPr/>
      </dsp:nvSpPr>
      <dsp:spPr>
        <a:xfrm>
          <a:off x="4212633" y="355918"/>
          <a:ext cx="1158837" cy="1114779"/>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Progettazione</a:t>
          </a:r>
          <a:endParaRPr lang="it-IT" sz="1200" b="1" kern="1200">
            <a:solidFill>
              <a:srgbClr val="FFFFFF"/>
            </a:solidFill>
            <a:latin typeface="Segoe UI" panose="020B0502040204020203" pitchFamily="34" charset="0"/>
            <a:cs typeface="Segoe UI" panose="020B0502040204020203" pitchFamily="34" charset="0"/>
          </a:endParaRPr>
        </a:p>
      </dsp:txBody>
      <dsp:txXfrm>
        <a:off x="4382341" y="519174"/>
        <a:ext cx="819421" cy="788267"/>
      </dsp:txXfrm>
    </dsp:sp>
    <dsp:sp modelId="{733195C6-459E-4D8B-A9BC-1D1EC20102AD}">
      <dsp:nvSpPr>
        <dsp:cNvPr id="0" name=""/>
        <dsp:cNvSpPr/>
      </dsp:nvSpPr>
      <dsp:spPr>
        <a:xfrm rot="19742527">
          <a:off x="4813153" y="1472450"/>
          <a:ext cx="948604" cy="11292"/>
        </a:xfrm>
        <a:custGeom>
          <a:avLst/>
          <a:gdLst/>
          <a:ahLst/>
          <a:cxnLst/>
          <a:rect l="0" t="0" r="0" b="0"/>
          <a:pathLst>
            <a:path>
              <a:moveTo>
                <a:pt x="0" y="5646"/>
              </a:moveTo>
              <a:lnTo>
                <a:pt x="948604"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263741" y="1454381"/>
        <a:ext cx="47430" cy="47430"/>
      </dsp:txXfrm>
    </dsp:sp>
    <dsp:sp modelId="{66125519-A0E1-42AA-B6AD-D9B4AB324359}">
      <dsp:nvSpPr>
        <dsp:cNvPr id="0" name=""/>
        <dsp:cNvSpPr/>
      </dsp:nvSpPr>
      <dsp:spPr>
        <a:xfrm>
          <a:off x="5618835" y="433005"/>
          <a:ext cx="1057980" cy="1057980"/>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ea typeface="+mn-ea"/>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Gestione informativa digitale</a:t>
          </a:r>
          <a:endParaRPr lang="it-IT" sz="1200" b="1" kern="1200">
            <a:solidFill>
              <a:srgbClr val="FFFFFF"/>
            </a:solidFill>
            <a:latin typeface="Segoe UI" panose="020B0502040204020203" pitchFamily="34" charset="0"/>
            <a:ea typeface="+mn-ea"/>
            <a:cs typeface="Segoe UI" panose="020B0502040204020203" pitchFamily="34" charset="0"/>
          </a:endParaRPr>
        </a:p>
      </dsp:txBody>
      <dsp:txXfrm>
        <a:off x="5773773" y="587943"/>
        <a:ext cx="748104" cy="748104"/>
      </dsp:txXfrm>
    </dsp:sp>
    <dsp:sp modelId="{FC1B5F7D-791C-47FD-967E-9E2E2D8B9E90}">
      <dsp:nvSpPr>
        <dsp:cNvPr id="0" name=""/>
        <dsp:cNvSpPr/>
      </dsp:nvSpPr>
      <dsp:spPr>
        <a:xfrm rot="15394021">
          <a:off x="3696240" y="1304794"/>
          <a:ext cx="428925" cy="11292"/>
        </a:xfrm>
        <a:custGeom>
          <a:avLst/>
          <a:gdLst/>
          <a:ahLst/>
          <a:cxnLst/>
          <a:rect l="0" t="0" r="0" b="0"/>
          <a:pathLst>
            <a:path>
              <a:moveTo>
                <a:pt x="0" y="5646"/>
              </a:moveTo>
              <a:lnTo>
                <a:pt x="428925"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899979" y="1299718"/>
        <a:ext cx="21446" cy="21446"/>
      </dsp:txXfrm>
    </dsp:sp>
    <dsp:sp modelId="{E2150858-5673-402A-88F5-05069377EC12}">
      <dsp:nvSpPr>
        <dsp:cNvPr id="0" name=""/>
        <dsp:cNvSpPr/>
      </dsp:nvSpPr>
      <dsp:spPr>
        <a:xfrm>
          <a:off x="3425606" y="407536"/>
          <a:ext cx="707000" cy="703855"/>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Prezzari</a:t>
          </a:r>
          <a:endParaRPr lang="it-IT" sz="1200" b="1" kern="1200">
            <a:solidFill>
              <a:srgbClr val="FFFFFF"/>
            </a:solidFill>
            <a:latin typeface="Segoe UI" panose="020B0502040204020203" pitchFamily="34" charset="0"/>
            <a:cs typeface="Segoe UI" panose="020B0502040204020203" pitchFamily="34" charset="0"/>
          </a:endParaRPr>
        </a:p>
      </dsp:txBody>
      <dsp:txXfrm>
        <a:off x="3529144" y="510613"/>
        <a:ext cx="499924" cy="497701"/>
      </dsp:txXfrm>
    </dsp:sp>
    <dsp:sp modelId="{13687B60-08E7-4CF8-AA1E-35855E652FC8}">
      <dsp:nvSpPr>
        <dsp:cNvPr id="0" name=""/>
        <dsp:cNvSpPr/>
      </dsp:nvSpPr>
      <dsp:spPr>
        <a:xfrm rot="20697959">
          <a:off x="5054584" y="1703163"/>
          <a:ext cx="1631945" cy="11292"/>
        </a:xfrm>
        <a:custGeom>
          <a:avLst/>
          <a:gdLst/>
          <a:ahLst/>
          <a:cxnLst/>
          <a:rect l="0" t="0" r="0" b="0"/>
          <a:pathLst>
            <a:path>
              <a:moveTo>
                <a:pt x="0" y="5646"/>
              </a:moveTo>
              <a:lnTo>
                <a:pt x="1631945"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829758" y="1668011"/>
        <a:ext cx="81597" cy="81597"/>
      </dsp:txXfrm>
    </dsp:sp>
    <dsp:sp modelId="{8EB40888-A4FA-412C-A3BC-BB3C5487B34B}">
      <dsp:nvSpPr>
        <dsp:cNvPr id="0" name=""/>
        <dsp:cNvSpPr/>
      </dsp:nvSpPr>
      <dsp:spPr>
        <a:xfrm>
          <a:off x="6641782" y="961150"/>
          <a:ext cx="888484" cy="842403"/>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Procedure di gara</a:t>
          </a:r>
          <a:endParaRPr lang="it-IT" sz="1200" b="1" kern="1200">
            <a:solidFill>
              <a:srgbClr val="FFFFFF"/>
            </a:solidFill>
            <a:latin typeface="Segoe UI" panose="020B0502040204020203" pitchFamily="34" charset="0"/>
            <a:cs typeface="Segoe UI" panose="020B0502040204020203" pitchFamily="34" charset="0"/>
          </a:endParaRPr>
        </a:p>
      </dsp:txBody>
      <dsp:txXfrm>
        <a:off x="6771897" y="1084517"/>
        <a:ext cx="628254" cy="595669"/>
      </dsp:txXfrm>
    </dsp:sp>
    <dsp:sp modelId="{83F672BF-BD7F-4652-89CC-9B72ECF3388B}">
      <dsp:nvSpPr>
        <dsp:cNvPr id="0" name=""/>
        <dsp:cNvSpPr/>
      </dsp:nvSpPr>
      <dsp:spPr>
        <a:xfrm rot="2866273">
          <a:off x="4495009" y="3085646"/>
          <a:ext cx="901783" cy="11292"/>
        </a:xfrm>
        <a:custGeom>
          <a:avLst/>
          <a:gdLst/>
          <a:ahLst/>
          <a:cxnLst/>
          <a:rect l="0" t="0" r="0" b="0"/>
          <a:pathLst>
            <a:path>
              <a:moveTo>
                <a:pt x="0" y="5646"/>
              </a:moveTo>
              <a:lnTo>
                <a:pt x="901783"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923356" y="3068748"/>
        <a:ext cx="45089" cy="45089"/>
      </dsp:txXfrm>
    </dsp:sp>
    <dsp:sp modelId="{DFBDF7F4-B050-44CD-867D-454E8F9B866D}">
      <dsp:nvSpPr>
        <dsp:cNvPr id="0" name=""/>
        <dsp:cNvSpPr/>
      </dsp:nvSpPr>
      <dsp:spPr>
        <a:xfrm>
          <a:off x="4944910" y="3344336"/>
          <a:ext cx="1351359" cy="980567"/>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Affidamenti Servizi di Ingegneria e Architettura</a:t>
          </a:r>
          <a:endParaRPr lang="it-IT" sz="1200" b="1" kern="1200">
            <a:solidFill>
              <a:srgbClr val="FFFFFF"/>
            </a:solidFill>
            <a:latin typeface="Segoe UI" panose="020B0502040204020203" pitchFamily="34" charset="0"/>
            <a:cs typeface="Segoe UI" panose="020B0502040204020203" pitchFamily="34" charset="0"/>
          </a:endParaRPr>
        </a:p>
      </dsp:txBody>
      <dsp:txXfrm>
        <a:off x="5142812" y="3487937"/>
        <a:ext cx="955555" cy="693365"/>
      </dsp:txXfrm>
    </dsp:sp>
    <dsp:sp modelId="{483BDC7D-3779-4422-BE24-97C6B3B2C610}">
      <dsp:nvSpPr>
        <dsp:cNvPr id="0" name=""/>
        <dsp:cNvSpPr/>
      </dsp:nvSpPr>
      <dsp:spPr>
        <a:xfrm rot="771463">
          <a:off x="5094024" y="2480900"/>
          <a:ext cx="739288" cy="11292"/>
        </a:xfrm>
        <a:custGeom>
          <a:avLst/>
          <a:gdLst/>
          <a:ahLst/>
          <a:cxnLst/>
          <a:rect l="0" t="0" r="0" b="0"/>
          <a:pathLst>
            <a:path>
              <a:moveTo>
                <a:pt x="0" y="5646"/>
              </a:moveTo>
              <a:lnTo>
                <a:pt x="739288"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445187" y="2468065"/>
        <a:ext cx="36964" cy="36964"/>
      </dsp:txXfrm>
    </dsp:sp>
    <dsp:sp modelId="{CA1D5043-1E75-4D60-83E7-6BF84A2759B0}">
      <dsp:nvSpPr>
        <dsp:cNvPr id="0" name=""/>
        <dsp:cNvSpPr/>
      </dsp:nvSpPr>
      <dsp:spPr>
        <a:xfrm>
          <a:off x="5809419" y="2140914"/>
          <a:ext cx="1126512" cy="1106235"/>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Lavori «Sottosoglia» </a:t>
          </a:r>
          <a:endParaRPr lang="it-IT" sz="1200" b="1" kern="1200">
            <a:solidFill>
              <a:srgbClr val="FFFFFF"/>
            </a:solidFill>
            <a:latin typeface="Segoe UI" panose="020B0502040204020203" pitchFamily="34" charset="0"/>
            <a:cs typeface="Segoe UI" panose="020B0502040204020203" pitchFamily="34" charset="0"/>
          </a:endParaRPr>
        </a:p>
      </dsp:txBody>
      <dsp:txXfrm>
        <a:off x="5974393" y="2302918"/>
        <a:ext cx="796564" cy="782227"/>
      </dsp:txXfrm>
    </dsp:sp>
    <dsp:sp modelId="{C0B28581-0F96-4355-A8BF-4FEF63827F78}">
      <dsp:nvSpPr>
        <dsp:cNvPr id="0" name=""/>
        <dsp:cNvSpPr/>
      </dsp:nvSpPr>
      <dsp:spPr>
        <a:xfrm rot="5533">
          <a:off x="5164312" y="2177090"/>
          <a:ext cx="1988835" cy="11292"/>
        </a:xfrm>
        <a:custGeom>
          <a:avLst/>
          <a:gdLst/>
          <a:ahLst/>
          <a:cxnLst/>
          <a:rect l="0" t="0" r="0" b="0"/>
          <a:pathLst>
            <a:path>
              <a:moveTo>
                <a:pt x="0" y="5646"/>
              </a:moveTo>
              <a:lnTo>
                <a:pt x="1988835"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6109009" y="2133015"/>
        <a:ext cx="99441" cy="99441"/>
      </dsp:txXfrm>
    </dsp:sp>
    <dsp:sp modelId="{809E0A5E-ECEE-494E-9987-3EC586B961CE}">
      <dsp:nvSpPr>
        <dsp:cNvPr id="0" name=""/>
        <dsp:cNvSpPr/>
      </dsp:nvSpPr>
      <dsp:spPr>
        <a:xfrm>
          <a:off x="7153146" y="1694842"/>
          <a:ext cx="980567" cy="980567"/>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Revisione dei prezzi</a:t>
          </a:r>
          <a:endParaRPr lang="it-IT" sz="1200" b="1" kern="1200">
            <a:solidFill>
              <a:srgbClr val="FFFFFF"/>
            </a:solidFill>
            <a:latin typeface="Segoe UI" panose="020B0502040204020203" pitchFamily="34" charset="0"/>
            <a:cs typeface="Segoe UI" panose="020B0502040204020203" pitchFamily="34" charset="0"/>
          </a:endParaRPr>
        </a:p>
      </dsp:txBody>
      <dsp:txXfrm>
        <a:off x="7296747" y="1838443"/>
        <a:ext cx="693365" cy="693365"/>
      </dsp:txXfrm>
    </dsp:sp>
    <dsp:sp modelId="{C33B23FD-F76A-498E-97B4-29580BEC6387}">
      <dsp:nvSpPr>
        <dsp:cNvPr id="0" name=""/>
        <dsp:cNvSpPr/>
      </dsp:nvSpPr>
      <dsp:spPr>
        <a:xfrm rot="1666445">
          <a:off x="4812126" y="3056571"/>
          <a:ext cx="1964566" cy="11292"/>
        </a:xfrm>
        <a:custGeom>
          <a:avLst/>
          <a:gdLst/>
          <a:ahLst/>
          <a:cxnLst/>
          <a:rect l="0" t="0" r="0" b="0"/>
          <a:pathLst>
            <a:path>
              <a:moveTo>
                <a:pt x="0" y="5646"/>
              </a:moveTo>
              <a:lnTo>
                <a:pt x="1964566"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5745295" y="3013103"/>
        <a:ext cx="98228" cy="98228"/>
      </dsp:txXfrm>
    </dsp:sp>
    <dsp:sp modelId="{5D57EEB7-C302-46C0-9537-D954726D34BD}">
      <dsp:nvSpPr>
        <dsp:cNvPr id="0" name=""/>
        <dsp:cNvSpPr/>
      </dsp:nvSpPr>
      <dsp:spPr>
        <a:xfrm>
          <a:off x="6595561" y="3217651"/>
          <a:ext cx="1155931" cy="1141790"/>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Qualificazione Stazioni Appaltanti </a:t>
          </a:r>
          <a:endParaRPr lang="it-IT" sz="1200" b="1" kern="1200">
            <a:solidFill>
              <a:srgbClr val="FFFFFF"/>
            </a:solidFill>
            <a:latin typeface="Segoe UI" panose="020B0502040204020203" pitchFamily="34" charset="0"/>
            <a:cs typeface="Segoe UI" panose="020B0502040204020203" pitchFamily="34" charset="0"/>
          </a:endParaRPr>
        </a:p>
      </dsp:txBody>
      <dsp:txXfrm>
        <a:off x="6764843" y="3384862"/>
        <a:ext cx="817367" cy="807368"/>
      </dsp:txXfrm>
    </dsp:sp>
    <dsp:sp modelId="{C0012A31-4CFE-463A-A1D3-148D58005ED8}">
      <dsp:nvSpPr>
        <dsp:cNvPr id="0" name=""/>
        <dsp:cNvSpPr/>
      </dsp:nvSpPr>
      <dsp:spPr>
        <a:xfrm rot="4731016">
          <a:off x="4125083" y="2987228"/>
          <a:ext cx="306992" cy="11292"/>
        </a:xfrm>
        <a:custGeom>
          <a:avLst/>
          <a:gdLst/>
          <a:ahLst/>
          <a:cxnLst/>
          <a:rect l="0" t="0" r="0" b="0"/>
          <a:pathLst>
            <a:path>
              <a:moveTo>
                <a:pt x="0" y="5646"/>
              </a:moveTo>
              <a:lnTo>
                <a:pt x="306992"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270904" y="2985200"/>
        <a:ext cx="15349" cy="15349"/>
      </dsp:txXfrm>
    </dsp:sp>
    <dsp:sp modelId="{71D4F74F-13BD-47E5-AD29-ACCAED4E351C}">
      <dsp:nvSpPr>
        <dsp:cNvPr id="0" name=""/>
        <dsp:cNvSpPr/>
      </dsp:nvSpPr>
      <dsp:spPr>
        <a:xfrm>
          <a:off x="3859985" y="3132990"/>
          <a:ext cx="1111436" cy="1111228"/>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Qualificazione Operatori Economici </a:t>
          </a:r>
          <a:endParaRPr lang="it-IT" sz="1200" b="1" kern="1200">
            <a:solidFill>
              <a:srgbClr val="FFFFFF"/>
            </a:solidFill>
            <a:latin typeface="Segoe UI" panose="020B0502040204020203" pitchFamily="34" charset="0"/>
            <a:cs typeface="Segoe UI" panose="020B0502040204020203" pitchFamily="34" charset="0"/>
          </a:endParaRPr>
        </a:p>
      </dsp:txBody>
      <dsp:txXfrm>
        <a:off x="4022751" y="3295726"/>
        <a:ext cx="785904" cy="785756"/>
      </dsp:txXfrm>
    </dsp:sp>
    <dsp:sp modelId="{510F4214-0177-4B67-8355-6C690FD5149E}">
      <dsp:nvSpPr>
        <dsp:cNvPr id="0" name=""/>
        <dsp:cNvSpPr/>
      </dsp:nvSpPr>
      <dsp:spPr>
        <a:xfrm rot="7212761">
          <a:off x="3360911" y="3025734"/>
          <a:ext cx="522521" cy="11292"/>
        </a:xfrm>
        <a:custGeom>
          <a:avLst/>
          <a:gdLst/>
          <a:ahLst/>
          <a:cxnLst/>
          <a:rect l="0" t="0" r="0" b="0"/>
          <a:pathLst>
            <a:path>
              <a:moveTo>
                <a:pt x="0" y="5646"/>
              </a:moveTo>
              <a:lnTo>
                <a:pt x="522521"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609109" y="3018318"/>
        <a:ext cx="26126" cy="26126"/>
      </dsp:txXfrm>
    </dsp:sp>
    <dsp:sp modelId="{E3862533-385B-44D8-87A9-BF8934ACACDF}">
      <dsp:nvSpPr>
        <dsp:cNvPr id="0" name=""/>
        <dsp:cNvSpPr/>
      </dsp:nvSpPr>
      <dsp:spPr>
        <a:xfrm>
          <a:off x="2806385" y="3198151"/>
          <a:ext cx="914999" cy="897029"/>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Esecuzione</a:t>
          </a:r>
          <a:endParaRPr lang="it-IT" sz="1200" b="1" kern="1200">
            <a:solidFill>
              <a:srgbClr val="FFFFFF"/>
            </a:solidFill>
            <a:latin typeface="Segoe UI" panose="020B0502040204020203" pitchFamily="34" charset="0"/>
            <a:cs typeface="Segoe UI" panose="020B0502040204020203" pitchFamily="34" charset="0"/>
          </a:endParaRPr>
        </a:p>
      </dsp:txBody>
      <dsp:txXfrm>
        <a:off x="2940384" y="3329518"/>
        <a:ext cx="647001" cy="634295"/>
      </dsp:txXfrm>
    </dsp:sp>
    <dsp:sp modelId="{5ABE7D7B-E58E-48A7-9946-AACD086DAAC2}">
      <dsp:nvSpPr>
        <dsp:cNvPr id="0" name=""/>
        <dsp:cNvSpPr/>
      </dsp:nvSpPr>
      <dsp:spPr>
        <a:xfrm rot="8737670">
          <a:off x="2145190" y="3051551"/>
          <a:ext cx="1379631" cy="11292"/>
        </a:xfrm>
        <a:custGeom>
          <a:avLst/>
          <a:gdLst/>
          <a:ahLst/>
          <a:cxnLst/>
          <a:rect l="0" t="0" r="0" b="0"/>
          <a:pathLst>
            <a:path>
              <a:moveTo>
                <a:pt x="0" y="5646"/>
              </a:moveTo>
              <a:lnTo>
                <a:pt x="1379631"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2800515" y="3022707"/>
        <a:ext cx="68981" cy="68981"/>
      </dsp:txXfrm>
    </dsp:sp>
    <dsp:sp modelId="{53D040E3-7EE9-46B1-B8A3-D15578881E08}">
      <dsp:nvSpPr>
        <dsp:cNvPr id="0" name=""/>
        <dsp:cNvSpPr/>
      </dsp:nvSpPr>
      <dsp:spPr>
        <a:xfrm>
          <a:off x="1405294" y="3247545"/>
          <a:ext cx="945033" cy="928750"/>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Subappalto</a:t>
          </a:r>
          <a:endParaRPr lang="it-IT" sz="1200" b="1" kern="1200">
            <a:solidFill>
              <a:srgbClr val="FFFFFF"/>
            </a:solidFill>
            <a:latin typeface="Segoe UI" panose="020B0502040204020203" pitchFamily="34" charset="0"/>
            <a:cs typeface="Segoe UI" panose="020B0502040204020203" pitchFamily="34" charset="0"/>
          </a:endParaRPr>
        </a:p>
      </dsp:txBody>
      <dsp:txXfrm>
        <a:off x="1543691" y="3383557"/>
        <a:ext cx="668239" cy="656726"/>
      </dsp:txXfrm>
    </dsp:sp>
    <dsp:sp modelId="{6A92535F-A10D-4336-96A9-4C86D9554BB5}">
      <dsp:nvSpPr>
        <dsp:cNvPr id="0" name=""/>
        <dsp:cNvSpPr/>
      </dsp:nvSpPr>
      <dsp:spPr>
        <a:xfrm rot="9856563">
          <a:off x="1196137" y="2714617"/>
          <a:ext cx="2002412" cy="11292"/>
        </a:xfrm>
        <a:custGeom>
          <a:avLst/>
          <a:gdLst/>
          <a:ahLst/>
          <a:cxnLst/>
          <a:rect l="0" t="0" r="0" b="0"/>
          <a:pathLst>
            <a:path>
              <a:moveTo>
                <a:pt x="0" y="5646"/>
              </a:moveTo>
              <a:lnTo>
                <a:pt x="2002412"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rot="10800000">
        <a:off x="2147283" y="2670203"/>
        <a:ext cx="100120" cy="100120"/>
      </dsp:txXfrm>
    </dsp:sp>
    <dsp:sp modelId="{9402B224-E1D0-402A-B31E-4B7723CD2458}">
      <dsp:nvSpPr>
        <dsp:cNvPr id="0" name=""/>
        <dsp:cNvSpPr/>
      </dsp:nvSpPr>
      <dsp:spPr>
        <a:xfrm>
          <a:off x="113156" y="2573562"/>
          <a:ext cx="1141673" cy="1145534"/>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Anticipazione del prezzo</a:t>
          </a:r>
          <a:endParaRPr lang="it-IT" sz="1200" b="1" kern="1200">
            <a:solidFill>
              <a:srgbClr val="FFFFFF"/>
            </a:solidFill>
            <a:latin typeface="Segoe UI" panose="020B0502040204020203" pitchFamily="34" charset="0"/>
            <a:cs typeface="Segoe UI" panose="020B0502040204020203" pitchFamily="34" charset="0"/>
          </a:endParaRPr>
        </a:p>
      </dsp:txBody>
      <dsp:txXfrm>
        <a:off x="280350" y="2741322"/>
        <a:ext cx="807285" cy="810014"/>
      </dsp:txXfrm>
    </dsp:sp>
    <dsp:sp modelId="{3C85E8CC-90F0-447F-BCE0-AE2C1CC31FEF}">
      <dsp:nvSpPr>
        <dsp:cNvPr id="0" name=""/>
        <dsp:cNvSpPr/>
      </dsp:nvSpPr>
      <dsp:spPr>
        <a:xfrm rot="10862519">
          <a:off x="1454555" y="2140073"/>
          <a:ext cx="1618203" cy="11292"/>
        </a:xfrm>
        <a:custGeom>
          <a:avLst/>
          <a:gdLst/>
          <a:ahLst/>
          <a:cxnLst/>
          <a:rect l="0" t="0" r="0" b="0"/>
          <a:pathLst>
            <a:path>
              <a:moveTo>
                <a:pt x="0" y="5646"/>
              </a:moveTo>
              <a:lnTo>
                <a:pt x="1618203"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2223202" y="2105265"/>
        <a:ext cx="80910" cy="80910"/>
      </dsp:txXfrm>
    </dsp:sp>
    <dsp:sp modelId="{32B589AA-0A49-4A2F-B53B-0D96540DC7C3}">
      <dsp:nvSpPr>
        <dsp:cNvPr id="0" name=""/>
        <dsp:cNvSpPr/>
      </dsp:nvSpPr>
      <dsp:spPr>
        <a:xfrm>
          <a:off x="570871" y="1699338"/>
          <a:ext cx="883897" cy="847263"/>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Collegio Consultivo Tecnico</a:t>
          </a:r>
          <a:endParaRPr lang="it-IT" sz="1200" b="1" kern="1200">
            <a:solidFill>
              <a:srgbClr val="FFFFFF"/>
            </a:solidFill>
            <a:latin typeface="Segoe UI" panose="020B0502040204020203" pitchFamily="34" charset="0"/>
            <a:cs typeface="Segoe UI" panose="020B0502040204020203" pitchFamily="34" charset="0"/>
          </a:endParaRPr>
        </a:p>
      </dsp:txBody>
      <dsp:txXfrm>
        <a:off x="700315" y="1823417"/>
        <a:ext cx="625009" cy="599105"/>
      </dsp:txXfrm>
    </dsp:sp>
    <dsp:sp modelId="{6697069F-C1EF-43E2-8AA5-A6DFF963DB48}">
      <dsp:nvSpPr>
        <dsp:cNvPr id="0" name=""/>
        <dsp:cNvSpPr/>
      </dsp:nvSpPr>
      <dsp:spPr>
        <a:xfrm rot="12362055">
          <a:off x="2033735" y="1478122"/>
          <a:ext cx="1320644" cy="11292"/>
        </a:xfrm>
        <a:custGeom>
          <a:avLst/>
          <a:gdLst/>
          <a:ahLst/>
          <a:cxnLst/>
          <a:rect l="0" t="0" r="0" b="0"/>
          <a:pathLst>
            <a:path>
              <a:moveTo>
                <a:pt x="0" y="5646"/>
              </a:moveTo>
              <a:lnTo>
                <a:pt x="1320644"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2661041" y="1450752"/>
        <a:ext cx="66032" cy="66032"/>
      </dsp:txXfrm>
    </dsp:sp>
    <dsp:sp modelId="{9B43EAA5-D7CE-43D7-994C-E3A5636164B1}">
      <dsp:nvSpPr>
        <dsp:cNvPr id="0" name=""/>
        <dsp:cNvSpPr/>
      </dsp:nvSpPr>
      <dsp:spPr>
        <a:xfrm>
          <a:off x="1338934" y="605182"/>
          <a:ext cx="800418" cy="824273"/>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Settori Speciali</a:t>
          </a:r>
          <a:endParaRPr lang="it-IT" sz="1200" b="1" kern="1200">
            <a:solidFill>
              <a:srgbClr val="FFFFFF"/>
            </a:solidFill>
            <a:latin typeface="Segoe UI" panose="020B0502040204020203" pitchFamily="34" charset="0"/>
            <a:cs typeface="Segoe UI" panose="020B0502040204020203" pitchFamily="34" charset="0"/>
          </a:endParaRPr>
        </a:p>
      </dsp:txBody>
      <dsp:txXfrm>
        <a:off x="1456153" y="725894"/>
        <a:ext cx="565980" cy="582849"/>
      </dsp:txXfrm>
    </dsp:sp>
    <dsp:sp modelId="{F776F47E-0867-407D-BB14-EB57915D7210}">
      <dsp:nvSpPr>
        <dsp:cNvPr id="0" name=""/>
        <dsp:cNvSpPr/>
      </dsp:nvSpPr>
      <dsp:spPr>
        <a:xfrm rot="11265226">
          <a:off x="1968354" y="1958140"/>
          <a:ext cx="1132015" cy="11292"/>
        </a:xfrm>
        <a:custGeom>
          <a:avLst/>
          <a:gdLst/>
          <a:ahLst/>
          <a:cxnLst/>
          <a:rect l="0" t="0" r="0" b="0"/>
          <a:pathLst>
            <a:path>
              <a:moveTo>
                <a:pt x="0" y="5646"/>
              </a:moveTo>
              <a:lnTo>
                <a:pt x="1132015"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2506061" y="1935486"/>
        <a:ext cx="56600" cy="56600"/>
      </dsp:txXfrm>
    </dsp:sp>
    <dsp:sp modelId="{E1FA6392-1A64-4A98-9669-30606C330AF6}">
      <dsp:nvSpPr>
        <dsp:cNvPr id="0" name=""/>
        <dsp:cNvSpPr/>
      </dsp:nvSpPr>
      <dsp:spPr>
        <a:xfrm>
          <a:off x="1459798" y="1594563"/>
          <a:ext cx="516090" cy="516090"/>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PPP</a:t>
          </a:r>
          <a:endParaRPr lang="it-IT" sz="1200" b="1" kern="1200">
            <a:solidFill>
              <a:srgbClr val="FFFFFF"/>
            </a:solidFill>
            <a:latin typeface="Segoe UI" panose="020B0502040204020203" pitchFamily="34" charset="0"/>
            <a:cs typeface="Segoe UI" panose="020B0502040204020203" pitchFamily="34" charset="0"/>
          </a:endParaRPr>
        </a:p>
      </dsp:txBody>
      <dsp:txXfrm>
        <a:off x="1535378" y="1670143"/>
        <a:ext cx="364930" cy="364930"/>
      </dsp:txXfrm>
    </dsp:sp>
    <dsp:sp modelId="{086BAC31-631F-4441-83DF-10A4B6648379}">
      <dsp:nvSpPr>
        <dsp:cNvPr id="0" name=""/>
        <dsp:cNvSpPr/>
      </dsp:nvSpPr>
      <dsp:spPr>
        <a:xfrm rot="11883272">
          <a:off x="1122226" y="1542130"/>
          <a:ext cx="2116429" cy="11292"/>
        </a:xfrm>
        <a:custGeom>
          <a:avLst/>
          <a:gdLst/>
          <a:ahLst/>
          <a:cxnLst/>
          <a:rect l="0" t="0" r="0" b="0"/>
          <a:pathLst>
            <a:path>
              <a:moveTo>
                <a:pt x="0" y="5646"/>
              </a:moveTo>
              <a:lnTo>
                <a:pt x="2116429"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rot="10800000">
        <a:off x="2127529" y="1494866"/>
        <a:ext cx="105821" cy="105821"/>
      </dsp:txXfrm>
    </dsp:sp>
    <dsp:sp modelId="{0F57CDA8-4F98-4AA3-8127-9BDC3E07C6D3}">
      <dsp:nvSpPr>
        <dsp:cNvPr id="0" name=""/>
        <dsp:cNvSpPr/>
      </dsp:nvSpPr>
      <dsp:spPr>
        <a:xfrm>
          <a:off x="92058" y="493075"/>
          <a:ext cx="1109588" cy="1109588"/>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Contratti collettivi e clausole sociali</a:t>
          </a:r>
          <a:endParaRPr lang="it-IT" sz="1200" b="1" kern="1200">
            <a:solidFill>
              <a:srgbClr val="FFFFFF"/>
            </a:solidFill>
            <a:latin typeface="Segoe UI" panose="020B0502040204020203" pitchFamily="34" charset="0"/>
            <a:cs typeface="Segoe UI" panose="020B0502040204020203" pitchFamily="34" charset="0"/>
          </a:endParaRPr>
        </a:p>
      </dsp:txBody>
      <dsp:txXfrm>
        <a:off x="254553" y="655570"/>
        <a:ext cx="784598" cy="784598"/>
      </dsp:txXfrm>
    </dsp:sp>
    <dsp:sp modelId="{5EF181A0-631D-46A1-BB02-ED46C69209CD}">
      <dsp:nvSpPr>
        <dsp:cNvPr id="0" name=""/>
        <dsp:cNvSpPr/>
      </dsp:nvSpPr>
      <dsp:spPr>
        <a:xfrm rot="13484327">
          <a:off x="3100051" y="1426445"/>
          <a:ext cx="528004" cy="11292"/>
        </a:xfrm>
        <a:custGeom>
          <a:avLst/>
          <a:gdLst/>
          <a:ahLst/>
          <a:cxnLst/>
          <a:rect l="0" t="0" r="0" b="0"/>
          <a:pathLst>
            <a:path>
              <a:moveTo>
                <a:pt x="0" y="5646"/>
              </a:moveTo>
              <a:lnTo>
                <a:pt x="528004"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350853" y="1418891"/>
        <a:ext cx="26400" cy="26400"/>
      </dsp:txXfrm>
    </dsp:sp>
    <dsp:sp modelId="{CDB2C958-A4EE-419E-B5C9-4BB729267962}">
      <dsp:nvSpPr>
        <dsp:cNvPr id="0" name=""/>
        <dsp:cNvSpPr/>
      </dsp:nvSpPr>
      <dsp:spPr>
        <a:xfrm>
          <a:off x="2131293" y="216354"/>
          <a:ext cx="1227021" cy="1204218"/>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Semplificazione e regolamenti</a:t>
          </a:r>
          <a:endParaRPr lang="it-IT" sz="1200" b="1" kern="1200">
            <a:solidFill>
              <a:srgbClr val="FFFFFF"/>
            </a:solidFill>
            <a:latin typeface="Segoe UI" panose="020B0502040204020203" pitchFamily="34" charset="0"/>
            <a:cs typeface="Segoe UI" panose="020B0502040204020203" pitchFamily="34" charset="0"/>
          </a:endParaRPr>
        </a:p>
      </dsp:txBody>
      <dsp:txXfrm>
        <a:off x="2310986" y="392708"/>
        <a:ext cx="867635" cy="85151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8DE02EF0-046D-4B7D-9D2E-8A736FCEB4BC}"/>
              </a:ext>
            </a:extLst>
          </p:cNvPr>
          <p:cNvSpPr>
            <a:spLocks noGrp="1"/>
          </p:cNvSpPr>
          <p:nvPr>
            <p:ph type="hdr" sz="quarter"/>
          </p:nvPr>
        </p:nvSpPr>
        <p:spPr>
          <a:xfrm>
            <a:off x="0" y="1"/>
            <a:ext cx="2945862" cy="497333"/>
          </a:xfrm>
          <a:prstGeom prst="rect">
            <a:avLst/>
          </a:prstGeom>
        </p:spPr>
        <p:txBody>
          <a:bodyPr vert="horz" lIns="88221" tIns="44111" rIns="88221" bIns="44111" rtlCol="0"/>
          <a:lstStyle>
            <a:lvl1pPr algn="l">
              <a:defRPr sz="1200"/>
            </a:lvl1pPr>
          </a:lstStyle>
          <a:p>
            <a:endParaRPr lang="it-IT"/>
          </a:p>
        </p:txBody>
      </p:sp>
      <p:sp>
        <p:nvSpPr>
          <p:cNvPr id="3" name="Segnaposto data 2">
            <a:extLst>
              <a:ext uri="{FF2B5EF4-FFF2-40B4-BE49-F238E27FC236}">
                <a16:creationId xmlns:a16="http://schemas.microsoft.com/office/drawing/2014/main" id="{AAB7CDF9-B2AC-42B3-B0F3-9E59E6AD5F3B}"/>
              </a:ext>
            </a:extLst>
          </p:cNvPr>
          <p:cNvSpPr>
            <a:spLocks noGrp="1"/>
          </p:cNvSpPr>
          <p:nvPr>
            <p:ph type="dt" sz="quarter" idx="1"/>
          </p:nvPr>
        </p:nvSpPr>
        <p:spPr>
          <a:xfrm>
            <a:off x="3850294" y="1"/>
            <a:ext cx="2945862" cy="497333"/>
          </a:xfrm>
          <a:prstGeom prst="rect">
            <a:avLst/>
          </a:prstGeom>
        </p:spPr>
        <p:txBody>
          <a:bodyPr vert="horz" lIns="88221" tIns="44111" rIns="88221" bIns="44111" rtlCol="0"/>
          <a:lstStyle>
            <a:lvl1pPr algn="r">
              <a:defRPr sz="1200"/>
            </a:lvl1pPr>
          </a:lstStyle>
          <a:p>
            <a:fld id="{86D49F98-5EC9-456B-9DC5-C89B61AF6947}" type="datetimeFigureOut">
              <a:rPr lang="it-IT" smtClean="0"/>
              <a:t>27/03/2025</a:t>
            </a:fld>
            <a:endParaRPr lang="it-IT"/>
          </a:p>
        </p:txBody>
      </p:sp>
      <p:sp>
        <p:nvSpPr>
          <p:cNvPr id="4" name="Segnaposto piè di pagina 3">
            <a:extLst>
              <a:ext uri="{FF2B5EF4-FFF2-40B4-BE49-F238E27FC236}">
                <a16:creationId xmlns:a16="http://schemas.microsoft.com/office/drawing/2014/main" id="{0D71F29F-FB5A-4600-A44D-2FC767AE6760}"/>
              </a:ext>
            </a:extLst>
          </p:cNvPr>
          <p:cNvSpPr>
            <a:spLocks noGrp="1"/>
          </p:cNvSpPr>
          <p:nvPr>
            <p:ph type="ftr" sz="quarter" idx="2"/>
          </p:nvPr>
        </p:nvSpPr>
        <p:spPr>
          <a:xfrm>
            <a:off x="0" y="9429305"/>
            <a:ext cx="2945862" cy="497333"/>
          </a:xfrm>
          <a:prstGeom prst="rect">
            <a:avLst/>
          </a:prstGeom>
        </p:spPr>
        <p:txBody>
          <a:bodyPr vert="horz" lIns="88221" tIns="44111" rIns="88221" bIns="44111"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45BC5D93-5091-46DB-9700-25AD112DD757}"/>
              </a:ext>
            </a:extLst>
          </p:cNvPr>
          <p:cNvSpPr>
            <a:spLocks noGrp="1"/>
          </p:cNvSpPr>
          <p:nvPr>
            <p:ph type="sldNum" sz="quarter" idx="3"/>
          </p:nvPr>
        </p:nvSpPr>
        <p:spPr>
          <a:xfrm>
            <a:off x="3850294" y="9429305"/>
            <a:ext cx="2945862" cy="497333"/>
          </a:xfrm>
          <a:prstGeom prst="rect">
            <a:avLst/>
          </a:prstGeom>
        </p:spPr>
        <p:txBody>
          <a:bodyPr vert="horz" lIns="88221" tIns="44111" rIns="88221" bIns="44111" rtlCol="0" anchor="b"/>
          <a:lstStyle>
            <a:lvl1pPr algn="r">
              <a:defRPr sz="1200"/>
            </a:lvl1pPr>
          </a:lstStyle>
          <a:p>
            <a:fld id="{85DE4456-EA68-4598-B603-22A5715BA154}" type="slidenum">
              <a:rPr lang="it-IT" smtClean="0"/>
              <a:t>‹N›</a:t>
            </a:fld>
            <a:endParaRPr lang="it-IT"/>
          </a:p>
        </p:txBody>
      </p:sp>
    </p:spTree>
    <p:extLst>
      <p:ext uri="{BB962C8B-B14F-4D97-AF65-F5344CB8AC3E}">
        <p14:creationId xmlns:p14="http://schemas.microsoft.com/office/powerpoint/2010/main" val="996214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it-IT"/>
          </a:p>
        </p:txBody>
      </p:sp>
      <p:sp>
        <p:nvSpPr>
          <p:cNvPr id="3" name="Segnaposto data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38A840F0-AB17-4376-9A40-40B2B347A684}" type="datetimeFigureOut">
              <a:rPr lang="it-IT" smtClean="0"/>
              <a:t>27/03/2025</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it-IT"/>
          </a:p>
        </p:txBody>
      </p:sp>
      <p:sp>
        <p:nvSpPr>
          <p:cNvPr id="7" name="Segnaposto numero diapositiva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BD0C4A1B-A369-4508-B94F-36AD9AE5946D}" type="slidenum">
              <a:rPr lang="it-IT" smtClean="0"/>
              <a:t>‹N›</a:t>
            </a:fld>
            <a:endParaRPr lang="it-IT"/>
          </a:p>
        </p:txBody>
      </p:sp>
    </p:spTree>
    <p:extLst>
      <p:ext uri="{BB962C8B-B14F-4D97-AF65-F5344CB8AC3E}">
        <p14:creationId xmlns:p14="http://schemas.microsoft.com/office/powerpoint/2010/main" val="110274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3AE09-1961-92F8-866F-2B4ACC77DD1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3E996E0-5F41-CA97-E00A-BF0E3D8DC3E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9C25D7F-80D7-8683-1EEE-BF8977C528BE}"/>
              </a:ext>
            </a:extLst>
          </p:cNvPr>
          <p:cNvSpPr>
            <a:spLocks noGrp="1"/>
          </p:cNvSpPr>
          <p:nvPr>
            <p:ph type="body" idx="1"/>
          </p:nvPr>
        </p:nvSpPr>
        <p:spPr/>
        <p:txBody>
          <a:bodyPr/>
          <a:lstStyle/>
          <a:p>
            <a:pPr>
              <a:buNone/>
            </a:pPr>
            <a:r>
              <a:rPr lang="it-IT" b="1"/>
              <a:t>Evoluzione normativa del raggruppamento temporaneo d'imprese (</a:t>
            </a:r>
            <a:r>
              <a:rPr lang="it-IT" b="1" err="1"/>
              <a:t>RTI</a:t>
            </a:r>
            <a:r>
              <a:rPr lang="it-IT" b="1"/>
              <a:t>)</a:t>
            </a:r>
          </a:p>
          <a:p>
            <a:pPr>
              <a:buNone/>
            </a:pPr>
            <a:r>
              <a:rPr lang="it-IT" b="1"/>
              <a:t>Dal </a:t>
            </a:r>
            <a:r>
              <a:rPr lang="it-IT" b="1" err="1"/>
              <a:t>D.Lgs.</a:t>
            </a:r>
            <a:r>
              <a:rPr lang="it-IT" b="1"/>
              <a:t> 50/2016 al </a:t>
            </a:r>
            <a:r>
              <a:rPr lang="it-IT" b="1" err="1"/>
              <a:t>D.Lgs.</a:t>
            </a:r>
            <a:r>
              <a:rPr lang="it-IT" b="1"/>
              <a:t> 36/2023</a:t>
            </a:r>
          </a:p>
          <a:p>
            <a:pPr>
              <a:buNone/>
            </a:pPr>
            <a:r>
              <a:rPr lang="it-IT" b="1"/>
              <a:t>Disciplina previgente (</a:t>
            </a:r>
            <a:r>
              <a:rPr lang="it-IT" b="1" err="1"/>
              <a:t>D.Lgs.</a:t>
            </a:r>
            <a:r>
              <a:rPr lang="it-IT" b="1"/>
              <a:t> 50/2016, art. 48)</a:t>
            </a:r>
          </a:p>
          <a:p>
            <a:pPr>
              <a:buFont typeface="Arial" panose="020B0604020202020204" pitchFamily="34" charset="0"/>
              <a:buChar char="•"/>
            </a:pPr>
            <a:r>
              <a:rPr lang="it-IT" b="1"/>
              <a:t>Tipologie di </a:t>
            </a:r>
            <a:r>
              <a:rPr lang="it-IT" b="1" err="1"/>
              <a:t>RTI</a:t>
            </a:r>
            <a:r>
              <a:rPr lang="it-IT"/>
              <a:t>: </a:t>
            </a:r>
          </a:p>
          <a:p>
            <a:pPr marL="742950" lvl="1" indent="-285750">
              <a:buFont typeface="Arial" panose="020B0604020202020204" pitchFamily="34" charset="0"/>
              <a:buChar char="•"/>
            </a:pPr>
            <a:r>
              <a:rPr lang="it-IT" b="1"/>
              <a:t>Orizzontale</a:t>
            </a:r>
            <a:r>
              <a:rPr lang="it-IT"/>
              <a:t>: tutti i membri eseguono la stessa categoria di lavori o tipologia di prestazioni</a:t>
            </a:r>
          </a:p>
          <a:p>
            <a:pPr marL="742950" lvl="1" indent="-285750">
              <a:buFont typeface="Arial" panose="020B0604020202020204" pitchFamily="34" charset="0"/>
              <a:buChar char="•"/>
            </a:pPr>
            <a:r>
              <a:rPr lang="it-IT" b="1"/>
              <a:t>Verticale</a:t>
            </a:r>
            <a:r>
              <a:rPr lang="it-IT"/>
              <a:t>: la mandataria esegue la prestazione principale/prevalente, le mandanti le prestazioni secondarie/scorporabili</a:t>
            </a:r>
          </a:p>
          <a:p>
            <a:pPr>
              <a:buFont typeface="Arial" panose="020B0604020202020204" pitchFamily="34" charset="0"/>
              <a:buChar char="•"/>
            </a:pPr>
            <a:r>
              <a:rPr lang="it-IT" b="1"/>
              <a:t>Responsabilità</a:t>
            </a:r>
            <a:r>
              <a:rPr lang="it-IT"/>
              <a:t>: </a:t>
            </a:r>
          </a:p>
          <a:p>
            <a:pPr marL="742950" lvl="1" indent="-285750">
              <a:buFont typeface="Arial" panose="020B0604020202020204" pitchFamily="34" charset="0"/>
              <a:buChar char="•"/>
            </a:pPr>
            <a:r>
              <a:rPr lang="it-IT"/>
              <a:t>Nel </a:t>
            </a:r>
            <a:r>
              <a:rPr lang="it-IT" err="1"/>
              <a:t>RTI</a:t>
            </a:r>
            <a:r>
              <a:rPr lang="it-IT"/>
              <a:t> orizzontale: responsabilità solidale tra tutti i membri</a:t>
            </a:r>
          </a:p>
          <a:p>
            <a:pPr marL="742950" lvl="1" indent="-285750">
              <a:buFont typeface="Arial" panose="020B0604020202020204" pitchFamily="34" charset="0"/>
              <a:buChar char="•"/>
            </a:pPr>
            <a:r>
              <a:rPr lang="it-IT"/>
              <a:t>Nel </a:t>
            </a:r>
            <a:r>
              <a:rPr lang="it-IT" err="1"/>
              <a:t>RTI</a:t>
            </a:r>
            <a:r>
              <a:rPr lang="it-IT"/>
              <a:t> verticale: responsabilità delle mandanti limitata alle prestazioni di competenza (ex art. 48, c. 5)</a:t>
            </a:r>
          </a:p>
          <a:p>
            <a:pPr>
              <a:buFont typeface="Arial" panose="020B0604020202020204" pitchFamily="34" charset="0"/>
              <a:buChar char="•"/>
            </a:pPr>
            <a:r>
              <a:rPr lang="it-IT" b="1"/>
              <a:t>Ruolo della mandataria</a:t>
            </a:r>
            <a:r>
              <a:rPr lang="it-IT"/>
              <a:t>: </a:t>
            </a:r>
          </a:p>
          <a:p>
            <a:pPr marL="742950" lvl="1" indent="-285750">
              <a:buFont typeface="Arial" panose="020B0604020202020204" pitchFamily="34" charset="0"/>
              <a:buChar char="•"/>
            </a:pPr>
            <a:r>
              <a:rPr lang="it-IT"/>
              <a:t>Obbligo di possedere requisiti ed eseguire prestazioni in misura maggioritaria (art. 83, c. 8)</a:t>
            </a:r>
          </a:p>
          <a:p>
            <a:pPr marL="742950" lvl="1" indent="-285750">
              <a:buFont typeface="Arial" panose="020B0604020202020204" pitchFamily="34" charset="0"/>
              <a:buChar char="•"/>
            </a:pPr>
            <a:r>
              <a:rPr lang="it-IT"/>
              <a:t>Disposizione dichiarata illegittima dalla Corte di Giustizia UE (causa C-642/20, 28/04/2022)</a:t>
            </a:r>
          </a:p>
          <a:p>
            <a:pPr>
              <a:buNone/>
            </a:pPr>
            <a:r>
              <a:rPr lang="it-IT" b="1"/>
              <a:t>Nuova disciplina (</a:t>
            </a:r>
            <a:r>
              <a:rPr lang="it-IT" b="1" err="1"/>
              <a:t>D.Lgs.</a:t>
            </a:r>
            <a:r>
              <a:rPr lang="it-IT" b="1"/>
              <a:t> 36/2023, art. 68)</a:t>
            </a:r>
          </a:p>
          <a:p>
            <a:pPr>
              <a:buFont typeface="Arial" panose="020B0604020202020204" pitchFamily="34" charset="0"/>
              <a:buChar char="•"/>
            </a:pPr>
            <a:r>
              <a:rPr lang="it-IT" b="1"/>
              <a:t>Eliminazione della distinzione</a:t>
            </a:r>
            <a:r>
              <a:rPr lang="it-IT"/>
              <a:t> tra </a:t>
            </a:r>
            <a:r>
              <a:rPr lang="it-IT" err="1"/>
              <a:t>RTI</a:t>
            </a:r>
            <a:r>
              <a:rPr lang="it-IT"/>
              <a:t> orizzontale e verticale</a:t>
            </a:r>
          </a:p>
          <a:p>
            <a:pPr>
              <a:buFont typeface="Arial" panose="020B0604020202020204" pitchFamily="34" charset="0"/>
              <a:buChar char="•"/>
            </a:pPr>
            <a:r>
              <a:rPr lang="it-IT" b="1"/>
              <a:t>Responsabilità solidale generalizzata</a:t>
            </a:r>
            <a:r>
              <a:rPr lang="it-IT"/>
              <a:t> tra tutti i componenti del raggruppamento (art. 68, c. 9): </a:t>
            </a:r>
          </a:p>
          <a:p>
            <a:pPr marL="742950" lvl="1" indent="-285750">
              <a:buFont typeface="Arial" panose="020B0604020202020204" pitchFamily="34" charset="0"/>
              <a:buChar char="•"/>
            </a:pPr>
            <a:r>
              <a:rPr lang="it-IT"/>
              <a:t>Nei confronti della stazione appaltante</a:t>
            </a:r>
          </a:p>
          <a:p>
            <a:pPr marL="742950" lvl="1" indent="-285750">
              <a:buFont typeface="Arial" panose="020B0604020202020204" pitchFamily="34" charset="0"/>
              <a:buChar char="•"/>
            </a:pPr>
            <a:r>
              <a:rPr lang="it-IT"/>
              <a:t>Nei confronti dei subappaltatori e fornitori</a:t>
            </a:r>
          </a:p>
          <a:p>
            <a:pPr>
              <a:buNone/>
            </a:pPr>
            <a:r>
              <a:rPr lang="it-IT" b="1"/>
              <a:t>Implicazioni della riforma</a:t>
            </a:r>
          </a:p>
          <a:p>
            <a:pPr>
              <a:buFont typeface="Arial" panose="020B0604020202020204" pitchFamily="34" charset="0"/>
              <a:buChar char="•"/>
            </a:pPr>
            <a:r>
              <a:rPr lang="it-IT"/>
              <a:t>Il legislatore ha recepito la sentenza della Corte di Giustizia UE eliminando l'obbligo della mandataria di eseguire prestazioni maggioritarie</a:t>
            </a:r>
          </a:p>
          <a:p>
            <a:pPr>
              <a:buFont typeface="Arial" panose="020B0604020202020204" pitchFamily="34" charset="0"/>
              <a:buChar char="•"/>
            </a:pPr>
            <a:r>
              <a:rPr lang="it-IT"/>
              <a:t>Ha contemporaneamente abolito il </a:t>
            </a:r>
            <a:r>
              <a:rPr lang="it-IT" err="1"/>
              <a:t>RTI</a:t>
            </a:r>
            <a:r>
              <a:rPr lang="it-IT"/>
              <a:t> verticale e il regime di responsabilità limitata per le mandanti</a:t>
            </a:r>
          </a:p>
          <a:p>
            <a:pPr>
              <a:buFont typeface="Arial" panose="020B0604020202020204" pitchFamily="34" charset="0"/>
              <a:buChar char="•"/>
            </a:pPr>
            <a:r>
              <a:rPr lang="it-IT"/>
              <a:t>Criticità: possibile disincentivo alla partecipazione delle PMI, nonostante il </a:t>
            </a:r>
            <a:r>
              <a:rPr lang="it-IT" err="1"/>
              <a:t>RTI</a:t>
            </a:r>
            <a:r>
              <a:rPr lang="it-IT"/>
              <a:t> sia nato per favorirne l'accesso agli appalti</a:t>
            </a:r>
          </a:p>
          <a:p>
            <a:pPr>
              <a:buNone/>
            </a:pPr>
            <a:r>
              <a:rPr lang="it-IT" b="1"/>
              <a:t>Possibili soluzioni operative</a:t>
            </a:r>
          </a:p>
          <a:p>
            <a:pPr>
              <a:buFont typeface="Arial" panose="020B0604020202020204" pitchFamily="34" charset="0"/>
              <a:buChar char="•"/>
            </a:pPr>
            <a:r>
              <a:rPr lang="it-IT"/>
              <a:t>Importanza del </a:t>
            </a:r>
            <a:r>
              <a:rPr lang="it-IT" b="1"/>
              <a:t>Regolamento interno di </a:t>
            </a:r>
            <a:r>
              <a:rPr lang="it-IT" b="1" err="1"/>
              <a:t>RTI</a:t>
            </a:r>
            <a:r>
              <a:rPr lang="it-IT"/>
              <a:t> per definire: </a:t>
            </a:r>
          </a:p>
          <a:p>
            <a:pPr marL="742950" lvl="1" indent="-285750">
              <a:buFont typeface="Arial" panose="020B0604020202020204" pitchFamily="34" charset="0"/>
              <a:buChar char="•"/>
            </a:pPr>
            <a:r>
              <a:rPr lang="it-IT"/>
              <a:t>Quote di partecipazione</a:t>
            </a:r>
          </a:p>
          <a:p>
            <a:pPr marL="742950" lvl="1" indent="-285750">
              <a:buFont typeface="Arial" panose="020B0604020202020204" pitchFamily="34" charset="0"/>
              <a:buChar char="•"/>
            </a:pPr>
            <a:r>
              <a:rPr lang="it-IT"/>
              <a:t>Ripartizione delle prestazioni</a:t>
            </a:r>
          </a:p>
          <a:p>
            <a:pPr marL="742950" lvl="1" indent="-285750">
              <a:buFont typeface="Arial" panose="020B0604020202020204" pitchFamily="34" charset="0"/>
              <a:buChar char="•"/>
            </a:pPr>
            <a:r>
              <a:rPr lang="it-IT"/>
              <a:t>Controgaranzie in favore della mandataria</a:t>
            </a:r>
          </a:p>
          <a:p>
            <a:pPr marL="742950" lvl="1" indent="-285750">
              <a:buFont typeface="Arial" panose="020B0604020202020204" pitchFamily="34" charset="0"/>
              <a:buChar char="•"/>
            </a:pPr>
            <a:r>
              <a:rPr lang="it-IT"/>
              <a:t>Disciplina del recesso</a:t>
            </a:r>
          </a:p>
          <a:p>
            <a:pPr marL="742950" lvl="1" indent="-285750">
              <a:buFont typeface="Arial" panose="020B0604020202020204" pitchFamily="34" charset="0"/>
              <a:buChar char="•"/>
            </a:pPr>
            <a:r>
              <a:rPr lang="it-IT"/>
              <a:t>Altri aspetti della partnership</a:t>
            </a:r>
          </a:p>
          <a:p>
            <a:r>
              <a:rPr lang="it-IT"/>
              <a:t>Nonostante il regime di responsabilità solidale imposto dalla legge, il regolamento interno può comunque tutelare nei rapporti interni le imprese che assumono quote minoritarie di esecuzione a fronte di eventuali inadempienze degli altri membri del raggruppamento.</a:t>
            </a:r>
          </a:p>
          <a:p>
            <a:r>
              <a:rPr lang="it-IT"/>
              <a:t>https://</a:t>
            </a:r>
            <a:r>
              <a:rPr lang="it-IT" err="1"/>
              <a:t>www.fareonline.it</a:t>
            </a:r>
            <a:r>
              <a:rPr lang="it-IT"/>
              <a:t>/primo-piano/la-morte-dellati-verticale-e-le-conseguenze-in-tema-di-responsabilita-delle-imprese/</a:t>
            </a:r>
          </a:p>
          <a:p>
            <a:endParaRPr lang="it-IT"/>
          </a:p>
        </p:txBody>
      </p:sp>
      <p:sp>
        <p:nvSpPr>
          <p:cNvPr id="4" name="Segnaposto numero diapositiva 3">
            <a:extLst>
              <a:ext uri="{FF2B5EF4-FFF2-40B4-BE49-F238E27FC236}">
                <a16:creationId xmlns:a16="http://schemas.microsoft.com/office/drawing/2014/main" id="{505BC142-C698-730B-5E99-1738EE31FB6F}"/>
              </a:ext>
            </a:extLst>
          </p:cNvPr>
          <p:cNvSpPr>
            <a:spLocks noGrp="1"/>
          </p:cNvSpPr>
          <p:nvPr>
            <p:ph type="sldNum" sz="quarter" idx="5"/>
          </p:nvPr>
        </p:nvSpPr>
        <p:spPr/>
        <p:txBody>
          <a:bodyPr/>
          <a:lstStyle/>
          <a:p>
            <a:fld id="{BD0C4A1B-A369-4508-B94F-36AD9AE5946D}" type="slidenum">
              <a:rPr lang="it-IT" smtClean="0"/>
              <a:t>22</a:t>
            </a:fld>
            <a:endParaRPr lang="it-IT"/>
          </a:p>
        </p:txBody>
      </p:sp>
    </p:spTree>
    <p:extLst>
      <p:ext uri="{BB962C8B-B14F-4D97-AF65-F5344CB8AC3E}">
        <p14:creationId xmlns:p14="http://schemas.microsoft.com/office/powerpoint/2010/main" val="2562615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12EC7-EE66-1C8B-CD12-FC1AAE20B77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75B4290-D3D1-6509-7F9B-2ED1A15490F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7946ECC-7B19-9BAE-ED5D-9DD563DBDD5F}"/>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0E4923B4-1B0F-19A9-1C15-15D2F6C18B6F}"/>
              </a:ext>
            </a:extLst>
          </p:cNvPr>
          <p:cNvSpPr>
            <a:spLocks noGrp="1"/>
          </p:cNvSpPr>
          <p:nvPr>
            <p:ph type="sldNum" sz="quarter" idx="5"/>
          </p:nvPr>
        </p:nvSpPr>
        <p:spPr/>
        <p:txBody>
          <a:bodyPr/>
          <a:lstStyle/>
          <a:p>
            <a:fld id="{BD0C4A1B-A369-4508-B94F-36AD9AE5946D}" type="slidenum">
              <a:rPr lang="it-IT" smtClean="0"/>
              <a:t>35</a:t>
            </a:fld>
            <a:endParaRPr lang="it-IT"/>
          </a:p>
        </p:txBody>
      </p:sp>
    </p:spTree>
    <p:extLst>
      <p:ext uri="{BB962C8B-B14F-4D97-AF65-F5344CB8AC3E}">
        <p14:creationId xmlns:p14="http://schemas.microsoft.com/office/powerpoint/2010/main" val="3957653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algn="just">
              <a:lnSpc>
                <a:spcPts val="2600"/>
              </a:lnSpc>
              <a:buNone/>
            </a:pPr>
            <a:r>
              <a:rPr lang="it-IT" sz="1200" b="0" i="0">
                <a:solidFill>
                  <a:srgbClr val="000000"/>
                </a:solidFill>
                <a:effectLst/>
                <a:latin typeface="Garamond" panose="02020404030301010803" pitchFamily="18" charset="0"/>
              </a:rPr>
              <a:t>Sulla base di tali coordinate, rileva il Collegio che la giurisprudenza più recente, interna ed </a:t>
            </a:r>
            <a:r>
              <a:rPr lang="it-IT" sz="1200" b="0" i="0" err="1">
                <a:solidFill>
                  <a:srgbClr val="000000"/>
                </a:solidFill>
                <a:effectLst/>
                <a:latin typeface="Garamond" panose="02020404030301010803" pitchFamily="18" charset="0"/>
              </a:rPr>
              <a:t>eurounitaria</a:t>
            </a:r>
            <a:r>
              <a:rPr lang="it-IT" sz="1200" b="0" i="0">
                <a:solidFill>
                  <a:srgbClr val="000000"/>
                </a:solidFill>
                <a:effectLst/>
                <a:latin typeface="Garamond" panose="02020404030301010803" pitchFamily="18" charset="0"/>
              </a:rPr>
              <a:t>, è costantemente orientata in favore di una lettura non formalistica dell’istituto del subappalto, nell’ottica funzionale e pragmatica che caratterizza il diritto dell’Unione.</a:t>
            </a:r>
          </a:p>
          <a:p>
            <a:pPr marL="0" marR="0" algn="just">
              <a:lnSpc>
                <a:spcPts val="2600"/>
              </a:lnSpc>
              <a:buNone/>
            </a:pPr>
            <a:r>
              <a:rPr lang="it-IT" sz="1200" b="0" i="0">
                <a:solidFill>
                  <a:srgbClr val="000000"/>
                </a:solidFill>
                <a:effectLst/>
                <a:latin typeface="Garamond" panose="02020404030301010803" pitchFamily="18" charset="0"/>
              </a:rPr>
              <a:t>Della normativa italiana in materia di subappalto si è, infatti, già occupata la Corte di Giustizia UE con la nota sentenza Vitali (Corte di giustizia dell’Unione europea, sezione V, sentenza 26 settembre 2019, C-63/18, Vitali s.p.a.), a cui ha fatto seguito la conforme decisione Tedeschi (Corte di giustizia dell’Unione europea, sezione V, sentenza 27 novembre 2019, C-402/18), le quali si sono, rispettivamente, pronunciate sulla compatibilità con la normativa euro-unitaria dell’art. 105 del d.lgs. n. 50/2016 e dell’art. 118 del d.lgs. n. 163/2006.</a:t>
            </a:r>
          </a:p>
          <a:p>
            <a:pPr marL="0" marR="0" algn="just">
              <a:lnSpc>
                <a:spcPts val="2600"/>
              </a:lnSpc>
              <a:buNone/>
            </a:pPr>
            <a:r>
              <a:rPr lang="it-IT" sz="1200" b="0" i="0">
                <a:solidFill>
                  <a:srgbClr val="000000"/>
                </a:solidFill>
                <a:effectLst/>
                <a:latin typeface="Garamond" panose="02020404030301010803" pitchFamily="18" charset="0"/>
              </a:rPr>
              <a:t>Uno dei principi che chiaramente emerge dalle citate sentenze riguarda il divieto generale e astratto del ricorso al subappalto, che superava una percentuale fissa dell’appalto pubblico, censurato in quanto applicabile indipendentemente dal settore economico interessato, dalla natura dei lavori o dall’identità dei subappaltatori e che non lasciava alcuno spazio a una valutazione caso per caso da parte dell’ente aggiudicatore.</a:t>
            </a:r>
          </a:p>
          <a:p>
            <a:pPr marL="0" marR="0" algn="just">
              <a:lnSpc>
                <a:spcPts val="2600"/>
              </a:lnSpc>
            </a:pPr>
            <a:r>
              <a:rPr lang="it-IT" sz="1200" b="0" i="0">
                <a:solidFill>
                  <a:srgbClr val="000000"/>
                </a:solidFill>
                <a:effectLst/>
                <a:latin typeface="Garamond" panose="02020404030301010803" pitchFamily="18" charset="0"/>
              </a:rPr>
              <a:t>In tale contesto, la giurisprudenza della Corte di giustizia ha avuto modo, per quanto di rilievo nel presente giudizio, di chiarire che, in materia di subappalto, ogni normativa nazionale deve essere improntata e, conseguentemente, necessariamente interpretata nel senso di consentire la più ampia partecipazione alle procedure ad evidenza pubblica.</a:t>
            </a:r>
          </a:p>
          <a:p>
            <a:endParaRPr lang="it-IT"/>
          </a:p>
        </p:txBody>
      </p:sp>
      <p:sp>
        <p:nvSpPr>
          <p:cNvPr id="4" name="Segnaposto numero diapositiva 3"/>
          <p:cNvSpPr>
            <a:spLocks noGrp="1"/>
          </p:cNvSpPr>
          <p:nvPr>
            <p:ph type="sldNum" sz="quarter" idx="5"/>
          </p:nvPr>
        </p:nvSpPr>
        <p:spPr/>
        <p:txBody>
          <a:bodyPr/>
          <a:lstStyle/>
          <a:p>
            <a:fld id="{BD0C4A1B-A369-4508-B94F-36AD9AE5946D}" type="slidenum">
              <a:rPr lang="it-IT" smtClean="0"/>
              <a:t>49</a:t>
            </a:fld>
            <a:endParaRPr lang="it-IT"/>
          </a:p>
        </p:txBody>
      </p:sp>
    </p:spTree>
    <p:extLst>
      <p:ext uri="{BB962C8B-B14F-4D97-AF65-F5344CB8AC3E}">
        <p14:creationId xmlns:p14="http://schemas.microsoft.com/office/powerpoint/2010/main" val="162731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1">
                <a:solidFill>
                  <a:srgbClr val="000000"/>
                </a:solidFill>
                <a:effectLst/>
                <a:latin typeface="Garamond" panose="02020404030301010803" pitchFamily="18" charset="0"/>
              </a:rPr>
              <a:t>PRO: Tale soluzione è coerente non solo con la dichiarazione resa in sede di </a:t>
            </a:r>
            <a:r>
              <a:rPr lang="it-IT" b="0" i="1" err="1">
                <a:solidFill>
                  <a:srgbClr val="000000"/>
                </a:solidFill>
                <a:effectLst/>
                <a:latin typeface="Garamond" panose="02020404030301010803" pitchFamily="18" charset="0"/>
              </a:rPr>
              <a:t>DGUE</a:t>
            </a:r>
            <a:r>
              <a:rPr lang="it-IT" b="0" i="1">
                <a:solidFill>
                  <a:srgbClr val="000000"/>
                </a:solidFill>
                <a:effectLst/>
                <a:latin typeface="Garamond" panose="02020404030301010803" pitchFamily="18" charset="0"/>
              </a:rPr>
              <a:t> (inequivocabilmente evocativa del ricorso al subappalto necessario per la categoria scorporabile) dalla società appellante, ma anche con il principio del favor </a:t>
            </a:r>
            <a:r>
              <a:rPr lang="it-IT" b="0" i="1" err="1">
                <a:solidFill>
                  <a:srgbClr val="000000"/>
                </a:solidFill>
                <a:effectLst/>
                <a:latin typeface="Garamond" panose="02020404030301010803" pitchFamily="18" charset="0"/>
              </a:rPr>
              <a:t>partecipationis</a:t>
            </a:r>
            <a:r>
              <a:rPr lang="it-IT" b="0" i="1">
                <a:solidFill>
                  <a:srgbClr val="000000"/>
                </a:solidFill>
                <a:effectLst/>
                <a:latin typeface="Garamond" panose="02020404030301010803" pitchFamily="18" charset="0"/>
              </a:rPr>
              <a:t>, che verrebbe vulnerato da una lettura, eccessivamente formalistica, tale da portare all’esclusione dalla gara in assenza di una causa esplicitata, in violazione del principio di tassatività delle cause di esclusione sancito dall’art. 83, comma 8, del d.lgs. n. 50 del 2016 (</a:t>
            </a:r>
            <a:r>
              <a:rPr lang="it-IT" b="0" i="1" err="1">
                <a:solidFill>
                  <a:srgbClr val="000000"/>
                </a:solidFill>
                <a:effectLst/>
                <a:latin typeface="Garamond" panose="02020404030301010803" pitchFamily="18" charset="0"/>
              </a:rPr>
              <a:t>cfr</a:t>
            </a:r>
            <a:r>
              <a:rPr lang="it-IT" b="0" i="1">
                <a:solidFill>
                  <a:srgbClr val="000000"/>
                </a:solidFill>
                <a:effectLst/>
                <a:latin typeface="Garamond" panose="02020404030301010803" pitchFamily="18" charset="0"/>
              </a:rPr>
              <a:t> art. 10, comma 2, del nuovo codice dei contratti pubblici di cui al </a:t>
            </a:r>
            <a:r>
              <a:rPr lang="it-IT" b="0" i="1" err="1">
                <a:solidFill>
                  <a:srgbClr val="000000"/>
                </a:solidFill>
                <a:effectLst/>
                <a:latin typeface="Garamond" panose="02020404030301010803" pitchFamily="18" charset="0"/>
              </a:rPr>
              <a:t>d.lgs</a:t>
            </a:r>
            <a:r>
              <a:rPr lang="it-IT" b="0" i="1">
                <a:solidFill>
                  <a:srgbClr val="000000"/>
                </a:solidFill>
                <a:effectLst/>
                <a:latin typeface="Garamond" panose="02020404030301010803" pitchFamily="18" charset="0"/>
              </a:rPr>
              <a:t> 31 marzo 2023, n. 36), e, comunque, all’applicazione di una sanzione sproporzionata e ingiusta rispetto a una dichiarazione sostanzialmente presente nella domanda di partecipazione (in termini Cons. Stato, VII, 6 giugno 2023, n. 5545). Tale è anche l’indirizzo condiviso da alcune pronunce della Sezione (Cons. Stato, V, 22 febbraio 2024, n. 1793; V, 21 febbraio 2024, n. 1743; V, </a:t>
            </a:r>
            <a:r>
              <a:rPr lang="it-IT" b="0" i="1" err="1">
                <a:solidFill>
                  <a:srgbClr val="000000"/>
                </a:solidFill>
                <a:effectLst/>
                <a:latin typeface="Garamond" panose="02020404030301010803" pitchFamily="18" charset="0"/>
              </a:rPr>
              <a:t>ord</a:t>
            </a:r>
            <a:r>
              <a:rPr lang="it-IT" b="0" i="1">
                <a:solidFill>
                  <a:srgbClr val="000000"/>
                </a:solidFill>
                <a:effectLst/>
                <a:latin typeface="Garamond" panose="02020404030301010803" pitchFamily="18" charset="0"/>
              </a:rPr>
              <a:t>. 24 novembre 2023, n. 4736), volte a valorizzare l’effettiva volontà dell’operatore economico, quale desumibile dagli atti di gara, senza che occorra una dichiarazione formalmente differenziata da quella che vale anche per il subappalto semplice, non necessario</a:t>
            </a:r>
            <a:r>
              <a:rPr lang="it-IT" b="0" i="0">
                <a:solidFill>
                  <a:srgbClr val="000000"/>
                </a:solidFill>
                <a:effectLst/>
                <a:latin typeface="Garamond" panose="02020404030301010803" pitchFamily="18" charset="0"/>
              </a:rPr>
              <a:t>”). Vedi anche il Consiglio di Stato (Sez. V) 25/10/2024, n. 08534/2024.</a:t>
            </a:r>
          </a:p>
          <a:p>
            <a:endParaRPr lang="it-IT" b="0" i="0">
              <a:solidFill>
                <a:srgbClr val="000000"/>
              </a:solidFill>
              <a:effectLst/>
              <a:latin typeface="Garamond" panose="02020404030301010803" pitchFamily="18" charset="0"/>
            </a:endParaRPr>
          </a:p>
          <a:p>
            <a:r>
              <a:rPr lang="it-IT" b="0" i="0">
                <a:solidFill>
                  <a:srgbClr val="000000"/>
                </a:solidFill>
                <a:effectLst/>
                <a:latin typeface="Garamond" panose="02020404030301010803" pitchFamily="18" charset="0"/>
              </a:rPr>
              <a:t>CONTRA: </a:t>
            </a:r>
            <a:r>
              <a:rPr lang="it-IT"/>
              <a:t>Nel caso in cui il concorrente intenda ricorrere al subappalto nelle categorie scorporabili a base di gara per sopperire ad un difetto di qualificazione (c.d. subappalto qualificante/necessario) nella dichiarazione di subappalto dovrà espressamente manifestare la volontà di avvalersi di subappalto necessario, cioè di subappaltare i lavori della / e categoria/e perché privo di corrispondente qualificazione”, potendo predicarsi soltanto l’illegittimità dell’esclusione, ad esempio, dell’operatore “qualificato per la categoria prevalente e per tutte le categorie scorporabili, meno una per la quale ha però dichiarato in modo inequivoco nel proprio </a:t>
            </a:r>
            <a:r>
              <a:rPr lang="it-IT" err="1"/>
              <a:t>DGUE</a:t>
            </a:r>
            <a:r>
              <a:rPr lang="it-IT"/>
              <a:t> di voler ricorrere al subappalto” (</a:t>
            </a:r>
            <a:r>
              <a:rPr lang="it-IT" err="1"/>
              <a:t>T.A.R</a:t>
            </a:r>
            <a:r>
              <a:rPr lang="it-IT"/>
              <a:t>. Lazio, Roma, sez. IV, 24 gennaio 2024, n. 1405).</a:t>
            </a:r>
          </a:p>
          <a:p>
            <a:r>
              <a:rPr lang="it-IT"/>
              <a:t>Peraltro, nello stesso senso si è espressa, di recente, condivisibilmente, anche l’Anac (parere di precontenzioso di cui alla delibera n. 278 del 5 giugno 2024), affermando come, “In ragione della diversa funzione assolta dal subappalto necessario rispetto a quello facoltativo, l’operatore economico, sfornito dei requisiti per l’esecuzione in proprio delle lavorazioni scorporabili a qualificazione obbligatoria, è tenuto a rendere una chiara e univoca manifestazione di volontà circa l’intenzione di ricorrere al subappalto necessario”.</a:t>
            </a:r>
          </a:p>
        </p:txBody>
      </p:sp>
      <p:sp>
        <p:nvSpPr>
          <p:cNvPr id="4" name="Segnaposto numero diapositiva 3"/>
          <p:cNvSpPr>
            <a:spLocks noGrp="1"/>
          </p:cNvSpPr>
          <p:nvPr>
            <p:ph type="sldNum" sz="quarter" idx="5"/>
          </p:nvPr>
        </p:nvSpPr>
        <p:spPr/>
        <p:txBody>
          <a:bodyPr/>
          <a:lstStyle/>
          <a:p>
            <a:fld id="{BD0C4A1B-A369-4508-B94F-36AD9AE5946D}" type="slidenum">
              <a:rPr lang="it-IT" smtClean="0"/>
              <a:t>50</a:t>
            </a:fld>
            <a:endParaRPr lang="it-IT"/>
          </a:p>
        </p:txBody>
      </p:sp>
    </p:spTree>
    <p:extLst>
      <p:ext uri="{BB962C8B-B14F-4D97-AF65-F5344CB8AC3E}">
        <p14:creationId xmlns:p14="http://schemas.microsoft.com/office/powerpoint/2010/main" val="4152212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E46C7-A170-2541-F563-BC1B06F35A4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1660BF6-A3E8-2006-17A5-CE21548D3E5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EF6196F-5820-68F4-7992-9DA9EADBC3CD}"/>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CA146DE3-1D42-B3F4-C80F-F05627164970}"/>
              </a:ext>
            </a:extLst>
          </p:cNvPr>
          <p:cNvSpPr>
            <a:spLocks noGrp="1"/>
          </p:cNvSpPr>
          <p:nvPr>
            <p:ph type="sldNum" sz="quarter" idx="10"/>
          </p:nvPr>
        </p:nvSpPr>
        <p:spPr/>
        <p:txBody>
          <a:bodyPr/>
          <a:lstStyle/>
          <a:p>
            <a:fld id="{BD0C4A1B-A369-4508-B94F-36AD9AE5946D}" type="slidenum">
              <a:rPr lang="it-IT" smtClean="0"/>
              <a:t>60</a:t>
            </a:fld>
            <a:endParaRPr lang="it-IT"/>
          </a:p>
        </p:txBody>
      </p:sp>
    </p:spTree>
    <p:extLst>
      <p:ext uri="{BB962C8B-B14F-4D97-AF65-F5344CB8AC3E}">
        <p14:creationId xmlns:p14="http://schemas.microsoft.com/office/powerpoint/2010/main" val="16036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edil@assindca.it"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A114B2-A14E-F003-DC0C-1B856FD836EF}"/>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7A27AC7A-489A-0261-D5F6-6531B64FB6B6}"/>
              </a:ext>
            </a:extLst>
          </p:cNvPr>
          <p:cNvSpPr>
            <a:spLocks noGrp="1"/>
          </p:cNvSpPr>
          <p:nvPr>
            <p:ph type="sldNum" sz="quarter" idx="10"/>
          </p:nvPr>
        </p:nvSpPr>
        <p:spPr/>
        <p:txBody>
          <a:bodyPr/>
          <a:lstStyle/>
          <a:p>
            <a:fld id="{A88A401D-FA7D-467D-AFBB-0B3BA40DF614}" type="slidenum">
              <a:rPr lang="it-IT" smtClean="0"/>
              <a:pPr/>
              <a:t>‹N›</a:t>
            </a:fld>
            <a:endParaRPr lang="it-IT"/>
          </a:p>
        </p:txBody>
      </p:sp>
      <p:sp>
        <p:nvSpPr>
          <p:cNvPr id="4" name="Segnaposto piè di pagina 3">
            <a:extLst>
              <a:ext uri="{FF2B5EF4-FFF2-40B4-BE49-F238E27FC236}">
                <a16:creationId xmlns:a16="http://schemas.microsoft.com/office/drawing/2014/main" id="{15CBEB26-1F15-12F6-19A5-915CF1425C2A}"/>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testo 2">
            <a:extLst>
              <a:ext uri="{FF2B5EF4-FFF2-40B4-BE49-F238E27FC236}">
                <a16:creationId xmlns:a16="http://schemas.microsoft.com/office/drawing/2014/main" id="{C79BCBA9-7948-DEFE-9266-AAA0F8BF2DB7}"/>
              </a:ext>
            </a:extLst>
          </p:cNvPr>
          <p:cNvSpPr>
            <a:spLocks noGrp="1"/>
          </p:cNvSpPr>
          <p:nvPr>
            <p:ph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4817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D183A8-5EB0-5395-50DC-ED51AD94ACA0}"/>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D7751B59-7FE7-FDC2-8728-C9CA9C9F9B8D}"/>
              </a:ext>
            </a:extLst>
          </p:cNvPr>
          <p:cNvSpPr>
            <a:spLocks noGrp="1"/>
          </p:cNvSpPr>
          <p:nvPr>
            <p:ph type="sldNum" sz="quarter" idx="10"/>
          </p:nvPr>
        </p:nvSpPr>
        <p:spPr/>
        <p:txBody>
          <a:bodyPr/>
          <a:lstStyle/>
          <a:p>
            <a:fld id="{A88A401D-FA7D-467D-AFBB-0B3BA40DF614}" type="slidenum">
              <a:rPr lang="it-IT" smtClean="0"/>
              <a:pPr/>
              <a:t>‹N›</a:t>
            </a:fld>
            <a:endParaRPr lang="it-IT"/>
          </a:p>
        </p:txBody>
      </p:sp>
      <p:sp>
        <p:nvSpPr>
          <p:cNvPr id="4" name="Segnaposto piè di pagina 3">
            <a:extLst>
              <a:ext uri="{FF2B5EF4-FFF2-40B4-BE49-F238E27FC236}">
                <a16:creationId xmlns:a16="http://schemas.microsoft.com/office/drawing/2014/main" id="{3B4F1812-CE80-4509-BDCB-00006926F9EB}"/>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1865106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1">
                <a:solidFill>
                  <a:schemeClr val="tx2">
                    <a:lumMod val="75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defRPr>
            </a:lvl1pPr>
          </a:lstStyle>
          <a:p>
            <a:r>
              <a:rPr lang="it-IT"/>
              <a:t>Fare clic per modificare lo stile del titolo</a:t>
            </a:r>
          </a:p>
        </p:txBody>
      </p:sp>
      <p:sp>
        <p:nvSpPr>
          <p:cNvPr id="3" name="Segnaposto contenuto 2"/>
          <p:cNvSpPr>
            <a:spLocks noGrp="1"/>
          </p:cNvSpPr>
          <p:nvPr>
            <p:ph idx="1"/>
          </p:nvPr>
        </p:nvSpPr>
        <p:spPr/>
        <p:txBody>
          <a:bodyPr>
            <a:normAutofit/>
          </a:bodyPr>
          <a:lstStyle>
            <a:lvl1pPr marL="342900" indent="-342900">
              <a:buClr>
                <a:srgbClr val="006600"/>
              </a:buClr>
              <a:buFont typeface="Wingdings" panose="05000000000000000000" pitchFamily="2" charset="2"/>
              <a:buChar char="v"/>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1pPr>
            <a:lvl2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sp>
        <p:nvSpPr>
          <p:cNvPr id="8" name="AutoShape 2">
            <a:extLst>
              <a:ext uri="{FF2B5EF4-FFF2-40B4-BE49-F238E27FC236}">
                <a16:creationId xmlns:a16="http://schemas.microsoft.com/office/drawing/2014/main" id="{71E68F7A-CF83-CFA4-A1E2-4B82C9AD3EEC}"/>
              </a:ext>
            </a:extLst>
          </p:cNvPr>
          <p:cNvSpPr>
            <a:spLocks noChangeAspect="1" noChangeArrowheads="1"/>
          </p:cNvSpPr>
          <p:nvPr userDrawn="1"/>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4">
            <a:extLst>
              <a:ext uri="{FF2B5EF4-FFF2-40B4-BE49-F238E27FC236}">
                <a16:creationId xmlns:a16="http://schemas.microsoft.com/office/drawing/2014/main" id="{F24B468E-948E-2E50-AC65-7B0FC6DFB26D}"/>
              </a:ext>
            </a:extLst>
          </p:cNvPr>
          <p:cNvSpPr>
            <a:spLocks noChangeAspect="1" noChangeArrowheads="1"/>
          </p:cNvSpPr>
          <p:nvPr userDrawn="1"/>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Segnaposto piè di pagina 3">
            <a:extLst>
              <a:ext uri="{FF2B5EF4-FFF2-40B4-BE49-F238E27FC236}">
                <a16:creationId xmlns:a16="http://schemas.microsoft.com/office/drawing/2014/main" id="{8458C094-8CE2-C371-1577-6F438EF92E30}"/>
              </a:ext>
            </a:extLst>
          </p:cNvPr>
          <p:cNvSpPr>
            <a:spLocks noGrp="1"/>
          </p:cNvSpPr>
          <p:nvPr>
            <p:ph type="ftr" sz="quarter" idx="11"/>
          </p:nvPr>
        </p:nvSpPr>
        <p:spPr>
          <a:xfrm>
            <a:off x="444806" y="4767263"/>
            <a:ext cx="5482952" cy="273844"/>
          </a:xfrm>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1299766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FCF62F-BF29-36D5-FBC4-0134D5325A3B}"/>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F5BA17F4-2B31-A567-EE76-B74CFAD42168}"/>
              </a:ext>
            </a:extLst>
          </p:cNvPr>
          <p:cNvSpPr>
            <a:spLocks noGrp="1"/>
          </p:cNvSpPr>
          <p:nvPr>
            <p:ph type="sldNum" sz="quarter" idx="10"/>
          </p:nvPr>
        </p:nvSpPr>
        <p:spPr/>
        <p:txBody>
          <a:bodyPr/>
          <a:lstStyle/>
          <a:p>
            <a:fld id="{A88A401D-FA7D-467D-AFBB-0B3BA40DF614}" type="slidenum">
              <a:rPr lang="it-IT" smtClean="0"/>
              <a:pPr/>
              <a:t>‹N›</a:t>
            </a:fld>
            <a:endParaRPr lang="it-IT"/>
          </a:p>
        </p:txBody>
      </p:sp>
      <p:sp>
        <p:nvSpPr>
          <p:cNvPr id="5" name="Segnaposto contenuto 2">
            <a:extLst>
              <a:ext uri="{FF2B5EF4-FFF2-40B4-BE49-F238E27FC236}">
                <a16:creationId xmlns:a16="http://schemas.microsoft.com/office/drawing/2014/main" id="{8EFEDF3B-0E26-95E6-35BF-72722DA812EF}"/>
              </a:ext>
            </a:extLst>
          </p:cNvPr>
          <p:cNvSpPr>
            <a:spLocks noGrp="1"/>
          </p:cNvSpPr>
          <p:nvPr>
            <p:ph idx="1"/>
          </p:nvPr>
        </p:nvSpPr>
        <p:spPr>
          <a:xfrm>
            <a:off x="457200" y="1200151"/>
            <a:ext cx="8229600" cy="3394472"/>
          </a:xfrm>
        </p:spPr>
        <p:txBody>
          <a:bodyPr>
            <a:normAutofit/>
          </a:bodyPr>
          <a:lstStyle>
            <a:lvl1pPr marL="342900" indent="-342900">
              <a:buClr>
                <a:srgbClr val="006600"/>
              </a:buClr>
              <a:buFont typeface="Wingdings" panose="05000000000000000000" pitchFamily="2" charset="2"/>
              <a:buChar char="v"/>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1pPr>
            <a:lvl2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piè di pagina 3">
            <a:extLst>
              <a:ext uri="{FF2B5EF4-FFF2-40B4-BE49-F238E27FC236}">
                <a16:creationId xmlns:a16="http://schemas.microsoft.com/office/drawing/2014/main" id="{1329BB71-0DA8-F2E3-C776-2848E99A0163}"/>
              </a:ext>
            </a:extLst>
          </p:cNvPr>
          <p:cNvSpPr>
            <a:spLocks noGrp="1"/>
          </p:cNvSpPr>
          <p:nvPr>
            <p:ph type="ftr" sz="quarter" idx="11"/>
          </p:nvPr>
        </p:nvSpPr>
        <p:spPr>
          <a:xfrm>
            <a:off x="444806" y="4767263"/>
            <a:ext cx="5482952" cy="273844"/>
          </a:xfrm>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66820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1">
                <a:solidFill>
                  <a:schemeClr val="tx2">
                    <a:lumMod val="75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defRPr>
            </a:lvl1pPr>
          </a:lstStyle>
          <a:p>
            <a:r>
              <a:rPr lang="it-IT"/>
              <a:t>Fare clic per modificare lo stile del titolo</a:t>
            </a:r>
          </a:p>
        </p:txBody>
      </p:sp>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pic>
        <p:nvPicPr>
          <p:cNvPr id="3" name="Picture 2" descr="logoance">
            <a:extLst>
              <a:ext uri="{FF2B5EF4-FFF2-40B4-BE49-F238E27FC236}">
                <a16:creationId xmlns:a16="http://schemas.microsoft.com/office/drawing/2014/main" id="{47D55CB7-1EAD-D4EA-5F57-BDC24985047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37803" y="102393"/>
            <a:ext cx="697993" cy="273844"/>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piè di pagina 3">
            <a:extLst>
              <a:ext uri="{FF2B5EF4-FFF2-40B4-BE49-F238E27FC236}">
                <a16:creationId xmlns:a16="http://schemas.microsoft.com/office/drawing/2014/main" id="{6387CDC3-39BD-65E9-896E-520C948EBCF1}"/>
              </a:ext>
            </a:extLst>
          </p:cNvPr>
          <p:cNvSpPr>
            <a:spLocks noGrp="1"/>
          </p:cNvSpPr>
          <p:nvPr>
            <p:ph type="ftr" sz="quarter" idx="11"/>
          </p:nvPr>
        </p:nvSpPr>
        <p:spPr>
          <a:xfrm>
            <a:off x="444806" y="4767263"/>
            <a:ext cx="5482952" cy="273844"/>
          </a:xfrm>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4289665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sp>
        <p:nvSpPr>
          <p:cNvPr id="2" name="Segnaposto piè di pagina 3">
            <a:extLst>
              <a:ext uri="{FF2B5EF4-FFF2-40B4-BE49-F238E27FC236}">
                <a16:creationId xmlns:a16="http://schemas.microsoft.com/office/drawing/2014/main" id="{93491AF8-C2B8-DD92-06BD-A9571E1B5780}"/>
              </a:ext>
            </a:extLst>
          </p:cNvPr>
          <p:cNvSpPr>
            <a:spLocks noGrp="1"/>
          </p:cNvSpPr>
          <p:nvPr>
            <p:ph type="ftr" sz="quarter" idx="11"/>
          </p:nvPr>
        </p:nvSpPr>
        <p:spPr>
          <a:xfrm>
            <a:off x="444806" y="4767263"/>
            <a:ext cx="5482952" cy="273844"/>
          </a:xfrm>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88077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A114B2-A14E-F003-DC0C-1B856FD836EF}"/>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7A27AC7A-489A-0261-D5F6-6531B64FB6B6}"/>
              </a:ext>
            </a:extLst>
          </p:cNvPr>
          <p:cNvSpPr>
            <a:spLocks noGrp="1"/>
          </p:cNvSpPr>
          <p:nvPr>
            <p:ph type="sldNum" sz="quarter" idx="10"/>
          </p:nvPr>
        </p:nvSpPr>
        <p:spPr/>
        <p:txBody>
          <a:bodyPr/>
          <a:lstStyle/>
          <a:p>
            <a:fld id="{A88A401D-FA7D-467D-AFBB-0B3BA40DF614}" type="slidenum">
              <a:rPr lang="it-IT" smtClean="0"/>
              <a:pPr/>
              <a:t>‹N›</a:t>
            </a:fld>
            <a:endParaRPr lang="it-IT"/>
          </a:p>
        </p:txBody>
      </p:sp>
      <p:sp>
        <p:nvSpPr>
          <p:cNvPr id="4" name="Segnaposto piè di pagina 3">
            <a:extLst>
              <a:ext uri="{FF2B5EF4-FFF2-40B4-BE49-F238E27FC236}">
                <a16:creationId xmlns:a16="http://schemas.microsoft.com/office/drawing/2014/main" id="{15CBEB26-1F15-12F6-19A5-915CF1425C2A}"/>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testo 2">
            <a:extLst>
              <a:ext uri="{FF2B5EF4-FFF2-40B4-BE49-F238E27FC236}">
                <a16:creationId xmlns:a16="http://schemas.microsoft.com/office/drawing/2014/main" id="{C79BCBA9-7948-DEFE-9266-AAA0F8BF2DB7}"/>
              </a:ext>
            </a:extLst>
          </p:cNvPr>
          <p:cNvSpPr>
            <a:spLocks noGrp="1"/>
          </p:cNvSpPr>
          <p:nvPr>
            <p:ph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19257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8494BB-D346-9D72-F7DF-BD4364CF10DF}"/>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66EE3D61-8AD7-6BBF-B22B-88D91AC954FB}"/>
              </a:ext>
            </a:extLst>
          </p:cNvPr>
          <p:cNvSpPr>
            <a:spLocks noGrp="1"/>
          </p:cNvSpPr>
          <p:nvPr>
            <p:ph type="sldNum" sz="quarter" idx="10"/>
          </p:nvPr>
        </p:nvSpPr>
        <p:spPr/>
        <p:txBody>
          <a:bodyPr/>
          <a:lstStyle/>
          <a:p>
            <a:fld id="{A88A401D-FA7D-467D-AFBB-0B3BA40DF614}" type="slidenum">
              <a:rPr lang="it-IT" smtClean="0"/>
              <a:pPr/>
              <a:t>‹N›</a:t>
            </a:fld>
            <a:endParaRPr lang="it-IT"/>
          </a:p>
        </p:txBody>
      </p:sp>
      <p:sp>
        <p:nvSpPr>
          <p:cNvPr id="4" name="Segnaposto piè di pagina 3">
            <a:extLst>
              <a:ext uri="{FF2B5EF4-FFF2-40B4-BE49-F238E27FC236}">
                <a16:creationId xmlns:a16="http://schemas.microsoft.com/office/drawing/2014/main" id="{841B369A-5BDB-D207-9FCC-BEF0E0538EBA}"/>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422091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66EE3D61-8AD7-6BBF-B22B-88D91AC954FB}"/>
              </a:ext>
            </a:extLst>
          </p:cNvPr>
          <p:cNvSpPr>
            <a:spLocks noGrp="1"/>
          </p:cNvSpPr>
          <p:nvPr>
            <p:ph type="sldNum" sz="quarter" idx="10"/>
          </p:nvPr>
        </p:nvSpPr>
        <p:spPr/>
        <p:txBody>
          <a:bodyPr/>
          <a:lstStyle/>
          <a:p>
            <a:fld id="{A88A401D-FA7D-467D-AFBB-0B3BA40DF614}" type="slidenum">
              <a:rPr lang="it-IT" smtClean="0"/>
              <a:pPr/>
              <a:t>‹N›</a:t>
            </a:fld>
            <a:endParaRPr lang="it-IT"/>
          </a:p>
        </p:txBody>
      </p:sp>
      <p:sp>
        <p:nvSpPr>
          <p:cNvPr id="4" name="Segnaposto piè di pagina 3">
            <a:extLst>
              <a:ext uri="{FF2B5EF4-FFF2-40B4-BE49-F238E27FC236}">
                <a16:creationId xmlns:a16="http://schemas.microsoft.com/office/drawing/2014/main" id="{841B369A-5BDB-D207-9FCC-BEF0E0538EBA}"/>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10414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553BCB-3DCF-DDC6-B8DB-D108A73CBE6E}"/>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DC227509-E9A6-ED48-EE17-8F2862E875A2}"/>
              </a:ext>
            </a:extLst>
          </p:cNvPr>
          <p:cNvSpPr>
            <a:spLocks noGrp="1"/>
          </p:cNvSpPr>
          <p:nvPr>
            <p:ph type="sldNum" sz="quarter" idx="10"/>
          </p:nvPr>
        </p:nvSpPr>
        <p:spPr/>
        <p:txBody>
          <a:bodyPr/>
          <a:lstStyle/>
          <a:p>
            <a:fld id="{A88A401D-FA7D-467D-AFBB-0B3BA40DF614}" type="slidenum">
              <a:rPr lang="it-IT" smtClean="0"/>
              <a:pPr/>
              <a:t>‹N›</a:t>
            </a:fld>
            <a:endParaRPr lang="it-IT"/>
          </a:p>
        </p:txBody>
      </p:sp>
      <p:sp>
        <p:nvSpPr>
          <p:cNvPr id="4" name="Segnaposto piè di pagina 3">
            <a:extLst>
              <a:ext uri="{FF2B5EF4-FFF2-40B4-BE49-F238E27FC236}">
                <a16:creationId xmlns:a16="http://schemas.microsoft.com/office/drawing/2014/main" id="{8A1BADC8-CC45-0521-B928-C606BE4C21A2}"/>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testo 2">
            <a:extLst>
              <a:ext uri="{FF2B5EF4-FFF2-40B4-BE49-F238E27FC236}">
                <a16:creationId xmlns:a16="http://schemas.microsoft.com/office/drawing/2014/main" id="{6E8F405A-0C63-784B-9116-C3EEC4526D74}"/>
              </a:ext>
            </a:extLst>
          </p:cNvPr>
          <p:cNvSpPr>
            <a:spLocks noGrp="1"/>
          </p:cNvSpPr>
          <p:nvPr>
            <p:ph type="body" idx="1"/>
          </p:nvPr>
        </p:nvSpPr>
        <p:spPr>
          <a:xfrm>
            <a:off x="457200" y="1151335"/>
            <a:ext cx="4040188" cy="479822"/>
          </a:xfrm>
        </p:spPr>
        <p:txBody>
          <a:bodyPr anchor="b">
            <a:noAutofit/>
          </a:bodyPr>
          <a:lstStyle>
            <a:lvl1pPr marL="0" indent="0">
              <a:buNone/>
              <a:defRPr sz="1800" b="1">
                <a:effectLst>
                  <a:outerShdw blurRad="38100" dist="38100" dir="2700000" algn="tl">
                    <a:srgbClr val="000000">
                      <a:alpha val="43137"/>
                    </a:srgbClr>
                  </a:outerShdw>
                </a:effectLst>
                <a:latin typeface="Aptos Black"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3">
            <a:extLst>
              <a:ext uri="{FF2B5EF4-FFF2-40B4-BE49-F238E27FC236}">
                <a16:creationId xmlns:a16="http://schemas.microsoft.com/office/drawing/2014/main" id="{1238BFCC-7E22-8722-0314-F2E2C375871D}"/>
              </a:ext>
            </a:extLst>
          </p:cNvPr>
          <p:cNvSpPr>
            <a:spLocks noGrp="1"/>
          </p:cNvSpPr>
          <p:nvPr>
            <p:ph sz="half" idx="2"/>
          </p:nvPr>
        </p:nvSpPr>
        <p:spPr>
          <a:xfrm>
            <a:off x="457200" y="1631156"/>
            <a:ext cx="4040188" cy="2963466"/>
          </a:xfrm>
        </p:spPr>
        <p:txBody>
          <a:bodyPr vert="horz" lIns="91440" tIns="45720" rIns="91440" bIns="45720" rtlCol="0">
            <a:normAutofit/>
          </a:bodyPr>
          <a:lstStyle>
            <a:lvl1pPr>
              <a:defRPr lang="it-IT"/>
            </a:lvl1pPr>
            <a:lvl2pPr>
              <a:defRPr lang="it-IT"/>
            </a:lvl2pPr>
            <a:lvl3pPr>
              <a:defRPr lang="it-IT"/>
            </a:lvl3pPr>
            <a:lvl4pPr>
              <a:defRPr lang="it-IT"/>
            </a:lvl4pPr>
            <a:lvl5pPr>
              <a:defRPr lang="it-IT"/>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testo 4">
            <a:extLst>
              <a:ext uri="{FF2B5EF4-FFF2-40B4-BE49-F238E27FC236}">
                <a16:creationId xmlns:a16="http://schemas.microsoft.com/office/drawing/2014/main" id="{A6CFA535-E9A7-CA73-F73B-B6288ABED79B}"/>
              </a:ext>
            </a:extLst>
          </p:cNvPr>
          <p:cNvSpPr>
            <a:spLocks noGrp="1"/>
          </p:cNvSpPr>
          <p:nvPr>
            <p:ph type="body" sz="quarter" idx="3"/>
          </p:nvPr>
        </p:nvSpPr>
        <p:spPr>
          <a:xfrm>
            <a:off x="4645026" y="1151335"/>
            <a:ext cx="4041775" cy="479822"/>
          </a:xfrm>
        </p:spPr>
        <p:txBody>
          <a:bodyPr vert="horz" lIns="91440" tIns="45720" rIns="91440" bIns="45720" rtlCol="0" anchor="b">
            <a:noAutofit/>
          </a:bodyPr>
          <a:lstStyle>
            <a:lvl1pPr>
              <a:defRPr lang="it-IT" b="1">
                <a:effectLst>
                  <a:outerShdw blurRad="38100" dist="38100" dir="2700000" algn="tl">
                    <a:srgbClr val="000000">
                      <a:alpha val="43137"/>
                    </a:srgbClr>
                  </a:outerShdw>
                </a:effectLst>
                <a:latin typeface="Aptos Black" panose="020F0502020204030204" pitchFamily="34" charset="0"/>
              </a:defRPr>
            </a:lvl1pPr>
          </a:lstStyle>
          <a:p>
            <a:pPr marL="0" lvl="0" indent="0">
              <a:buNone/>
            </a:pPr>
            <a:r>
              <a:rPr lang="it-IT"/>
              <a:t>Fare clic per modificare stili del testo dello schema</a:t>
            </a:r>
          </a:p>
        </p:txBody>
      </p:sp>
      <p:sp>
        <p:nvSpPr>
          <p:cNvPr id="8" name="Segnaposto contenuto 5">
            <a:extLst>
              <a:ext uri="{FF2B5EF4-FFF2-40B4-BE49-F238E27FC236}">
                <a16:creationId xmlns:a16="http://schemas.microsoft.com/office/drawing/2014/main" id="{21D1F2EE-7691-510A-7DE8-089D19049C5E}"/>
              </a:ext>
            </a:extLst>
          </p:cNvPr>
          <p:cNvSpPr>
            <a:spLocks noGrp="1"/>
          </p:cNvSpPr>
          <p:nvPr>
            <p:ph sz="quarter" idx="4"/>
          </p:nvPr>
        </p:nvSpPr>
        <p:spPr>
          <a:xfrm>
            <a:off x="4645026" y="1631156"/>
            <a:ext cx="4041775" cy="2963466"/>
          </a:xfrm>
        </p:spPr>
        <p:txBody>
          <a:bodyPr/>
          <a:lstStyle>
            <a:lvl1pPr>
              <a:defRPr lang="it-IT"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266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553BCB-3DCF-DDC6-B8DB-D108A73CBE6E}"/>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DC227509-E9A6-ED48-EE17-8F2862E875A2}"/>
              </a:ext>
            </a:extLst>
          </p:cNvPr>
          <p:cNvSpPr>
            <a:spLocks noGrp="1"/>
          </p:cNvSpPr>
          <p:nvPr>
            <p:ph type="sldNum" sz="quarter" idx="10"/>
          </p:nvPr>
        </p:nvSpPr>
        <p:spPr/>
        <p:txBody>
          <a:bodyPr/>
          <a:lstStyle/>
          <a:p>
            <a:fld id="{A88A401D-FA7D-467D-AFBB-0B3BA40DF614}" type="slidenum">
              <a:rPr lang="it-IT" smtClean="0"/>
              <a:pPr/>
              <a:t>‹N›</a:t>
            </a:fld>
            <a:endParaRPr lang="it-IT"/>
          </a:p>
        </p:txBody>
      </p:sp>
      <p:sp>
        <p:nvSpPr>
          <p:cNvPr id="4" name="Segnaposto piè di pagina 3">
            <a:extLst>
              <a:ext uri="{FF2B5EF4-FFF2-40B4-BE49-F238E27FC236}">
                <a16:creationId xmlns:a16="http://schemas.microsoft.com/office/drawing/2014/main" id="{8A1BADC8-CC45-0521-B928-C606BE4C21A2}"/>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6" name="Segnaposto contenuto 3">
            <a:extLst>
              <a:ext uri="{FF2B5EF4-FFF2-40B4-BE49-F238E27FC236}">
                <a16:creationId xmlns:a16="http://schemas.microsoft.com/office/drawing/2014/main" id="{1238BFCC-7E22-8722-0314-F2E2C375871D}"/>
              </a:ext>
            </a:extLst>
          </p:cNvPr>
          <p:cNvSpPr>
            <a:spLocks noGrp="1"/>
          </p:cNvSpPr>
          <p:nvPr>
            <p:ph sz="half" idx="2"/>
          </p:nvPr>
        </p:nvSpPr>
        <p:spPr>
          <a:xfrm>
            <a:off x="457200" y="1190463"/>
            <a:ext cx="5842992" cy="340415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contenuto 5">
            <a:extLst>
              <a:ext uri="{FF2B5EF4-FFF2-40B4-BE49-F238E27FC236}">
                <a16:creationId xmlns:a16="http://schemas.microsoft.com/office/drawing/2014/main" id="{21D1F2EE-7691-510A-7DE8-089D19049C5E}"/>
              </a:ext>
            </a:extLst>
          </p:cNvPr>
          <p:cNvSpPr>
            <a:spLocks noGrp="1"/>
          </p:cNvSpPr>
          <p:nvPr>
            <p:ph sz="quarter" idx="4"/>
          </p:nvPr>
        </p:nvSpPr>
        <p:spPr>
          <a:xfrm>
            <a:off x="6444208" y="1190463"/>
            <a:ext cx="2242593" cy="3404159"/>
          </a:xfrm>
        </p:spPr>
        <p:txBody>
          <a:bodyPr>
            <a:noAutofit/>
          </a:bodyPr>
          <a:lstStyle>
            <a:lvl1pPr marL="0" indent="0">
              <a:buNone/>
              <a:defRPr sz="1600">
                <a:latin typeface="Aptos" panose="020B0004020202020204" pitchFamily="34" charset="0"/>
              </a:defRPr>
            </a:lvl1pPr>
            <a:lvl2pPr marL="457200" indent="0">
              <a:buNone/>
              <a:defRPr sz="1600">
                <a:latin typeface="Aptos" panose="020B0004020202020204" pitchFamily="34" charset="0"/>
              </a:defRPr>
            </a:lvl2pPr>
            <a:lvl3pPr marL="914400" indent="0">
              <a:buNone/>
              <a:defRPr sz="1600">
                <a:latin typeface="Aptos" panose="020B0004020202020204" pitchFamily="34" charset="0"/>
              </a:defRPr>
            </a:lvl3pPr>
            <a:lvl4pPr marL="1371600" indent="0">
              <a:buNone/>
              <a:defRPr sz="1600">
                <a:latin typeface="Aptos" panose="020B0004020202020204" pitchFamily="34" charset="0"/>
              </a:defRPr>
            </a:lvl4pPr>
            <a:lvl5pPr marL="1828800" indent="0">
              <a:buNone/>
              <a:defRPr sz="1600">
                <a:latin typeface="Aptos" panose="020B0004020202020204" pitchFamily="34" charset="0"/>
              </a:defRPr>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863491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Figura a mano libera: forma 3">
            <a:extLst>
              <a:ext uri="{FF2B5EF4-FFF2-40B4-BE49-F238E27FC236}">
                <a16:creationId xmlns:a16="http://schemas.microsoft.com/office/drawing/2014/main" id="{E8DFB049-E3C1-2F3F-0AC5-87E8B150CDFD}"/>
              </a:ext>
            </a:extLst>
          </p:cNvPr>
          <p:cNvSpPr>
            <a:spLocks noChangeAspect="1"/>
          </p:cNvSpPr>
          <p:nvPr userDrawn="1"/>
        </p:nvSpPr>
        <p:spPr bwMode="auto">
          <a:xfrm>
            <a:off x="-19287" y="10844"/>
            <a:ext cx="2741480" cy="5132656"/>
          </a:xfrm>
          <a:custGeom>
            <a:avLst/>
            <a:gdLst>
              <a:gd name="T0" fmla="+- 0 4505 2"/>
              <a:gd name="T1" fmla="*/ T0 w 9244"/>
              <a:gd name="T2" fmla="*/ 0 h 14309"/>
              <a:gd name="T3" fmla="+- 0 6 2"/>
              <a:gd name="T4" fmla="*/ T3 w 9244"/>
              <a:gd name="T5" fmla="*/ 0 h 14309"/>
              <a:gd name="T6" fmla="+- 0 1631 2"/>
              <a:gd name="T7" fmla="*/ T6 w 9244"/>
              <a:gd name="T8" fmla="*/ 5129 h 14309"/>
              <a:gd name="T9" fmla="+- 0 2 2"/>
              <a:gd name="T10" fmla="*/ T9 w 9244"/>
              <a:gd name="T11" fmla="*/ 5129 h 14309"/>
              <a:gd name="T12" fmla="+- 0 2 2"/>
              <a:gd name="T13" fmla="*/ T12 w 9244"/>
              <a:gd name="T14" fmla="*/ 9549 h 14309"/>
              <a:gd name="T15" fmla="+- 0 2889 2"/>
              <a:gd name="T16" fmla="*/ T15 w 9244"/>
              <a:gd name="T17" fmla="*/ 9549 h 14309"/>
              <a:gd name="T18" fmla="+- 0 4316 2"/>
              <a:gd name="T19" fmla="*/ T18 w 9244"/>
              <a:gd name="T20" fmla="*/ 14308 h 14309"/>
              <a:gd name="T21" fmla="+- 0 9246 2"/>
              <a:gd name="T22" fmla="*/ T21 w 9244"/>
              <a:gd name="T23" fmla="*/ 14308 h 14309"/>
              <a:gd name="T24" fmla="+- 0 4505 2"/>
              <a:gd name="T25" fmla="*/ T24 w 9244"/>
              <a:gd name="T26" fmla="*/ 0 h 14309"/>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Lst>
            <a:rect l="0" t="0" r="r" b="b"/>
            <a:pathLst>
              <a:path w="9244" h="14309">
                <a:moveTo>
                  <a:pt x="4503" y="0"/>
                </a:moveTo>
                <a:lnTo>
                  <a:pt x="4" y="0"/>
                </a:lnTo>
                <a:lnTo>
                  <a:pt x="1629" y="5129"/>
                </a:lnTo>
                <a:lnTo>
                  <a:pt x="0" y="5129"/>
                </a:lnTo>
                <a:lnTo>
                  <a:pt x="0" y="9549"/>
                </a:lnTo>
                <a:lnTo>
                  <a:pt x="2887" y="9549"/>
                </a:lnTo>
                <a:lnTo>
                  <a:pt x="4314" y="14308"/>
                </a:lnTo>
                <a:lnTo>
                  <a:pt x="9244" y="14308"/>
                </a:lnTo>
                <a:lnTo>
                  <a:pt x="4503" y="0"/>
                </a:lnTo>
                <a:close/>
              </a:path>
            </a:pathLst>
          </a:custGeom>
          <a:solidFill>
            <a:srgbClr val="DFE1E7"/>
          </a:solidFill>
          <a:ln>
            <a:noFill/>
          </a:ln>
        </p:spPr>
        <p:txBody>
          <a:bodyPr rot="0" vert="horz" wrap="square" lIns="91440" tIns="45720" rIns="91440" bIns="45720" anchor="t" anchorCtr="0" upright="1">
            <a:noAutofit/>
          </a:bodyPr>
          <a:lstStyle/>
          <a:p>
            <a:endParaRPr lang="it-IT"/>
          </a:p>
        </p:txBody>
      </p:sp>
      <p:sp>
        <p:nvSpPr>
          <p:cNvPr id="12" name="object 11">
            <a:extLst>
              <a:ext uri="{FF2B5EF4-FFF2-40B4-BE49-F238E27FC236}">
                <a16:creationId xmlns:a16="http://schemas.microsoft.com/office/drawing/2014/main" id="{C2DEAD3E-FB99-E73E-C70D-A73C78297345}"/>
              </a:ext>
            </a:extLst>
          </p:cNvPr>
          <p:cNvSpPr/>
          <p:nvPr userDrawn="1"/>
        </p:nvSpPr>
        <p:spPr>
          <a:xfrm>
            <a:off x="-19287" y="4281726"/>
            <a:ext cx="5720314" cy="861774"/>
          </a:xfrm>
          <a:custGeom>
            <a:avLst/>
            <a:gdLst/>
            <a:ahLst/>
            <a:cxnLst/>
            <a:rect l="l" t="t" r="r" b="b"/>
            <a:pathLst>
              <a:path w="1976120" h="513714">
                <a:moveTo>
                  <a:pt x="393" y="0"/>
                </a:moveTo>
                <a:lnTo>
                  <a:pt x="0" y="513588"/>
                </a:lnTo>
                <a:lnTo>
                  <a:pt x="1860626" y="513588"/>
                </a:lnTo>
                <a:lnTo>
                  <a:pt x="1975586" y="166344"/>
                </a:lnTo>
                <a:lnTo>
                  <a:pt x="393" y="0"/>
                </a:lnTo>
                <a:close/>
              </a:path>
            </a:pathLst>
          </a:custGeom>
          <a:solidFill>
            <a:srgbClr val="EBB7C5">
              <a:alpha val="89804"/>
            </a:srgbClr>
          </a:solidFill>
        </p:spPr>
        <p:txBody>
          <a:bodyPr wrap="square" lIns="0" tIns="0" rIns="0" bIns="0" rtlCol="0"/>
          <a:lstStyle/>
          <a:p>
            <a:endParaRPr>
              <a:solidFill>
                <a:srgbClr val="103676"/>
              </a:solidFill>
            </a:endParaRPr>
          </a:p>
        </p:txBody>
      </p:sp>
      <p:sp>
        <p:nvSpPr>
          <p:cNvPr id="8" name="object 4"/>
          <p:cNvSpPr>
            <a:spLocks noChangeAspect="1"/>
          </p:cNvSpPr>
          <p:nvPr userDrawn="1"/>
        </p:nvSpPr>
        <p:spPr>
          <a:xfrm>
            <a:off x="1746828" y="-1244674"/>
            <a:ext cx="7397172" cy="11883324"/>
          </a:xfrm>
          <a:custGeom>
            <a:avLst/>
            <a:gdLst>
              <a:gd name="connsiteX0" fmla="*/ 3358644 w 3359014"/>
              <a:gd name="connsiteY0" fmla="*/ 9548 h 4679149"/>
              <a:gd name="connsiteX1" fmla="*/ 192491 w 3359014"/>
              <a:gd name="connsiteY1" fmla="*/ 0 h 4679149"/>
              <a:gd name="connsiteX2" fmla="*/ 602304 w 3359014"/>
              <a:gd name="connsiteY2" fmla="*/ 1356375 h 4679149"/>
              <a:gd name="connsiteX3" fmla="*/ 0 w 3359014"/>
              <a:gd name="connsiteY3" fmla="*/ 1356375 h 4679149"/>
              <a:gd name="connsiteX4" fmla="*/ 0 w 3359014"/>
              <a:gd name="connsiteY4" fmla="*/ 2956206 h 4679149"/>
              <a:gd name="connsiteX5" fmla="*/ 1057726 w 3359014"/>
              <a:gd name="connsiteY5" fmla="*/ 2956206 h 4679149"/>
              <a:gd name="connsiteX6" fmla="*/ 1574539 w 3359014"/>
              <a:gd name="connsiteY6" fmla="*/ 4679149 h 4679149"/>
              <a:gd name="connsiteX7" fmla="*/ 3359014 w 3359014"/>
              <a:gd name="connsiteY7" fmla="*/ 4679149 h 4679149"/>
              <a:gd name="connsiteX8" fmla="*/ 3358644 w 3359014"/>
              <a:gd name="connsiteY8" fmla="*/ 9548 h 4679149"/>
              <a:gd name="connsiteX0" fmla="*/ 9251128 w 9251498"/>
              <a:gd name="connsiteY0" fmla="*/ 9548 h 4679149"/>
              <a:gd name="connsiteX1" fmla="*/ 6084975 w 9251498"/>
              <a:gd name="connsiteY1" fmla="*/ 0 h 4679149"/>
              <a:gd name="connsiteX2" fmla="*/ 6494788 w 9251498"/>
              <a:gd name="connsiteY2" fmla="*/ 1356375 h 4679149"/>
              <a:gd name="connsiteX3" fmla="*/ 5892484 w 9251498"/>
              <a:gd name="connsiteY3" fmla="*/ 1356375 h 4679149"/>
              <a:gd name="connsiteX4" fmla="*/ 5892484 w 9251498"/>
              <a:gd name="connsiteY4" fmla="*/ 2956206 h 4679149"/>
              <a:gd name="connsiteX5" fmla="*/ 6950210 w 9251498"/>
              <a:gd name="connsiteY5" fmla="*/ 2956206 h 4679149"/>
              <a:gd name="connsiteX6" fmla="*/ 0 w 9251498"/>
              <a:gd name="connsiteY6" fmla="*/ 4679149 h 4679149"/>
              <a:gd name="connsiteX7" fmla="*/ 9251498 w 9251498"/>
              <a:gd name="connsiteY7" fmla="*/ 4679149 h 4679149"/>
              <a:gd name="connsiteX8" fmla="*/ 9251128 w 9251498"/>
              <a:gd name="connsiteY8" fmla="*/ 9548 h 4679149"/>
              <a:gd name="connsiteX0" fmla="*/ 9251128 w 9251498"/>
              <a:gd name="connsiteY0" fmla="*/ 9548 h 4679149"/>
              <a:gd name="connsiteX1" fmla="*/ 6084975 w 9251498"/>
              <a:gd name="connsiteY1" fmla="*/ 0 h 4679149"/>
              <a:gd name="connsiteX2" fmla="*/ 6494788 w 9251498"/>
              <a:gd name="connsiteY2" fmla="*/ 1356375 h 4679149"/>
              <a:gd name="connsiteX3" fmla="*/ 5892484 w 9251498"/>
              <a:gd name="connsiteY3" fmla="*/ 1356375 h 4679149"/>
              <a:gd name="connsiteX4" fmla="*/ 5892484 w 9251498"/>
              <a:gd name="connsiteY4" fmla="*/ 2956206 h 4679149"/>
              <a:gd name="connsiteX5" fmla="*/ 0 w 9251498"/>
              <a:gd name="connsiteY5" fmla="*/ 4679149 h 4679149"/>
              <a:gd name="connsiteX6" fmla="*/ 9251498 w 9251498"/>
              <a:gd name="connsiteY6" fmla="*/ 4679149 h 4679149"/>
              <a:gd name="connsiteX7" fmla="*/ 9251128 w 9251498"/>
              <a:gd name="connsiteY7" fmla="*/ 9548 h 4679149"/>
              <a:gd name="connsiteX0" fmla="*/ 9251128 w 9251498"/>
              <a:gd name="connsiteY0" fmla="*/ 9548 h 4679149"/>
              <a:gd name="connsiteX1" fmla="*/ 6084975 w 9251498"/>
              <a:gd name="connsiteY1" fmla="*/ 0 h 4679149"/>
              <a:gd name="connsiteX2" fmla="*/ 6494788 w 9251498"/>
              <a:gd name="connsiteY2" fmla="*/ 1356375 h 4679149"/>
              <a:gd name="connsiteX3" fmla="*/ 5892484 w 9251498"/>
              <a:gd name="connsiteY3" fmla="*/ 2956206 h 4679149"/>
              <a:gd name="connsiteX4" fmla="*/ 0 w 9251498"/>
              <a:gd name="connsiteY4" fmla="*/ 4679149 h 4679149"/>
              <a:gd name="connsiteX5" fmla="*/ 9251498 w 9251498"/>
              <a:gd name="connsiteY5" fmla="*/ 4679149 h 4679149"/>
              <a:gd name="connsiteX6" fmla="*/ 9251128 w 9251498"/>
              <a:gd name="connsiteY6" fmla="*/ 9548 h 4679149"/>
              <a:gd name="connsiteX0" fmla="*/ 9251128 w 9251498"/>
              <a:gd name="connsiteY0" fmla="*/ 9548 h 4679149"/>
              <a:gd name="connsiteX1" fmla="*/ 6084975 w 9251498"/>
              <a:gd name="connsiteY1" fmla="*/ 0 h 4679149"/>
              <a:gd name="connsiteX2" fmla="*/ 5892484 w 9251498"/>
              <a:gd name="connsiteY2" fmla="*/ 2956206 h 4679149"/>
              <a:gd name="connsiteX3" fmla="*/ 0 w 9251498"/>
              <a:gd name="connsiteY3" fmla="*/ 4679149 h 4679149"/>
              <a:gd name="connsiteX4" fmla="*/ 9251498 w 9251498"/>
              <a:gd name="connsiteY4" fmla="*/ 4679149 h 4679149"/>
              <a:gd name="connsiteX5" fmla="*/ 9251128 w 9251498"/>
              <a:gd name="connsiteY5" fmla="*/ 9548 h 4679149"/>
              <a:gd name="connsiteX0" fmla="*/ 9251128 w 9251498"/>
              <a:gd name="connsiteY0" fmla="*/ 0 h 4669601"/>
              <a:gd name="connsiteX1" fmla="*/ 5892484 w 9251498"/>
              <a:gd name="connsiteY1" fmla="*/ 2946658 h 4669601"/>
              <a:gd name="connsiteX2" fmla="*/ 0 w 9251498"/>
              <a:gd name="connsiteY2" fmla="*/ 4669601 h 4669601"/>
              <a:gd name="connsiteX3" fmla="*/ 9251498 w 9251498"/>
              <a:gd name="connsiteY3" fmla="*/ 4669601 h 4669601"/>
              <a:gd name="connsiteX4" fmla="*/ 9251128 w 9251498"/>
              <a:gd name="connsiteY4" fmla="*/ 0 h 4669601"/>
              <a:gd name="connsiteX0" fmla="*/ 9232031 w 9251498"/>
              <a:gd name="connsiteY0" fmla="*/ 0 h 2740943"/>
              <a:gd name="connsiteX1" fmla="*/ 5892484 w 9251498"/>
              <a:gd name="connsiteY1" fmla="*/ 1018000 h 2740943"/>
              <a:gd name="connsiteX2" fmla="*/ 0 w 9251498"/>
              <a:gd name="connsiteY2" fmla="*/ 2740943 h 2740943"/>
              <a:gd name="connsiteX3" fmla="*/ 9251498 w 9251498"/>
              <a:gd name="connsiteY3" fmla="*/ 2740943 h 2740943"/>
              <a:gd name="connsiteX4" fmla="*/ 9232031 w 9251498"/>
              <a:gd name="connsiteY4" fmla="*/ 0 h 2740943"/>
              <a:gd name="connsiteX0" fmla="*/ 9232031 w 9251498"/>
              <a:gd name="connsiteY0" fmla="*/ 0 h 2740943"/>
              <a:gd name="connsiteX1" fmla="*/ 0 w 9251498"/>
              <a:gd name="connsiteY1" fmla="*/ 2740943 h 2740943"/>
              <a:gd name="connsiteX2" fmla="*/ 9251498 w 9251498"/>
              <a:gd name="connsiteY2" fmla="*/ 2740943 h 2740943"/>
              <a:gd name="connsiteX3" fmla="*/ 9232031 w 9251498"/>
              <a:gd name="connsiteY3" fmla="*/ 0 h 2740943"/>
            </a:gdLst>
            <a:ahLst/>
            <a:cxnLst>
              <a:cxn ang="0">
                <a:pos x="connsiteX0" y="connsiteY0"/>
              </a:cxn>
              <a:cxn ang="0">
                <a:pos x="connsiteX1" y="connsiteY1"/>
              </a:cxn>
              <a:cxn ang="0">
                <a:pos x="connsiteX2" y="connsiteY2"/>
              </a:cxn>
              <a:cxn ang="0">
                <a:pos x="connsiteX3" y="connsiteY3"/>
              </a:cxn>
            </a:cxnLst>
            <a:rect l="l" t="t" r="r" b="b"/>
            <a:pathLst>
              <a:path w="9251498" h="2740943">
                <a:moveTo>
                  <a:pt x="9232031" y="0"/>
                </a:moveTo>
                <a:lnTo>
                  <a:pt x="0" y="2740943"/>
                </a:lnTo>
                <a:lnTo>
                  <a:pt x="9251498" y="2740943"/>
                </a:lnTo>
                <a:cubicBezTo>
                  <a:pt x="9251375" y="1184409"/>
                  <a:pt x="9232154" y="1556534"/>
                  <a:pt x="9232031" y="0"/>
                </a:cubicBezTo>
                <a:close/>
              </a:path>
            </a:pathLst>
          </a:custGeom>
          <a:blipFill dpi="0" rotWithShape="1">
            <a:blip r:embed="rId2" cstate="screen">
              <a:alphaModFix amt="80000"/>
              <a:extLst>
                <a:ext uri="{28A0092B-C50C-407E-A947-70E740481C1C}">
                  <a14:useLocalDpi xmlns:a14="http://schemas.microsoft.com/office/drawing/2010/main"/>
                </a:ext>
              </a:extLst>
            </a:blip>
            <a:srcRect/>
            <a:stretch>
              <a:fillRect t="13715" b="46224"/>
            </a:stretch>
          </a:blipFill>
        </p:spPr>
        <p:txBody>
          <a:bodyPr wrap="square" lIns="0" tIns="0" rIns="0" bIns="0" rtlCol="0"/>
          <a:lstStyle/>
          <a:p>
            <a:endParaRPr/>
          </a:p>
        </p:txBody>
      </p:sp>
      <p:sp>
        <p:nvSpPr>
          <p:cNvPr id="2" name="Titolo 1"/>
          <p:cNvSpPr>
            <a:spLocks noGrp="1"/>
          </p:cNvSpPr>
          <p:nvPr>
            <p:ph type="ctrTitle"/>
          </p:nvPr>
        </p:nvSpPr>
        <p:spPr>
          <a:xfrm>
            <a:off x="971600" y="1597819"/>
            <a:ext cx="5616624" cy="1102519"/>
          </a:xfrm>
        </p:spPr>
        <p:txBody>
          <a:bodyPr/>
          <a:lstStyle/>
          <a:p>
            <a:r>
              <a:rPr lang="it-IT"/>
              <a:t>Fare clic per modificare lo stile del titolo</a:t>
            </a:r>
          </a:p>
        </p:txBody>
      </p:sp>
      <p:sp>
        <p:nvSpPr>
          <p:cNvPr id="3" name="Sottotitolo 2"/>
          <p:cNvSpPr>
            <a:spLocks noGrp="1"/>
          </p:cNvSpPr>
          <p:nvPr>
            <p:ph type="subTitle" idx="1"/>
          </p:nvPr>
        </p:nvSpPr>
        <p:spPr>
          <a:xfrm>
            <a:off x="971600" y="2914650"/>
            <a:ext cx="4176464"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pic>
        <p:nvPicPr>
          <p:cNvPr id="5" name="Picture 2" descr="ANCE - Associazione Nazionale dei Costruttori Edili - ANCE ...">
            <a:extLst>
              <a:ext uri="{FF2B5EF4-FFF2-40B4-BE49-F238E27FC236}">
                <a16:creationId xmlns:a16="http://schemas.microsoft.com/office/drawing/2014/main" id="{1A4A5F3C-599D-D7F9-657C-44011FA6474B}"/>
              </a:ext>
            </a:extLst>
          </p:cNvPr>
          <p:cNvPicPr>
            <a:picLocks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79512" y="126999"/>
            <a:ext cx="1080120" cy="273844"/>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6">
            <a:extLst>
              <a:ext uri="{FF2B5EF4-FFF2-40B4-BE49-F238E27FC236}">
                <a16:creationId xmlns:a16="http://schemas.microsoft.com/office/drawing/2014/main" id="{4C4B8851-56F1-12EB-9231-AF8F5D509104}"/>
              </a:ext>
            </a:extLst>
          </p:cNvPr>
          <p:cNvSpPr/>
          <p:nvPr userDrawn="1"/>
        </p:nvSpPr>
        <p:spPr>
          <a:xfrm>
            <a:off x="2920992" y="-7286"/>
            <a:ext cx="6217443" cy="498035"/>
          </a:xfrm>
          <a:custGeom>
            <a:avLst/>
            <a:gdLst>
              <a:gd name="connsiteX0" fmla="*/ 0 w 5960427"/>
              <a:gd name="connsiteY0" fmla="*/ 0 h 355763"/>
              <a:gd name="connsiteX1" fmla="*/ 111569 w 5960427"/>
              <a:gd name="connsiteY1" fmla="*/ 350062 h 355763"/>
              <a:gd name="connsiteX2" fmla="*/ 5942987 w 5960427"/>
              <a:gd name="connsiteY2" fmla="*/ 355763 h 355763"/>
              <a:gd name="connsiteX3" fmla="*/ 5960427 w 5960427"/>
              <a:gd name="connsiteY3" fmla="*/ 800 h 355763"/>
              <a:gd name="connsiteX4" fmla="*/ 0 w 5960427"/>
              <a:gd name="connsiteY4" fmla="*/ 0 h 355763"/>
              <a:gd name="connsiteX0" fmla="*/ 0 w 5944386"/>
              <a:gd name="connsiteY0" fmla="*/ 5281 h 361044"/>
              <a:gd name="connsiteX1" fmla="*/ 111569 w 5944386"/>
              <a:gd name="connsiteY1" fmla="*/ 355343 h 361044"/>
              <a:gd name="connsiteX2" fmla="*/ 5942987 w 5944386"/>
              <a:gd name="connsiteY2" fmla="*/ 361044 h 361044"/>
              <a:gd name="connsiteX3" fmla="*/ 5944386 w 5944386"/>
              <a:gd name="connsiteY3" fmla="*/ 0 h 361044"/>
              <a:gd name="connsiteX4" fmla="*/ 0 w 5944386"/>
              <a:gd name="connsiteY4" fmla="*/ 5281 h 361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4386" h="361044">
                <a:moveTo>
                  <a:pt x="0" y="5281"/>
                </a:moveTo>
                <a:lnTo>
                  <a:pt x="111569" y="355343"/>
                </a:lnTo>
                <a:lnTo>
                  <a:pt x="5942987" y="361044"/>
                </a:lnTo>
                <a:cubicBezTo>
                  <a:pt x="5943453" y="240696"/>
                  <a:pt x="5943920" y="120348"/>
                  <a:pt x="5944386" y="0"/>
                </a:cubicBezTo>
                <a:lnTo>
                  <a:pt x="0" y="5281"/>
                </a:lnTo>
                <a:close/>
              </a:path>
            </a:pathLst>
          </a:custGeom>
          <a:solidFill>
            <a:schemeClr val="accent1">
              <a:lumMod val="40000"/>
              <a:lumOff val="60000"/>
            </a:schemeClr>
          </a:solidFill>
        </p:spPr>
        <p:txBody>
          <a:bodyPr wrap="square" lIns="0" tIns="0" rIns="0" bIns="0" rtlCol="0"/>
          <a:lstStyle/>
          <a:p>
            <a:pPr lvl="0"/>
            <a:endParaRPr/>
          </a:p>
        </p:txBody>
      </p:sp>
      <p:sp>
        <p:nvSpPr>
          <p:cNvPr id="11" name="Segnaposto piè di pagina 6">
            <a:extLst>
              <a:ext uri="{FF2B5EF4-FFF2-40B4-BE49-F238E27FC236}">
                <a16:creationId xmlns:a16="http://schemas.microsoft.com/office/drawing/2014/main" id="{D6DB5C4B-1A0B-4651-2261-4E89FB6869BD}"/>
              </a:ext>
            </a:extLst>
          </p:cNvPr>
          <p:cNvSpPr>
            <a:spLocks noGrp="1"/>
          </p:cNvSpPr>
          <p:nvPr>
            <p:ph type="ftr" sz="quarter" idx="3"/>
          </p:nvPr>
        </p:nvSpPr>
        <p:spPr>
          <a:xfrm>
            <a:off x="179512" y="4743602"/>
            <a:ext cx="5482952" cy="273844"/>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chemeClr val="bg1"/>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a:t>Direzione Legislazione Opere Pubbliche - Avv. Bruno Urbani </a:t>
            </a:r>
          </a:p>
        </p:txBody>
      </p:sp>
    </p:spTree>
    <p:extLst>
      <p:ext uri="{BB962C8B-B14F-4D97-AF65-F5344CB8AC3E}">
        <p14:creationId xmlns:p14="http://schemas.microsoft.com/office/powerpoint/2010/main" val="199275215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Diapositiva titolo">
    <p:spTree>
      <p:nvGrpSpPr>
        <p:cNvPr id="1" name=""/>
        <p:cNvGrpSpPr/>
        <p:nvPr/>
      </p:nvGrpSpPr>
      <p:grpSpPr>
        <a:xfrm>
          <a:off x="0" y="0"/>
          <a:ext cx="0" cy="0"/>
          <a:chOff x="0" y="0"/>
          <a:chExt cx="0" cy="0"/>
        </a:xfrm>
      </p:grpSpPr>
      <p:pic>
        <p:nvPicPr>
          <p:cNvPr id="18" name="Immagine 17">
            <a:extLst>
              <a:ext uri="{FF2B5EF4-FFF2-40B4-BE49-F238E27FC236}">
                <a16:creationId xmlns:a16="http://schemas.microsoft.com/office/drawing/2014/main" id="{C6CC9891-47DF-25CC-3F52-A8A5B4D3CF81}"/>
              </a:ext>
            </a:extLst>
          </p:cNvPr>
          <p:cNvPicPr preferRelativeResize="0">
            <a:picLocks noChangeAspect="1"/>
          </p:cNvPicPr>
          <p:nvPr userDrawn="1"/>
        </p:nvPicPr>
        <p:blipFill>
          <a:blip r:embed="rId2" cstate="screen">
            <a:extLst>
              <a:ext uri="{28A0092B-C50C-407E-A947-70E740481C1C}">
                <a14:useLocalDpi xmlns:a14="http://schemas.microsoft.com/office/drawing/2010/main"/>
              </a:ext>
            </a:extLst>
          </a:blip>
          <a:srcRect l="-1031" r="-1031"/>
          <a:stretch/>
        </p:blipFill>
        <p:spPr>
          <a:xfrm>
            <a:off x="179512" y="14599"/>
            <a:ext cx="9038661" cy="847862"/>
          </a:xfrm>
          <a:prstGeom prst="rect">
            <a:avLst/>
          </a:prstGeom>
        </p:spPr>
      </p:pic>
      <p:sp>
        <p:nvSpPr>
          <p:cNvPr id="15" name="Figura a mano libera: forma 14">
            <a:extLst>
              <a:ext uri="{FF2B5EF4-FFF2-40B4-BE49-F238E27FC236}">
                <a16:creationId xmlns:a16="http://schemas.microsoft.com/office/drawing/2014/main" id="{13479D4A-6C1D-394B-1851-7586C325DAA0}"/>
              </a:ext>
            </a:extLst>
          </p:cNvPr>
          <p:cNvSpPr>
            <a:spLocks noChangeAspect="1"/>
          </p:cNvSpPr>
          <p:nvPr userDrawn="1"/>
        </p:nvSpPr>
        <p:spPr bwMode="auto">
          <a:xfrm>
            <a:off x="-19287" y="-40822"/>
            <a:ext cx="2741480" cy="5184322"/>
          </a:xfrm>
          <a:custGeom>
            <a:avLst/>
            <a:gdLst>
              <a:gd name="T0" fmla="+- 0 4505 2"/>
              <a:gd name="T1" fmla="*/ T0 w 9244"/>
              <a:gd name="T2" fmla="*/ 0 h 14309"/>
              <a:gd name="T3" fmla="+- 0 6 2"/>
              <a:gd name="T4" fmla="*/ T3 w 9244"/>
              <a:gd name="T5" fmla="*/ 0 h 14309"/>
              <a:gd name="T6" fmla="+- 0 1631 2"/>
              <a:gd name="T7" fmla="*/ T6 w 9244"/>
              <a:gd name="T8" fmla="*/ 5129 h 14309"/>
              <a:gd name="T9" fmla="+- 0 2 2"/>
              <a:gd name="T10" fmla="*/ T9 w 9244"/>
              <a:gd name="T11" fmla="*/ 5129 h 14309"/>
              <a:gd name="T12" fmla="+- 0 2 2"/>
              <a:gd name="T13" fmla="*/ T12 w 9244"/>
              <a:gd name="T14" fmla="*/ 9549 h 14309"/>
              <a:gd name="T15" fmla="+- 0 2889 2"/>
              <a:gd name="T16" fmla="*/ T15 w 9244"/>
              <a:gd name="T17" fmla="*/ 9549 h 14309"/>
              <a:gd name="T18" fmla="+- 0 4316 2"/>
              <a:gd name="T19" fmla="*/ T18 w 9244"/>
              <a:gd name="T20" fmla="*/ 14308 h 14309"/>
              <a:gd name="T21" fmla="+- 0 9246 2"/>
              <a:gd name="T22" fmla="*/ T21 w 9244"/>
              <a:gd name="T23" fmla="*/ 14308 h 14309"/>
              <a:gd name="T24" fmla="+- 0 4505 2"/>
              <a:gd name="T25" fmla="*/ T24 w 9244"/>
              <a:gd name="T26" fmla="*/ 0 h 14309"/>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Lst>
            <a:rect l="0" t="0" r="r" b="b"/>
            <a:pathLst>
              <a:path w="9244" h="14309">
                <a:moveTo>
                  <a:pt x="4503" y="0"/>
                </a:moveTo>
                <a:lnTo>
                  <a:pt x="4" y="0"/>
                </a:lnTo>
                <a:lnTo>
                  <a:pt x="1629" y="5129"/>
                </a:lnTo>
                <a:lnTo>
                  <a:pt x="0" y="5129"/>
                </a:lnTo>
                <a:lnTo>
                  <a:pt x="0" y="9549"/>
                </a:lnTo>
                <a:lnTo>
                  <a:pt x="2887" y="9549"/>
                </a:lnTo>
                <a:lnTo>
                  <a:pt x="4314" y="14308"/>
                </a:lnTo>
                <a:lnTo>
                  <a:pt x="9244" y="14308"/>
                </a:lnTo>
                <a:lnTo>
                  <a:pt x="4503" y="0"/>
                </a:lnTo>
                <a:close/>
              </a:path>
            </a:pathLst>
          </a:custGeom>
          <a:solidFill>
            <a:srgbClr val="DFE1E7"/>
          </a:solidFill>
          <a:ln>
            <a:noFill/>
          </a:ln>
        </p:spPr>
        <p:txBody>
          <a:bodyPr rot="0" vert="horz" wrap="square" lIns="91440" tIns="45720" rIns="91440" bIns="45720" anchor="t" anchorCtr="0" upright="1">
            <a:noAutofit/>
          </a:bodyPr>
          <a:lstStyle/>
          <a:p>
            <a:endParaRPr lang="it-IT"/>
          </a:p>
        </p:txBody>
      </p:sp>
      <p:sp>
        <p:nvSpPr>
          <p:cNvPr id="2" name="Titolo 1"/>
          <p:cNvSpPr>
            <a:spLocks noGrp="1"/>
          </p:cNvSpPr>
          <p:nvPr>
            <p:ph type="ctrTitle"/>
          </p:nvPr>
        </p:nvSpPr>
        <p:spPr>
          <a:xfrm>
            <a:off x="539552" y="1236613"/>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225352" y="2553444"/>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grpSp>
        <p:nvGrpSpPr>
          <p:cNvPr id="9" name="Gruppo 8">
            <a:extLst>
              <a:ext uri="{FF2B5EF4-FFF2-40B4-BE49-F238E27FC236}">
                <a16:creationId xmlns:a16="http://schemas.microsoft.com/office/drawing/2014/main" id="{7FEEEE1B-1DC2-6FFB-D975-EECB550D5921}"/>
              </a:ext>
            </a:extLst>
          </p:cNvPr>
          <p:cNvGrpSpPr/>
          <p:nvPr/>
        </p:nvGrpSpPr>
        <p:grpSpPr>
          <a:xfrm>
            <a:off x="5931606" y="1649746"/>
            <a:ext cx="3212394" cy="3229164"/>
            <a:chOff x="6250842" y="2028423"/>
            <a:chExt cx="2716086" cy="2908395"/>
          </a:xfrm>
          <a:blipFill dpi="0" rotWithShape="1">
            <a:blip r:embed="rId3">
              <a:alphaModFix amt="6000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a:scene3d>
            <a:camera prst="perspectiveRelaxed">
              <a:rot lat="19149996" lon="20104178" rev="1577324"/>
            </a:camera>
            <a:lightRig rig="soft" dir="t"/>
            <a:backdrop>
              <a:anchor x="0" y="0" z="-210000"/>
              <a:norm dx="0" dy="0" dz="914400"/>
              <a:up dx="0" dy="914400" dz="0"/>
            </a:backdrop>
          </a:scene3d>
        </p:grpSpPr>
        <p:sp>
          <p:nvSpPr>
            <p:cNvPr id="11" name="Rettangolo 10">
              <a:extLst>
                <a:ext uri="{FF2B5EF4-FFF2-40B4-BE49-F238E27FC236}">
                  <a16:creationId xmlns:a16="http://schemas.microsoft.com/office/drawing/2014/main" id="{70863C2A-3326-9901-4C0C-BE0E869830AA}"/>
                </a:ext>
              </a:extLst>
            </p:cNvPr>
            <p:cNvSpPr/>
            <p:nvPr/>
          </p:nvSpPr>
          <p:spPr>
            <a:xfrm>
              <a:off x="6250842" y="3431125"/>
              <a:ext cx="2150874" cy="1505693"/>
            </a:xfrm>
            <a:prstGeom prst="rtTriangle">
              <a:avLst/>
            </a:prstGeom>
            <a:grpFill/>
            <a:sp3d extrusionH="152250" prstMaterial="matte">
              <a:bevelT w="165100" prst="coolSlant"/>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Rettangolo 12">
              <a:extLst>
                <a:ext uri="{FF2B5EF4-FFF2-40B4-BE49-F238E27FC236}">
                  <a16:creationId xmlns:a16="http://schemas.microsoft.com/office/drawing/2014/main" id="{0554E49C-B66A-5E6A-4687-79C14F47BB83}"/>
                </a:ext>
              </a:extLst>
            </p:cNvPr>
            <p:cNvSpPr/>
            <p:nvPr/>
          </p:nvSpPr>
          <p:spPr>
            <a:xfrm>
              <a:off x="7944251" y="2028423"/>
              <a:ext cx="1022677" cy="1591789"/>
            </a:xfrm>
            <a:prstGeom prst="rtTriangle">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5" name="CasellaDiTesto 4">
            <a:extLst>
              <a:ext uri="{FF2B5EF4-FFF2-40B4-BE49-F238E27FC236}">
                <a16:creationId xmlns:a16="http://schemas.microsoft.com/office/drawing/2014/main" id="{085A2A21-5E6A-488A-3AA6-9D723304CCF7}"/>
              </a:ext>
            </a:extLst>
          </p:cNvPr>
          <p:cNvSpPr txBox="1"/>
          <p:nvPr userDrawn="1"/>
        </p:nvSpPr>
        <p:spPr>
          <a:xfrm>
            <a:off x="186769" y="4700179"/>
            <a:ext cx="5616623" cy="461665"/>
          </a:xfrm>
          <a:prstGeom prst="rect">
            <a:avLst/>
          </a:prstGeom>
          <a:noFill/>
        </p:spPr>
        <p:txBody>
          <a:bodyPr wrap="square" rtlCol="0">
            <a:spAutoFit/>
          </a:bodyPr>
          <a:lstStyle/>
          <a:p>
            <a:r>
              <a:rPr lang="it-IT" sz="1200" i="1">
                <a:solidFill>
                  <a:schemeClr val="tx1"/>
                </a:solidFill>
                <a:effectLst/>
                <a:latin typeface="Aptos" panose="020B0004020202020204" pitchFamily="34" charset="0"/>
                <a:ea typeface="Calibri" panose="020F0502020204030204" pitchFamily="34" charset="0"/>
              </a:rPr>
              <a:t>ANCE Sardegna Meridionale Viale Colombo, 2 – 09125 Cagliari (CA) </a:t>
            </a:r>
          </a:p>
          <a:p>
            <a:r>
              <a:rPr lang="it-IT" sz="1200" i="1">
                <a:solidFill>
                  <a:schemeClr val="tx1"/>
                </a:solidFill>
                <a:effectLst/>
                <a:latin typeface="Aptos" panose="020B0004020202020204" pitchFamily="34" charset="0"/>
                <a:ea typeface="Calibri" panose="020F0502020204030204" pitchFamily="34" charset="0"/>
              </a:rPr>
              <a:t>Tel. 070 60428.1/220 e-mail: </a:t>
            </a:r>
            <a:r>
              <a:rPr lang="it-IT" sz="1200" b="0" i="0">
                <a:solidFill>
                  <a:srgbClr val="474747"/>
                </a:solidFill>
                <a:effectLst/>
                <a:latin typeface="Aptos" panose="020B0004020202020204" pitchFamily="34" charset="0"/>
                <a:hlinkClick r:id="rId4"/>
              </a:rPr>
              <a:t>edil@assindca.it</a:t>
            </a:r>
            <a:r>
              <a:rPr lang="it-IT" sz="1200" b="0" i="0">
                <a:solidFill>
                  <a:srgbClr val="474747"/>
                </a:solidFill>
                <a:effectLst/>
                <a:latin typeface="Aptos" panose="020B0004020202020204" pitchFamily="34" charset="0"/>
              </a:rPr>
              <a:t> </a:t>
            </a:r>
            <a:endParaRPr lang="it-IT" sz="1200" b="0" i="1">
              <a:solidFill>
                <a:schemeClr val="tx1"/>
              </a:solidFill>
              <a:latin typeface="Aptos" panose="020B0004020202020204" pitchFamily="34" charset="0"/>
              <a:ea typeface="Yu Gothic Light" panose="020B0300000000000000" pitchFamily="34" charset="-128"/>
            </a:endParaRPr>
          </a:p>
        </p:txBody>
      </p:sp>
      <p:pic>
        <p:nvPicPr>
          <p:cNvPr id="8" name="Picture 2" descr="ANCE - Associazione Nazionale dei Costruttori Edili - ANCE ...">
            <a:extLst>
              <a:ext uri="{FF2B5EF4-FFF2-40B4-BE49-F238E27FC236}">
                <a16:creationId xmlns:a16="http://schemas.microsoft.com/office/drawing/2014/main" id="{F6723C48-63FE-E78D-2CCA-4799AB70E1AE}"/>
              </a:ext>
            </a:extLst>
          </p:cNvPr>
          <p:cNvPicPr>
            <a:picLocks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251520" y="126999"/>
            <a:ext cx="895636" cy="237109"/>
          </a:xfrm>
          <a:prstGeom prst="rect">
            <a:avLst/>
          </a:prstGeom>
          <a:noFill/>
          <a:extLst>
            <a:ext uri="{909E8E84-426E-40DD-AFC4-6F175D3DCCD1}">
              <a14:hiddenFill xmlns:a14="http://schemas.microsoft.com/office/drawing/2010/main">
                <a:solidFill>
                  <a:srgbClr val="FFFFFF"/>
                </a:solidFill>
              </a14:hiddenFill>
            </a:ext>
          </a:extLst>
        </p:spPr>
      </p:pic>
      <p:pic>
        <p:nvPicPr>
          <p:cNvPr id="21" name="Immagine 20">
            <a:extLst>
              <a:ext uri="{FF2B5EF4-FFF2-40B4-BE49-F238E27FC236}">
                <a16:creationId xmlns:a16="http://schemas.microsoft.com/office/drawing/2014/main" id="{D2D4D09B-C49E-4197-5DA2-B2FF7B9F51D3}"/>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876256" y="207927"/>
            <a:ext cx="2012104" cy="433452"/>
          </a:xfrm>
          <a:prstGeom prst="rect">
            <a:avLst/>
          </a:prstGeom>
        </p:spPr>
      </p:pic>
      <p:sp>
        <p:nvSpPr>
          <p:cNvPr id="22" name="Rettangolo 12">
            <a:extLst>
              <a:ext uri="{FF2B5EF4-FFF2-40B4-BE49-F238E27FC236}">
                <a16:creationId xmlns:a16="http://schemas.microsoft.com/office/drawing/2014/main" id="{54031AB1-B662-4D93-5B01-55B521E910BA}"/>
              </a:ext>
            </a:extLst>
          </p:cNvPr>
          <p:cNvSpPr/>
          <p:nvPr userDrawn="1"/>
        </p:nvSpPr>
        <p:spPr>
          <a:xfrm>
            <a:off x="7410700" y="2323478"/>
            <a:ext cx="1209550" cy="1767349"/>
          </a:xfrm>
          <a:prstGeom prst="rtTriangle">
            <a:avLst/>
          </a:prstGeom>
          <a:blipFill dpi="0" rotWithShape="1">
            <a:blip r:embed="rId7" cstate="print">
              <a:alphaModFix amt="60000"/>
              <a:extLst>
                <a:ext uri="{28A0092B-C50C-407E-A947-70E740481C1C}">
                  <a14:useLocalDpi xmlns:a14="http://schemas.microsoft.com/office/drawing/2010/main" val="0"/>
                </a:ext>
              </a:extLst>
            </a:blip>
            <a:srcRect/>
            <a:stretch>
              <a:fillRect/>
            </a:stretch>
          </a:blipFill>
          <a:scene3d>
            <a:camera prst="perspectiveRelaxed">
              <a:rot lat="19149996" lon="20104178" rev="1577324"/>
            </a:camera>
            <a:lightRig rig="soft" dir="t"/>
            <a:backdrop>
              <a:anchor x="0" y="0" z="-210000"/>
              <a:norm dx="0" dy="0" dz="914400"/>
              <a:up dx="0" dy="914400" dz="0"/>
            </a:backdrop>
          </a:scene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36527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_Diapositiva titolo">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2B2B30D2-90EC-CAF0-DB06-FAEC278EC22A}"/>
              </a:ext>
            </a:extLst>
          </p:cNvPr>
          <p:cNvPicPr preferRelativeResize="0">
            <a:picLocks noChangeAspect="1"/>
          </p:cNvPicPr>
          <p:nvPr userDrawn="1"/>
        </p:nvPicPr>
        <p:blipFill>
          <a:blip r:embed="rId2" cstate="screen">
            <a:extLst>
              <a:ext uri="{28A0092B-C50C-407E-A947-70E740481C1C}">
                <a14:useLocalDpi xmlns:a14="http://schemas.microsoft.com/office/drawing/2010/main"/>
              </a:ext>
            </a:extLst>
          </a:blip>
          <a:srcRect l="-1" r="-1"/>
          <a:stretch/>
        </p:blipFill>
        <p:spPr>
          <a:xfrm>
            <a:off x="-19287" y="4056241"/>
            <a:ext cx="9143437" cy="1107797"/>
          </a:xfrm>
          <a:prstGeom prst="rect">
            <a:avLst/>
          </a:prstGeom>
        </p:spPr>
      </p:pic>
      <p:sp>
        <p:nvSpPr>
          <p:cNvPr id="11" name="Figura a mano libera: forma 10">
            <a:extLst>
              <a:ext uri="{FF2B5EF4-FFF2-40B4-BE49-F238E27FC236}">
                <a16:creationId xmlns:a16="http://schemas.microsoft.com/office/drawing/2014/main" id="{7FF3EC32-296E-0984-5D0D-3C3E30535C1E}"/>
              </a:ext>
            </a:extLst>
          </p:cNvPr>
          <p:cNvSpPr>
            <a:spLocks noChangeAspect="1"/>
          </p:cNvSpPr>
          <p:nvPr userDrawn="1"/>
        </p:nvSpPr>
        <p:spPr bwMode="auto">
          <a:xfrm>
            <a:off x="-19287" y="10844"/>
            <a:ext cx="2741480" cy="5132656"/>
          </a:xfrm>
          <a:custGeom>
            <a:avLst/>
            <a:gdLst>
              <a:gd name="T0" fmla="+- 0 4505 2"/>
              <a:gd name="T1" fmla="*/ T0 w 9244"/>
              <a:gd name="T2" fmla="*/ 0 h 14309"/>
              <a:gd name="T3" fmla="+- 0 6 2"/>
              <a:gd name="T4" fmla="*/ T3 w 9244"/>
              <a:gd name="T5" fmla="*/ 0 h 14309"/>
              <a:gd name="T6" fmla="+- 0 1631 2"/>
              <a:gd name="T7" fmla="*/ T6 w 9244"/>
              <a:gd name="T8" fmla="*/ 5129 h 14309"/>
              <a:gd name="T9" fmla="+- 0 2 2"/>
              <a:gd name="T10" fmla="*/ T9 w 9244"/>
              <a:gd name="T11" fmla="*/ 5129 h 14309"/>
              <a:gd name="T12" fmla="+- 0 2 2"/>
              <a:gd name="T13" fmla="*/ T12 w 9244"/>
              <a:gd name="T14" fmla="*/ 9549 h 14309"/>
              <a:gd name="T15" fmla="+- 0 2889 2"/>
              <a:gd name="T16" fmla="*/ T15 w 9244"/>
              <a:gd name="T17" fmla="*/ 9549 h 14309"/>
              <a:gd name="T18" fmla="+- 0 4316 2"/>
              <a:gd name="T19" fmla="*/ T18 w 9244"/>
              <a:gd name="T20" fmla="*/ 14308 h 14309"/>
              <a:gd name="T21" fmla="+- 0 9246 2"/>
              <a:gd name="T22" fmla="*/ T21 w 9244"/>
              <a:gd name="T23" fmla="*/ 14308 h 14309"/>
              <a:gd name="T24" fmla="+- 0 4505 2"/>
              <a:gd name="T25" fmla="*/ T24 w 9244"/>
              <a:gd name="T26" fmla="*/ 0 h 14309"/>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Lst>
            <a:rect l="0" t="0" r="r" b="b"/>
            <a:pathLst>
              <a:path w="9244" h="14309">
                <a:moveTo>
                  <a:pt x="4503" y="0"/>
                </a:moveTo>
                <a:lnTo>
                  <a:pt x="4" y="0"/>
                </a:lnTo>
                <a:lnTo>
                  <a:pt x="1629" y="5129"/>
                </a:lnTo>
                <a:lnTo>
                  <a:pt x="0" y="5129"/>
                </a:lnTo>
                <a:lnTo>
                  <a:pt x="0" y="9549"/>
                </a:lnTo>
                <a:lnTo>
                  <a:pt x="2887" y="9549"/>
                </a:lnTo>
                <a:lnTo>
                  <a:pt x="4314" y="14308"/>
                </a:lnTo>
                <a:lnTo>
                  <a:pt x="9244" y="14308"/>
                </a:lnTo>
                <a:lnTo>
                  <a:pt x="4503" y="0"/>
                </a:lnTo>
                <a:close/>
              </a:path>
            </a:pathLst>
          </a:custGeom>
          <a:solidFill>
            <a:srgbClr val="DFE1E7"/>
          </a:solidFill>
          <a:ln>
            <a:noFill/>
          </a:ln>
        </p:spPr>
        <p:txBody>
          <a:bodyPr rot="0" vert="horz" wrap="square" lIns="91440" tIns="45720" rIns="91440" bIns="45720" anchor="t" anchorCtr="0" upright="1">
            <a:noAutofit/>
          </a:bodyPr>
          <a:lstStyle/>
          <a:p>
            <a:endParaRPr lang="it-IT"/>
          </a:p>
        </p:txBody>
      </p:sp>
      <p:sp>
        <p:nvSpPr>
          <p:cNvPr id="2" name="Titolo 1"/>
          <p:cNvSpPr>
            <a:spLocks noGrp="1"/>
          </p:cNvSpPr>
          <p:nvPr>
            <p:ph type="ctrTitle"/>
          </p:nvPr>
        </p:nvSpPr>
        <p:spPr>
          <a:xfrm>
            <a:off x="685800" y="1597819"/>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sp>
        <p:nvSpPr>
          <p:cNvPr id="14" name="object 6">
            <a:extLst>
              <a:ext uri="{FF2B5EF4-FFF2-40B4-BE49-F238E27FC236}">
                <a16:creationId xmlns:a16="http://schemas.microsoft.com/office/drawing/2014/main" id="{76592D1C-BE45-2053-EA57-25562F5BF53A}"/>
              </a:ext>
            </a:extLst>
          </p:cNvPr>
          <p:cNvSpPr/>
          <p:nvPr userDrawn="1"/>
        </p:nvSpPr>
        <p:spPr>
          <a:xfrm>
            <a:off x="1268083" y="-17225"/>
            <a:ext cx="6256245" cy="356727"/>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chemeClr val="accent1">
              <a:lumMod val="40000"/>
              <a:lumOff val="60000"/>
            </a:schemeClr>
          </a:solidFill>
        </p:spPr>
        <p:txBody>
          <a:bodyPr wrap="square" lIns="0" tIns="0" rIns="0" bIns="0" rtlCol="0"/>
          <a:lstStyle/>
          <a:p>
            <a:pPr lvl="0"/>
            <a:endParaRPr/>
          </a:p>
        </p:txBody>
      </p:sp>
      <p:pic>
        <p:nvPicPr>
          <p:cNvPr id="5" name="Picture 2" descr="ANCE - Associazione Nazionale dei Costruttori Edili - ANCE ...">
            <a:extLst>
              <a:ext uri="{FF2B5EF4-FFF2-40B4-BE49-F238E27FC236}">
                <a16:creationId xmlns:a16="http://schemas.microsoft.com/office/drawing/2014/main" id="{609FFE2B-C15E-786D-34A6-F51F6C8B9C40}"/>
              </a:ext>
            </a:extLst>
          </p:cNvPr>
          <p:cNvPicPr>
            <a:picLocks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51520" y="126999"/>
            <a:ext cx="895636" cy="23710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 descr="A professional business-themed background with a deep blue gradient, featuring futuristic construction elements like wireframe buildings, bridges, and cranes, interconnected with glowing blueprint lines and nodes. The design symbolizes urban development, engineering, and public procurement, suitable for presentation slides. No text or logos, just the abstract background.">
            <a:extLst>
              <a:ext uri="{FF2B5EF4-FFF2-40B4-BE49-F238E27FC236}">
                <a16:creationId xmlns:a16="http://schemas.microsoft.com/office/drawing/2014/main" id="{88B20C92-7E90-0709-3B53-D9DECAB74C37}"/>
              </a:ext>
            </a:extLst>
          </p:cNvPr>
          <p:cNvSpPr>
            <a:spLocks noChangeAspect="1" noChangeArrowheads="1"/>
          </p:cNvSpPr>
          <p:nvPr userDrawn="1"/>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object 11">
            <a:extLst>
              <a:ext uri="{FF2B5EF4-FFF2-40B4-BE49-F238E27FC236}">
                <a16:creationId xmlns:a16="http://schemas.microsoft.com/office/drawing/2014/main" id="{1B7935C4-8500-0313-AB47-43CB93702759}"/>
              </a:ext>
            </a:extLst>
          </p:cNvPr>
          <p:cNvSpPr/>
          <p:nvPr userDrawn="1"/>
        </p:nvSpPr>
        <p:spPr>
          <a:xfrm>
            <a:off x="0" y="4281726"/>
            <a:ext cx="5720314" cy="861774"/>
          </a:xfrm>
          <a:custGeom>
            <a:avLst/>
            <a:gdLst/>
            <a:ahLst/>
            <a:cxnLst/>
            <a:rect l="l" t="t" r="r" b="b"/>
            <a:pathLst>
              <a:path w="1976120" h="513714">
                <a:moveTo>
                  <a:pt x="393" y="0"/>
                </a:moveTo>
                <a:lnTo>
                  <a:pt x="0" y="513588"/>
                </a:lnTo>
                <a:lnTo>
                  <a:pt x="1860626" y="513588"/>
                </a:lnTo>
                <a:lnTo>
                  <a:pt x="1975586" y="166344"/>
                </a:lnTo>
                <a:lnTo>
                  <a:pt x="393" y="0"/>
                </a:lnTo>
                <a:close/>
              </a:path>
            </a:pathLst>
          </a:custGeom>
          <a:solidFill>
            <a:srgbClr val="EBB7C5">
              <a:alpha val="89804"/>
            </a:srgbClr>
          </a:solidFill>
        </p:spPr>
        <p:txBody>
          <a:bodyPr wrap="square" lIns="0" tIns="0" rIns="0" bIns="0" rtlCol="0"/>
          <a:lstStyle/>
          <a:p>
            <a:endParaRPr>
              <a:solidFill>
                <a:srgbClr val="103676"/>
              </a:solidFill>
            </a:endParaRPr>
          </a:p>
        </p:txBody>
      </p:sp>
      <p:sp>
        <p:nvSpPr>
          <p:cNvPr id="9" name="CasellaDiTesto 8">
            <a:extLst>
              <a:ext uri="{FF2B5EF4-FFF2-40B4-BE49-F238E27FC236}">
                <a16:creationId xmlns:a16="http://schemas.microsoft.com/office/drawing/2014/main" id="{C8A00078-040D-A372-6452-3684C0267FBD}"/>
              </a:ext>
            </a:extLst>
          </p:cNvPr>
          <p:cNvSpPr txBox="1"/>
          <p:nvPr userDrawn="1"/>
        </p:nvSpPr>
        <p:spPr>
          <a:xfrm>
            <a:off x="-34215" y="4474875"/>
            <a:ext cx="5616623" cy="584775"/>
          </a:xfrm>
          <a:prstGeom prst="rect">
            <a:avLst/>
          </a:prstGeom>
          <a:noFill/>
        </p:spPr>
        <p:txBody>
          <a:bodyPr wrap="square" rtlCol="0">
            <a:spAutoFit/>
          </a:bodyPr>
          <a:lstStyle/>
          <a:p>
            <a:r>
              <a:rPr lang="it-IT" sz="1600" b="0" i="1">
                <a:latin typeface="Aptos" panose="020B0004020202020204" pitchFamily="34" charset="0"/>
                <a:ea typeface="Yu Gothic Light" panose="020B0300000000000000" pitchFamily="34" charset="-128"/>
              </a:rPr>
              <a:t>Ance Associazione Nazionale Costruttori Edili Via Guattani 16 00161 Roma tel.: 06845671 e-mail: </a:t>
            </a:r>
            <a:r>
              <a:rPr lang="it-IT" sz="1600" b="0" i="1" err="1">
                <a:latin typeface="Aptos" panose="020B0004020202020204" pitchFamily="34" charset="0"/>
                <a:ea typeface="Yu Gothic Light" panose="020B0300000000000000" pitchFamily="34" charset="-128"/>
              </a:rPr>
              <a:t>info@ance.it</a:t>
            </a:r>
            <a:r>
              <a:rPr lang="it-IT" sz="1600" b="0" i="1">
                <a:latin typeface="Aptos" panose="020B0004020202020204" pitchFamily="34" charset="0"/>
                <a:ea typeface="Yu Gothic Light" panose="020B0300000000000000" pitchFamily="34" charset="-128"/>
              </a:rPr>
              <a:t>. </a:t>
            </a:r>
          </a:p>
        </p:txBody>
      </p:sp>
    </p:spTree>
    <p:extLst>
      <p:ext uri="{BB962C8B-B14F-4D97-AF65-F5344CB8AC3E}">
        <p14:creationId xmlns:p14="http://schemas.microsoft.com/office/powerpoint/2010/main" val="84896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bject 11">
            <a:extLst>
              <a:ext uri="{FF2B5EF4-FFF2-40B4-BE49-F238E27FC236}">
                <a16:creationId xmlns:a16="http://schemas.microsoft.com/office/drawing/2014/main" id="{1C2698B1-4073-53F5-86D1-0F8B8D4927FD}"/>
              </a:ext>
            </a:extLst>
          </p:cNvPr>
          <p:cNvSpPr/>
          <p:nvPr userDrawn="1"/>
        </p:nvSpPr>
        <p:spPr>
          <a:xfrm rot="16200000">
            <a:off x="7307742" y="3301607"/>
            <a:ext cx="376234" cy="3307549"/>
          </a:xfrm>
          <a:custGeom>
            <a:avLst/>
            <a:gdLst>
              <a:gd name="connsiteX0" fmla="*/ 393 w 1975584"/>
              <a:gd name="connsiteY0" fmla="*/ 0 h 513588"/>
              <a:gd name="connsiteX1" fmla="*/ 0 w 1975584"/>
              <a:gd name="connsiteY1" fmla="*/ 513588 h 513588"/>
              <a:gd name="connsiteX2" fmla="*/ 1629709 w 1975584"/>
              <a:gd name="connsiteY2" fmla="*/ 511338 h 513588"/>
              <a:gd name="connsiteX3" fmla="*/ 1975586 w 1975584"/>
              <a:gd name="connsiteY3" fmla="*/ 166344 h 513588"/>
              <a:gd name="connsiteX4" fmla="*/ 393 w 1975584"/>
              <a:gd name="connsiteY4" fmla="*/ 0 h 513588"/>
              <a:gd name="connsiteX0" fmla="*/ 46570 w 1975584"/>
              <a:gd name="connsiteY0" fmla="*/ 0 h 846696"/>
              <a:gd name="connsiteX1" fmla="*/ 0 w 1975584"/>
              <a:gd name="connsiteY1" fmla="*/ 846696 h 846696"/>
              <a:gd name="connsiteX2" fmla="*/ 1629709 w 1975584"/>
              <a:gd name="connsiteY2" fmla="*/ 844446 h 846696"/>
              <a:gd name="connsiteX3" fmla="*/ 1975586 w 1975584"/>
              <a:gd name="connsiteY3" fmla="*/ 499452 h 846696"/>
              <a:gd name="connsiteX4" fmla="*/ 46570 w 1975584"/>
              <a:gd name="connsiteY4" fmla="*/ 0 h 846696"/>
              <a:gd name="connsiteX0" fmla="*/ 46570 w 1975573"/>
              <a:gd name="connsiteY0" fmla="*/ 0 h 846696"/>
              <a:gd name="connsiteX1" fmla="*/ 0 w 1975573"/>
              <a:gd name="connsiteY1" fmla="*/ 846696 h 846696"/>
              <a:gd name="connsiteX2" fmla="*/ 1629709 w 1975573"/>
              <a:gd name="connsiteY2" fmla="*/ 844446 h 846696"/>
              <a:gd name="connsiteX3" fmla="*/ 1975571 w 1975573"/>
              <a:gd name="connsiteY3" fmla="*/ 661506 h 846696"/>
              <a:gd name="connsiteX4" fmla="*/ 46570 w 1975573"/>
              <a:gd name="connsiteY4" fmla="*/ 0 h 84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573" h="846696">
                <a:moveTo>
                  <a:pt x="46570" y="0"/>
                </a:moveTo>
                <a:lnTo>
                  <a:pt x="0" y="846696"/>
                </a:lnTo>
                <a:lnTo>
                  <a:pt x="1629709" y="844446"/>
                </a:lnTo>
                <a:lnTo>
                  <a:pt x="1975571" y="661506"/>
                </a:lnTo>
                <a:lnTo>
                  <a:pt x="46570" y="0"/>
                </a:lnTo>
                <a:close/>
              </a:path>
            </a:pathLst>
          </a:custGeom>
          <a:solidFill>
            <a:srgbClr val="EBB7C5">
              <a:alpha val="89804"/>
            </a:srgbClr>
          </a:solidFill>
        </p:spPr>
        <p:txBody>
          <a:bodyPr wrap="square" lIns="0" tIns="0" rIns="0" bIns="0" rtlCol="0"/>
          <a:lstStyle/>
          <a:p>
            <a:endParaRPr>
              <a:solidFill>
                <a:srgbClr val="103676"/>
              </a:solidFill>
            </a:endParaRPr>
          </a:p>
        </p:txBody>
      </p:sp>
      <p:sp>
        <p:nvSpPr>
          <p:cNvPr id="8" name="object 11">
            <a:extLst>
              <a:ext uri="{FF2B5EF4-FFF2-40B4-BE49-F238E27FC236}">
                <a16:creationId xmlns:a16="http://schemas.microsoft.com/office/drawing/2014/main" id="{C8A1C2AF-7692-AEC3-775D-F9353AFDABB3}"/>
              </a:ext>
            </a:extLst>
          </p:cNvPr>
          <p:cNvSpPr/>
          <p:nvPr userDrawn="1"/>
        </p:nvSpPr>
        <p:spPr>
          <a:xfrm>
            <a:off x="0" y="4594622"/>
            <a:ext cx="5720314" cy="548877"/>
          </a:xfrm>
          <a:custGeom>
            <a:avLst/>
            <a:gdLst/>
            <a:ahLst/>
            <a:cxnLst/>
            <a:rect l="l" t="t" r="r" b="b"/>
            <a:pathLst>
              <a:path w="1976120" h="513714">
                <a:moveTo>
                  <a:pt x="393" y="0"/>
                </a:moveTo>
                <a:lnTo>
                  <a:pt x="0" y="513588"/>
                </a:lnTo>
                <a:lnTo>
                  <a:pt x="1860626" y="513588"/>
                </a:lnTo>
                <a:lnTo>
                  <a:pt x="1975586" y="166344"/>
                </a:lnTo>
                <a:lnTo>
                  <a:pt x="393" y="0"/>
                </a:lnTo>
                <a:close/>
              </a:path>
            </a:pathLst>
          </a:custGeom>
          <a:solidFill>
            <a:srgbClr val="EBB7C5">
              <a:alpha val="89804"/>
            </a:srgbClr>
          </a:solidFill>
        </p:spPr>
        <p:txBody>
          <a:bodyPr wrap="square" lIns="0" tIns="0" rIns="0" bIns="0" rtlCol="0"/>
          <a:lstStyle/>
          <a:p>
            <a:endParaRPr>
              <a:solidFill>
                <a:srgbClr val="103676"/>
              </a:solidFill>
            </a:endParaRPr>
          </a:p>
        </p:txBody>
      </p:sp>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800" b="1">
                <a:solidFill>
                  <a:schemeClr val="bg1"/>
                </a:solidFill>
                <a:effectLst>
                  <a:outerShdw blurRad="38100" dist="38100" dir="2700000" algn="tl">
                    <a:srgbClr val="000000">
                      <a:alpha val="43137"/>
                    </a:srgbClr>
                  </a:outerShdw>
                </a:effectLst>
              </a:defRPr>
            </a:lvl1pPr>
          </a:lstStyle>
          <a:p>
            <a:fld id="{A88A401D-FA7D-467D-AFBB-0B3BA40DF614}" type="slidenum">
              <a:rPr lang="it-IT" smtClean="0"/>
              <a:pPr/>
              <a:t>‹N›</a:t>
            </a:fld>
            <a:endParaRPr lang="it-IT"/>
          </a:p>
        </p:txBody>
      </p:sp>
      <p:sp>
        <p:nvSpPr>
          <p:cNvPr id="4" name="Segnaposto piè di pagina 6">
            <a:extLst>
              <a:ext uri="{FF2B5EF4-FFF2-40B4-BE49-F238E27FC236}">
                <a16:creationId xmlns:a16="http://schemas.microsoft.com/office/drawing/2014/main" id="{D6ADE2B5-3110-B35C-E458-0A774001FB05}"/>
              </a:ext>
            </a:extLst>
          </p:cNvPr>
          <p:cNvSpPr>
            <a:spLocks noGrp="1"/>
          </p:cNvSpPr>
          <p:nvPr>
            <p:ph type="ftr" sz="quarter" idx="3"/>
          </p:nvPr>
        </p:nvSpPr>
        <p:spPr>
          <a:xfrm>
            <a:off x="444806" y="4767263"/>
            <a:ext cx="5482952" cy="273844"/>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chemeClr val="bg1"/>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a:t>Direzione Legislazione Opere Pubbliche - Avv. Bruno Urbani – Qualificazione, Subappalto, Forme plurisoggettive </a:t>
            </a:r>
          </a:p>
        </p:txBody>
      </p:sp>
      <p:pic>
        <p:nvPicPr>
          <p:cNvPr id="7" name="Picture 2" descr="ANCE - Associazione Nazionale dei Costruttori Edili - ANCE ...">
            <a:extLst>
              <a:ext uri="{FF2B5EF4-FFF2-40B4-BE49-F238E27FC236}">
                <a16:creationId xmlns:a16="http://schemas.microsoft.com/office/drawing/2014/main" id="{655E3347-13F9-9F0C-AE67-129269A2C82C}"/>
              </a:ext>
            </a:extLst>
          </p:cNvPr>
          <p:cNvPicPr>
            <a:picLocks noChangeArrowheads="1"/>
          </p:cNvPicPr>
          <p:nvPr userDrawn="1"/>
        </p:nvPicPr>
        <p:blipFill rotWithShape="1">
          <a:blip r:embed="rId16" cstate="email">
            <a:extLst>
              <a:ext uri="{28A0092B-C50C-407E-A947-70E740481C1C}">
                <a14:useLocalDpi xmlns:a14="http://schemas.microsoft.com/office/drawing/2010/main"/>
              </a:ext>
            </a:extLst>
          </a:blip>
          <a:srcRect/>
          <a:stretch/>
        </p:blipFill>
        <p:spPr bwMode="auto">
          <a:xfrm>
            <a:off x="107504" y="83849"/>
            <a:ext cx="1080120" cy="2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23193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23" r:id="rId3"/>
    <p:sldLayoutId id="2147483724" r:id="rId4"/>
    <p:sldLayoutId id="2147483725" r:id="rId5"/>
    <p:sldLayoutId id="2147483727" r:id="rId6"/>
    <p:sldLayoutId id="2147483709" r:id="rId7"/>
    <p:sldLayoutId id="2147483712" r:id="rId8"/>
    <p:sldLayoutId id="2147483710" r:id="rId9"/>
    <p:sldLayoutId id="2147483726" r:id="rId10"/>
    <p:sldLayoutId id="2147483705" r:id="rId11"/>
    <p:sldLayoutId id="2147483706" r:id="rId12"/>
    <p:sldLayoutId id="2147483707" r:id="rId13"/>
    <p:sldLayoutId id="2147483708" r:id="rId14"/>
  </p:sldLayoutIdLst>
  <p:hf hdr="0" dt="0"/>
  <p:txStyles>
    <p:titleStyle>
      <a:lvl1pPr algn="ctr" defTabSz="914400" rtl="0" eaLnBrk="1" latinLnBrk="0" hangingPunct="1">
        <a:spcBef>
          <a:spcPct val="0"/>
        </a:spcBef>
        <a:buNone/>
        <a:defRPr sz="3600" kern="1200">
          <a:solidFill>
            <a:schemeClr val="tx2">
              <a:lumMod val="75000"/>
            </a:schemeClr>
          </a:solidFill>
          <a:effectLst>
            <a:outerShdw blurRad="38100" dist="38100" dir="2700000" algn="tl">
              <a:srgbClr val="000000">
                <a:alpha val="43137"/>
              </a:srgbClr>
            </a:outerShdw>
          </a:effectLst>
          <a:latin typeface="Segoe UI Semibold" panose="020B0702040204020203" pitchFamily="34" charset="0"/>
          <a:ea typeface="+mj-ea"/>
          <a:cs typeface="Segoe UI Semibold" panose="020B0702040204020203" pitchFamily="34" charset="0"/>
        </a:defRPr>
      </a:lvl1pPr>
    </p:titleStyle>
    <p:body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1.docx"/><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525619-4213-0143-E0CA-A158AB7824F7}"/>
              </a:ext>
            </a:extLst>
          </p:cNvPr>
          <p:cNvSpPr>
            <a:spLocks noGrp="1"/>
          </p:cNvSpPr>
          <p:nvPr>
            <p:ph type="ctrTitle"/>
          </p:nvPr>
        </p:nvSpPr>
        <p:spPr>
          <a:xfrm>
            <a:off x="323528" y="1779662"/>
            <a:ext cx="8496944" cy="1047105"/>
          </a:xfrm>
        </p:spPr>
        <p:txBody>
          <a:bodyPr>
            <a:normAutofit fontScale="90000"/>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Il punto su: Qualificazione, Subappalto, Forme plurisoggettive di partecipazione all’appalto</a:t>
            </a:r>
            <a:br>
              <a:rPr lang="it-IT" b="1">
                <a:latin typeface="Segoe UI Semilight" panose="020B0402040204020203" pitchFamily="34" charset="0"/>
                <a:ea typeface="Yu Gothic UI" panose="020B0500000000000000" pitchFamily="34" charset="-128"/>
                <a:cs typeface="Segoe UI Semilight" panose="020B0402040204020203" pitchFamily="34" charset="0"/>
              </a:rPr>
            </a:br>
            <a:r>
              <a:rPr lang="it-IT" b="1">
                <a:latin typeface="Segoe UI Semilight" panose="020B0402040204020203" pitchFamily="34" charset="0"/>
                <a:ea typeface="Yu Gothic UI" panose="020B0500000000000000" pitchFamily="34" charset="-128"/>
                <a:cs typeface="Segoe UI Semilight" panose="020B0402040204020203" pitchFamily="34" charset="0"/>
              </a:rPr>
              <a:t>		</a:t>
            </a:r>
          </a:p>
        </p:txBody>
      </p:sp>
      <p:sp>
        <p:nvSpPr>
          <p:cNvPr id="4" name="Segnaposto numero diapositiva 3">
            <a:extLst>
              <a:ext uri="{FF2B5EF4-FFF2-40B4-BE49-F238E27FC236}">
                <a16:creationId xmlns:a16="http://schemas.microsoft.com/office/drawing/2014/main" id="{3D84A91C-60E2-9A40-C284-4949315260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A401D-FA7D-467D-AFBB-0B3BA40DF614}" type="slidenum">
              <a:rPr kumimoji="0" lang="it-IT" sz="1800" b="1" i="0" u="none" strike="noStrike" kern="1200" cap="none" spc="0" normalizeH="0" baseline="0" noProof="0" smtClean="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800" b="1" i="0" u="none" strike="noStrike" kern="1200" cap="none" spc="0" normalizeH="0" baseline="0" noProof="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endParaRPr>
          </a:p>
        </p:txBody>
      </p:sp>
      <p:sp>
        <p:nvSpPr>
          <p:cNvPr id="7" name="CasellaDiTesto 6">
            <a:extLst>
              <a:ext uri="{FF2B5EF4-FFF2-40B4-BE49-F238E27FC236}">
                <a16:creationId xmlns:a16="http://schemas.microsoft.com/office/drawing/2014/main" id="{15CBAF09-294E-90EE-494C-FB2522A20190}"/>
              </a:ext>
            </a:extLst>
          </p:cNvPr>
          <p:cNvSpPr txBox="1"/>
          <p:nvPr/>
        </p:nvSpPr>
        <p:spPr>
          <a:xfrm>
            <a:off x="2339752" y="3003798"/>
            <a:ext cx="4572000" cy="646331"/>
          </a:xfrm>
          <a:prstGeom prst="rect">
            <a:avLst/>
          </a:prstGeom>
          <a:noFill/>
        </p:spPr>
        <p:txBody>
          <a:bodyPr wrap="square">
            <a:spAutoFit/>
          </a:bodyPr>
          <a:lstStyle/>
          <a:p>
            <a:pPr algn="ctr"/>
            <a:r>
              <a:rPr lang="it-IT" b="1" i="1">
                <a:solidFill>
                  <a:schemeClr val="bg1">
                    <a:lumMod val="65000"/>
                  </a:schemeClr>
                </a:solidFill>
                <a:effectLst>
                  <a:outerShdw blurRad="38100" dist="38100" dir="2700000" algn="tl">
                    <a:srgbClr val="000000">
                      <a:alpha val="43137"/>
                    </a:srgbClr>
                  </a:outerShdw>
                </a:effectLst>
              </a:rPr>
              <a:t>- D.lgs. n. 36/2023 come modificato dal d.lgs. 209/2024 - </a:t>
            </a:r>
          </a:p>
        </p:txBody>
      </p:sp>
      <p:sp>
        <p:nvSpPr>
          <p:cNvPr id="3" name="CasellaDiTesto 2">
            <a:extLst>
              <a:ext uri="{FF2B5EF4-FFF2-40B4-BE49-F238E27FC236}">
                <a16:creationId xmlns:a16="http://schemas.microsoft.com/office/drawing/2014/main" id="{2D24D8A0-D427-4A0E-A99A-AA44B64EBAB3}"/>
              </a:ext>
            </a:extLst>
          </p:cNvPr>
          <p:cNvSpPr txBox="1"/>
          <p:nvPr/>
        </p:nvSpPr>
        <p:spPr>
          <a:xfrm>
            <a:off x="2843808" y="1233299"/>
            <a:ext cx="3959768" cy="369332"/>
          </a:xfrm>
          <a:prstGeom prst="rect">
            <a:avLst/>
          </a:prstGeom>
          <a:noFill/>
        </p:spPr>
        <p:txBody>
          <a:bodyPr wrap="square">
            <a:spAutoFit/>
          </a:bodyPr>
          <a:lstStyle/>
          <a:p>
            <a:pPr defTabSz="914378"/>
            <a:r>
              <a:rPr lang="it-IT" i="1">
                <a:solidFill>
                  <a:prstClr val="black"/>
                </a:solidFill>
                <a:latin typeface="Segoe UI Semilight" panose="020B0402040204020203" pitchFamily="34" charset="0"/>
                <a:cs typeface="Segoe UI Semilight" panose="020B0402040204020203" pitchFamily="34" charset="0"/>
              </a:rPr>
              <a:t>Il decreto correttivo al Codice Appalti</a:t>
            </a:r>
            <a:endParaRPr lang="it-IT">
              <a:solidFill>
                <a:prstClr val="black"/>
              </a:solidFill>
              <a:latin typeface="Calibri"/>
            </a:endParaRPr>
          </a:p>
        </p:txBody>
      </p:sp>
    </p:spTree>
    <p:extLst>
      <p:ext uri="{BB962C8B-B14F-4D97-AF65-F5344CB8AC3E}">
        <p14:creationId xmlns:p14="http://schemas.microsoft.com/office/powerpoint/2010/main" val="8220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B0B53-C18D-08A2-F25E-2C45CC6490F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5EC74CA-E29D-92FF-5111-1A1E3D942ED3}"/>
              </a:ext>
            </a:extLst>
          </p:cNvPr>
          <p:cNvSpPr>
            <a:spLocks noGrp="1"/>
          </p:cNvSpPr>
          <p:nvPr>
            <p:ph type="title"/>
          </p:nvPr>
        </p:nvSpPr>
        <p:spPr/>
        <p:txBody>
          <a:bodyPr/>
          <a:lstStyle/>
          <a:p>
            <a:r>
              <a:rPr lang="it-IT"/>
              <a:t>Supporto Giuridico del MIT </a:t>
            </a:r>
            <a:r>
              <a:rPr lang="it-IT" sz="2400" i="1"/>
              <a:t>(par. 3214/25)</a:t>
            </a:r>
            <a:endParaRPr lang="it-IT" sz="2400" b="1" i="1">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5A778622-0228-3916-F014-C6FCC3DFDF95}"/>
              </a:ext>
            </a:extLst>
          </p:cNvPr>
          <p:cNvSpPr>
            <a:spLocks noGrp="1"/>
          </p:cNvSpPr>
          <p:nvPr>
            <p:ph type="sldNum" sz="quarter" idx="10"/>
          </p:nvPr>
        </p:nvSpPr>
        <p:spPr/>
        <p:txBody>
          <a:bodyPr/>
          <a:lstStyle/>
          <a:p>
            <a:fld id="{A88A401D-FA7D-467D-AFBB-0B3BA40DF614}" type="slidenum">
              <a:rPr lang="it-IT" smtClean="0"/>
              <a:pPr/>
              <a:t>10</a:t>
            </a:fld>
            <a:endParaRPr lang="it-IT"/>
          </a:p>
        </p:txBody>
      </p:sp>
      <p:sp>
        <p:nvSpPr>
          <p:cNvPr id="4" name="Segnaposto piè di pagina 3">
            <a:extLst>
              <a:ext uri="{FF2B5EF4-FFF2-40B4-BE49-F238E27FC236}">
                <a16:creationId xmlns:a16="http://schemas.microsoft.com/office/drawing/2014/main" id="{F5B227B0-9F38-5F13-A14D-A54BE2291FEF}"/>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12" name="Segnaposto contenuto 11">
            <a:extLst>
              <a:ext uri="{FF2B5EF4-FFF2-40B4-BE49-F238E27FC236}">
                <a16:creationId xmlns:a16="http://schemas.microsoft.com/office/drawing/2014/main" id="{FDA5CDE5-9360-3384-769D-C2008E7012D0}"/>
              </a:ext>
            </a:extLst>
          </p:cNvPr>
          <p:cNvSpPr>
            <a:spLocks noGrp="1"/>
          </p:cNvSpPr>
          <p:nvPr>
            <p:ph idx="1"/>
          </p:nvPr>
        </p:nvSpPr>
        <p:spPr>
          <a:xfrm>
            <a:off x="457200" y="1200151"/>
            <a:ext cx="8229600" cy="363487"/>
          </a:xfrm>
        </p:spPr>
        <p:txBody>
          <a:bodyPr>
            <a:normAutofit lnSpcReduction="10000"/>
          </a:bodyPr>
          <a:lstStyle/>
          <a:p>
            <a:r>
              <a:rPr lang="it-IT"/>
              <a:t>La qualificazione segue un principio di coerenza:</a:t>
            </a:r>
          </a:p>
          <a:p>
            <a:endParaRPr lang="it-IT">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6" name="Freccia a gallone 5">
            <a:extLst>
              <a:ext uri="{FF2B5EF4-FFF2-40B4-BE49-F238E27FC236}">
                <a16:creationId xmlns:a16="http://schemas.microsoft.com/office/drawing/2014/main" id="{A3E2815C-C399-93C0-1E2D-E8E72FC78BF1}"/>
              </a:ext>
            </a:extLst>
          </p:cNvPr>
          <p:cNvSpPr/>
          <p:nvPr/>
        </p:nvSpPr>
        <p:spPr>
          <a:xfrm rot="5400000">
            <a:off x="361255" y="1617324"/>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a:solidFill>
                  <a:srgbClr val="FF0000"/>
                </a:solidFill>
                <a:effectLst>
                  <a:outerShdw blurRad="38100" dist="38100" dir="2700000" algn="tl">
                    <a:srgbClr val="000000">
                      <a:alpha val="43137"/>
                    </a:srgbClr>
                  </a:outerShdw>
                </a:effectLst>
                <a:latin typeface="Aptos Light" panose="020B0004020202020204" pitchFamily="34" charset="0"/>
              </a:rPr>
              <a:t>A</a:t>
            </a:r>
          </a:p>
        </p:txBody>
      </p:sp>
      <p:sp>
        <p:nvSpPr>
          <p:cNvPr id="7" name="CasellaDiTesto 6">
            <a:extLst>
              <a:ext uri="{FF2B5EF4-FFF2-40B4-BE49-F238E27FC236}">
                <a16:creationId xmlns:a16="http://schemas.microsoft.com/office/drawing/2014/main" id="{40F53E5F-2784-2688-2C70-94EF4AEBB3B7}"/>
              </a:ext>
            </a:extLst>
          </p:cNvPr>
          <p:cNvSpPr txBox="1"/>
          <p:nvPr/>
        </p:nvSpPr>
        <p:spPr>
          <a:xfrm>
            <a:off x="1124835" y="1615433"/>
            <a:ext cx="4882228" cy="946319"/>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a:solidFill>
                  <a:srgbClr val="FF0000"/>
                </a:solidFill>
                <a:effectLst>
                  <a:outerShdw blurRad="38100" dist="38100" dir="2700000" algn="tl">
                    <a:srgbClr val="000000">
                      <a:alpha val="43137"/>
                    </a:srgbClr>
                  </a:outerShdw>
                </a:effectLst>
              </a:rPr>
              <a:t>Fase</a:t>
            </a:r>
            <a:r>
              <a:rPr lang="it-IT"/>
              <a:t> </a:t>
            </a:r>
            <a:r>
              <a:rPr lang="it-IT" b="1">
                <a:solidFill>
                  <a:srgbClr val="FF0000"/>
                </a:solidFill>
                <a:effectLst>
                  <a:outerShdw blurRad="38100" dist="38100" dir="2700000" algn="tl">
                    <a:srgbClr val="000000">
                      <a:alpha val="43137"/>
                    </a:srgbClr>
                  </a:outerShdw>
                </a:effectLst>
              </a:rPr>
              <a:t>progettuale:</a:t>
            </a:r>
            <a:r>
              <a:rPr lang="it-IT"/>
              <a:t> il progettista deve indicare tutte le lavorazioni con le rispettive categorie SOA, indipendentemente dal loro importo (superiore o inferiore al 10%)</a:t>
            </a:r>
            <a:endParaRPr lang="it-IT" b="1">
              <a:effectLst>
                <a:outerShdw blurRad="38100" dist="38100" dir="2700000" algn="tl">
                  <a:srgbClr val="000000">
                    <a:alpha val="43137"/>
                  </a:srgbClr>
                </a:outerShdw>
              </a:effectLst>
            </a:endParaRPr>
          </a:p>
        </p:txBody>
      </p:sp>
      <p:sp>
        <p:nvSpPr>
          <p:cNvPr id="5" name="Freccia a gallone 4">
            <a:extLst>
              <a:ext uri="{FF2B5EF4-FFF2-40B4-BE49-F238E27FC236}">
                <a16:creationId xmlns:a16="http://schemas.microsoft.com/office/drawing/2014/main" id="{4E93B95D-D119-A990-437C-5D8B614D3113}"/>
              </a:ext>
            </a:extLst>
          </p:cNvPr>
          <p:cNvSpPr/>
          <p:nvPr/>
        </p:nvSpPr>
        <p:spPr>
          <a:xfrm rot="5400000">
            <a:off x="361254" y="2615508"/>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a:solidFill>
                  <a:srgbClr val="FF0000"/>
                </a:solidFill>
                <a:effectLst>
                  <a:outerShdw blurRad="38100" dist="38100" dir="2700000" algn="tl">
                    <a:srgbClr val="000000">
                      <a:alpha val="43137"/>
                    </a:srgbClr>
                  </a:outerShdw>
                </a:effectLst>
                <a:latin typeface="Aptos Light" panose="020B0004020202020204" pitchFamily="34" charset="0"/>
              </a:rPr>
              <a:t>B</a:t>
            </a:r>
          </a:p>
        </p:txBody>
      </p:sp>
      <p:sp>
        <p:nvSpPr>
          <p:cNvPr id="11" name="CasellaDiTesto 10">
            <a:extLst>
              <a:ext uri="{FF2B5EF4-FFF2-40B4-BE49-F238E27FC236}">
                <a16:creationId xmlns:a16="http://schemas.microsoft.com/office/drawing/2014/main" id="{6ECFE87E-6F26-9F6C-8FE1-DBE00177379D}"/>
              </a:ext>
            </a:extLst>
          </p:cNvPr>
          <p:cNvSpPr txBox="1"/>
          <p:nvPr/>
        </p:nvSpPr>
        <p:spPr>
          <a:xfrm>
            <a:off x="1124835" y="2605752"/>
            <a:ext cx="4882228" cy="94631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a:solidFill>
                  <a:srgbClr val="FF0000"/>
                </a:solidFill>
                <a:effectLst>
                  <a:outerShdw blurRad="38100" dist="38100" dir="2700000" algn="tl">
                    <a:srgbClr val="000000">
                      <a:alpha val="43137"/>
                    </a:srgbClr>
                  </a:outerShdw>
                </a:effectLst>
              </a:rPr>
              <a:t>Fase di gara: </a:t>
            </a:r>
            <a:r>
              <a:rPr lang="it-IT"/>
              <a:t>se un’opera specialistica ha un’incidenza inferiore al 10% dell’importo complessivo, può essere inglobata nella categoria prevalente ai fini della qualificazione.</a:t>
            </a:r>
          </a:p>
        </p:txBody>
      </p:sp>
      <p:sp>
        <p:nvSpPr>
          <p:cNvPr id="14" name="Freccia a gallone 13">
            <a:extLst>
              <a:ext uri="{FF2B5EF4-FFF2-40B4-BE49-F238E27FC236}">
                <a16:creationId xmlns:a16="http://schemas.microsoft.com/office/drawing/2014/main" id="{6B888C79-3C57-3CD2-2049-0F412B0FD82B}"/>
              </a:ext>
            </a:extLst>
          </p:cNvPr>
          <p:cNvSpPr/>
          <p:nvPr/>
        </p:nvSpPr>
        <p:spPr>
          <a:xfrm rot="5400000">
            <a:off x="361255" y="3613691"/>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a:solidFill>
                  <a:srgbClr val="FF0000"/>
                </a:solidFill>
                <a:effectLst>
                  <a:outerShdw blurRad="38100" dist="38100" dir="2700000" algn="tl">
                    <a:srgbClr val="000000">
                      <a:alpha val="43137"/>
                    </a:srgbClr>
                  </a:outerShdw>
                </a:effectLst>
                <a:latin typeface="Aptos Light" panose="020B0004020202020204" pitchFamily="34" charset="0"/>
              </a:rPr>
              <a:t>C</a:t>
            </a:r>
          </a:p>
        </p:txBody>
      </p:sp>
      <p:sp>
        <p:nvSpPr>
          <p:cNvPr id="15" name="CasellaDiTesto 14">
            <a:extLst>
              <a:ext uri="{FF2B5EF4-FFF2-40B4-BE49-F238E27FC236}">
                <a16:creationId xmlns:a16="http://schemas.microsoft.com/office/drawing/2014/main" id="{99C6755C-9A64-AFE5-7501-0E7920769043}"/>
              </a:ext>
            </a:extLst>
          </p:cNvPr>
          <p:cNvSpPr txBox="1"/>
          <p:nvPr/>
        </p:nvSpPr>
        <p:spPr>
          <a:xfrm>
            <a:off x="1124835" y="3611801"/>
            <a:ext cx="4882228" cy="94631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a:solidFill>
                  <a:srgbClr val="FF0000"/>
                </a:solidFill>
                <a:effectLst>
                  <a:outerShdw blurRad="38100" dist="38100" dir="2700000" algn="tl">
                    <a:srgbClr val="000000">
                      <a:alpha val="43137"/>
                    </a:srgbClr>
                  </a:outerShdw>
                </a:effectLst>
              </a:rPr>
              <a:t>Fase esecutiva: </a:t>
            </a:r>
            <a:r>
              <a:rPr lang="it-IT"/>
              <a:t>la qualificazione segue quanto indicato nella fase di gara: se in sede di gara è stata prevista solo la OG3, allora anche in fase di esecuzione non possono emergere altre categorie.</a:t>
            </a:r>
          </a:p>
        </p:txBody>
      </p:sp>
      <p:sp>
        <p:nvSpPr>
          <p:cNvPr id="8" name="CasellaDiTesto 7">
            <a:extLst>
              <a:ext uri="{FF2B5EF4-FFF2-40B4-BE49-F238E27FC236}">
                <a16:creationId xmlns:a16="http://schemas.microsoft.com/office/drawing/2014/main" id="{0F8CAFCC-F15F-DEB6-CC32-453724DDDB5C}"/>
              </a:ext>
            </a:extLst>
          </p:cNvPr>
          <p:cNvSpPr txBox="1"/>
          <p:nvPr/>
        </p:nvSpPr>
        <p:spPr>
          <a:xfrm>
            <a:off x="6253566" y="3125382"/>
            <a:ext cx="2433234" cy="1569660"/>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a:t>MIT: se in gara è stata dichiarata solo OG3, non è possibile evidenziare successivamente la categoria OS21 in fase di esecuzione o nel CEL.</a:t>
            </a:r>
          </a:p>
        </p:txBody>
      </p:sp>
      <p:sp>
        <p:nvSpPr>
          <p:cNvPr id="10" name="CasellaDiTesto 9">
            <a:extLst>
              <a:ext uri="{FF2B5EF4-FFF2-40B4-BE49-F238E27FC236}">
                <a16:creationId xmlns:a16="http://schemas.microsoft.com/office/drawing/2014/main" id="{75AC4FD2-8F21-8DA7-8851-3C61C6380993}"/>
              </a:ext>
            </a:extLst>
          </p:cNvPr>
          <p:cNvSpPr txBox="1"/>
          <p:nvPr/>
        </p:nvSpPr>
        <p:spPr>
          <a:xfrm>
            <a:off x="6253566" y="1172578"/>
            <a:ext cx="2433234" cy="1815882"/>
          </a:xfrm>
          <a:prstGeom prst="rect">
            <a:avLst/>
          </a:prstGeom>
          <a:solidFill>
            <a:srgbClr val="EBB7C5"/>
          </a:solidFill>
        </p:spPr>
        <p:txBody>
          <a:bodyPr wrap="square">
            <a:spAutoFit/>
          </a:bodyPr>
          <a:lstStyle/>
          <a:p>
            <a:pPr algn="just"/>
            <a:r>
              <a:rPr lang="it-IT" sz="1600" i="1">
                <a:latin typeface="Aptos" panose="020B0004020202020204" pitchFamily="34" charset="0"/>
              </a:rPr>
              <a:t>Il </a:t>
            </a:r>
            <a:r>
              <a:rPr lang="it-IT" sz="1600" b="1" i="1">
                <a:solidFill>
                  <a:srgbClr val="FF0000"/>
                </a:solidFill>
                <a:latin typeface="Aptos" panose="020B0004020202020204" pitchFamily="34" charset="0"/>
              </a:rPr>
              <a:t>CEL</a:t>
            </a:r>
            <a:r>
              <a:rPr lang="it-IT" sz="1600" i="1">
                <a:latin typeface="Aptos" panose="020B0004020202020204" pitchFamily="34" charset="0"/>
              </a:rPr>
              <a:t> deve rispecchiare fedelmente la qualificazione dichiarata in fase di gara e </a:t>
            </a:r>
            <a:r>
              <a:rPr lang="it-IT" sz="1600" b="1" i="1">
                <a:solidFill>
                  <a:srgbClr val="FF0000"/>
                </a:solidFill>
                <a:latin typeface="Aptos" panose="020B0004020202020204" pitchFamily="34" charset="0"/>
              </a:rPr>
              <a:t>non può riportare categorie diverse da quelle già individuate.</a:t>
            </a:r>
          </a:p>
        </p:txBody>
      </p:sp>
      <p:sp>
        <p:nvSpPr>
          <p:cNvPr id="13" name="Parentesi graffa aperta 12">
            <a:extLst>
              <a:ext uri="{FF2B5EF4-FFF2-40B4-BE49-F238E27FC236}">
                <a16:creationId xmlns:a16="http://schemas.microsoft.com/office/drawing/2014/main" id="{27B84107-B30A-66C3-0298-BE38B5F0A1CC}"/>
              </a:ext>
            </a:extLst>
          </p:cNvPr>
          <p:cNvSpPr/>
          <p:nvPr/>
        </p:nvSpPr>
        <p:spPr>
          <a:xfrm flipH="1">
            <a:off x="6075335" y="1700560"/>
            <a:ext cx="178229" cy="2762952"/>
          </a:xfrm>
          <a:prstGeom prst="leftBrace">
            <a:avLst>
              <a:gd name="adj1" fmla="val 128175"/>
              <a:gd name="adj2" fmla="val 2219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ln w="0"/>
              <a:effectLst>
                <a:outerShdw blurRad="38100" dist="19050" dir="2700000" algn="tl" rotWithShape="0">
                  <a:schemeClr val="dk1">
                    <a:alpha val="40000"/>
                  </a:schemeClr>
                </a:outerShdw>
              </a:effectLst>
            </a:endParaRPr>
          </a:p>
        </p:txBody>
      </p:sp>
      <p:sp>
        <p:nvSpPr>
          <p:cNvPr id="18" name="Freccia in giù 17">
            <a:extLst>
              <a:ext uri="{FF2B5EF4-FFF2-40B4-BE49-F238E27FC236}">
                <a16:creationId xmlns:a16="http://schemas.microsoft.com/office/drawing/2014/main" id="{1F5C1EBD-505A-07F6-5C9F-6C78AEB67E5E}"/>
              </a:ext>
            </a:extLst>
          </p:cNvPr>
          <p:cNvSpPr/>
          <p:nvPr/>
        </p:nvSpPr>
        <p:spPr>
          <a:xfrm>
            <a:off x="7036745" y="2976854"/>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66179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11" grpId="0" animBg="1"/>
      <p:bldP spid="14" grpId="0" animBg="1"/>
      <p:bldP spid="15" grpId="0" animBg="1"/>
      <p:bldP spid="8" grpId="0" animBg="1"/>
      <p:bldP spid="10" grpId="0" animBg="1"/>
      <p:bldP spid="13"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B1BB2-BC2E-1BF9-543E-5F8F1F2018A8}"/>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CB6EEF91-5524-59AC-E413-BB5310D4EFF3}"/>
              </a:ext>
            </a:extLst>
          </p:cNvPr>
          <p:cNvSpPr>
            <a:spLocks noGrp="1"/>
          </p:cNvSpPr>
          <p:nvPr>
            <p:ph type="title"/>
          </p:nvPr>
        </p:nvSpPr>
        <p:spPr/>
        <p:txBody>
          <a:bodyPr>
            <a:normAutofit/>
          </a:bodyPr>
          <a:lstStyle/>
          <a:p>
            <a:r>
              <a:rPr lang="it-IT">
                <a:latin typeface="Segoe UI Semilight" panose="020B0402040204020203" pitchFamily="34" charset="0"/>
                <a:ea typeface="Yu Gothic UI" panose="020B0500000000000000" pitchFamily="34" charset="-128"/>
                <a:cs typeface="Segoe UI Semilight" panose="020B0402040204020203" pitchFamily="34" charset="0"/>
              </a:rPr>
              <a:t>SIOS </a:t>
            </a:r>
            <a:r>
              <a:rPr lang="it-IT" sz="2700" i="1">
                <a:latin typeface="Segoe UI Semilight" panose="020B0402040204020203" pitchFamily="34" charset="0"/>
                <a:ea typeface="Yu Gothic UI" panose="020B0500000000000000" pitchFamily="34" charset="-128"/>
                <a:cs typeface="Segoe UI Semilight" panose="020B0402040204020203" pitchFamily="34" charset="0"/>
              </a:rPr>
              <a:t>(104, 119, </a:t>
            </a:r>
            <a:r>
              <a:rPr lang="it-IT" sz="2700" i="1"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sz="2700" i="1">
                <a:latin typeface="Segoe UI Semilight" panose="020B0402040204020203" pitchFamily="34" charset="0"/>
                <a:ea typeface="Yu Gothic UI" panose="020B0500000000000000" pitchFamily="34" charset="-128"/>
                <a:cs typeface="Segoe UI Semilight" panose="020B0402040204020203" pitchFamily="34" charset="0"/>
              </a:rPr>
              <a:t>. I.7, II.12)</a:t>
            </a:r>
          </a:p>
        </p:txBody>
      </p:sp>
      <p:sp>
        <p:nvSpPr>
          <p:cNvPr id="5" name="Segnaposto contenuto 4">
            <a:extLst>
              <a:ext uri="{FF2B5EF4-FFF2-40B4-BE49-F238E27FC236}">
                <a16:creationId xmlns:a16="http://schemas.microsoft.com/office/drawing/2014/main" id="{7DC8C9F3-8CC8-362A-117A-769589A2D66D}"/>
              </a:ext>
            </a:extLst>
          </p:cNvPr>
          <p:cNvSpPr>
            <a:spLocks noGrp="1"/>
          </p:cNvSpPr>
          <p:nvPr>
            <p:ph idx="1"/>
          </p:nvPr>
        </p:nvSpPr>
        <p:spPr>
          <a:xfrm>
            <a:off x="456308" y="1200152"/>
            <a:ext cx="5482952" cy="3394472"/>
          </a:xfrm>
        </p:spPr>
        <p:txBody>
          <a:bodyPr>
            <a:normAutofit/>
          </a:bodyPr>
          <a:lstStyle/>
          <a:p>
            <a:pPr algn="just"/>
            <a:r>
              <a:rPr lang="it-IT">
                <a:latin typeface="Segoe UI Semilight" panose="020B0402040204020203" pitchFamily="34" charset="0"/>
                <a:ea typeface="Yu Gothic UI" panose="020B0500000000000000" pitchFamily="34" charset="-128"/>
              </a:rPr>
              <a:t>Sono tali solo le lavorazioni che </a:t>
            </a:r>
            <a:r>
              <a:rPr lang="it-IT" b="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superano in 10% </a:t>
            </a:r>
            <a:r>
              <a:rPr lang="it-IT">
                <a:latin typeface="Segoe UI Semilight" panose="020B0402040204020203" pitchFamily="34" charset="0"/>
                <a:ea typeface="Yu Gothic UI" panose="020B0500000000000000" pitchFamily="34" charset="-128"/>
              </a:rPr>
              <a:t>dell’importo dell’appalto </a:t>
            </a:r>
            <a:r>
              <a:rPr lang="it-IT" i="1">
                <a:latin typeface="Segoe UI Semilight" panose="020B0402040204020203" pitchFamily="34" charset="0"/>
                <a:ea typeface="Yu Gothic UI" panose="020B0500000000000000" pitchFamily="34" charset="-128"/>
              </a:rPr>
              <a:t>(I.7, 40.2.F, punto 9). </a:t>
            </a:r>
          </a:p>
          <a:p>
            <a:pPr algn="just"/>
            <a:r>
              <a:rPr lang="it-IT">
                <a:latin typeface="Segoe UI Semilight" panose="020B0402040204020203" pitchFamily="34" charset="0"/>
                <a:ea typeface="Yu Gothic UI" panose="020B0500000000000000" pitchFamily="34" charset="-128"/>
              </a:rPr>
              <a:t>Non devono più essere </a:t>
            </a:r>
            <a:r>
              <a:rPr lang="it-IT" b="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scorporate </a:t>
            </a:r>
            <a:r>
              <a:rPr lang="it-IT">
                <a:latin typeface="Segoe UI Semilight" panose="020B0402040204020203" pitchFamily="34" charset="0"/>
                <a:ea typeface="Yu Gothic UI" panose="020B0500000000000000" pitchFamily="34" charset="-128"/>
              </a:rPr>
              <a:t>indipendentemente dall’importo.</a:t>
            </a:r>
          </a:p>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Non comportano più vincolo automatico (v. subappalto) o divieto (v. avvalimento), ma la loro presenza </a:t>
            </a:r>
            <a:r>
              <a:rPr lang="it-IT" b="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incide sulla partecipazione alla gara se nei documenti di gara sono indicate come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t>
            </a:r>
            <a:r>
              <a:rPr lang="it-IT" b="1" i="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compiti essenziali</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t>
            </a:r>
            <a:r>
              <a:rPr lang="it-IT">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a:latin typeface="Segoe UI Semilight" panose="020B0402040204020203" pitchFamily="34" charset="0"/>
                <a:ea typeface="Yu Gothic UI" panose="020B0500000000000000" pitchFamily="34" charset="-128"/>
                <a:cs typeface="Segoe UI Semilight" panose="020B0402040204020203" pitchFamily="34" charset="0"/>
              </a:rPr>
              <a:t>per l’esecuzione dell’appalto (63.2, Dir 2014/24/UE), incidendo su avvalimento e subappalto.</a:t>
            </a:r>
          </a:p>
          <a:p>
            <a:pPr algn="just"/>
            <a:endParaRPr lang="it-IT">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2" name="Segnaposto numero diapositiva 6">
            <a:extLst>
              <a:ext uri="{FF2B5EF4-FFF2-40B4-BE49-F238E27FC236}">
                <a16:creationId xmlns:a16="http://schemas.microsoft.com/office/drawing/2014/main" id="{65694F76-477A-9EAC-7157-4F3773F1D54D}"/>
              </a:ext>
            </a:extLst>
          </p:cNvPr>
          <p:cNvSpPr>
            <a:spLocks noGrp="1"/>
          </p:cNvSpPr>
          <p:nvPr>
            <p:ph type="sldNum" sz="quarter" idx="12"/>
          </p:nvPr>
        </p:nvSpPr>
        <p:spPr/>
        <p:txBody>
          <a:bodyPr/>
          <a:lstStyle/>
          <a:p>
            <a:fld id="{A88A401D-FA7D-467D-AFBB-0B3BA40DF614}" type="slidenum">
              <a:rPr lang="it-IT" smtClean="0"/>
              <a:t>11</a:t>
            </a:fld>
            <a:endParaRPr lang="it-IT"/>
          </a:p>
        </p:txBody>
      </p:sp>
      <p:sp>
        <p:nvSpPr>
          <p:cNvPr id="6" name="Rettangolo 5">
            <a:extLst>
              <a:ext uri="{FF2B5EF4-FFF2-40B4-BE49-F238E27FC236}">
                <a16:creationId xmlns:a16="http://schemas.microsoft.com/office/drawing/2014/main" id="{144F7CCD-F361-F25D-1D12-CA8F9A33E954}"/>
              </a:ext>
            </a:extLst>
          </p:cNvPr>
          <p:cNvSpPr/>
          <p:nvPr/>
        </p:nvSpPr>
        <p:spPr>
          <a:xfrm>
            <a:off x="5988198" y="1301415"/>
            <a:ext cx="2698602" cy="3293209"/>
          </a:xfrm>
          <a:prstGeom prst="rect">
            <a:avLst/>
          </a:prstGeom>
          <a:solidFill>
            <a:schemeClr val="accent2">
              <a:lumMod val="40000"/>
              <a:lumOff val="60000"/>
            </a:schemeClr>
          </a:solidFill>
        </p:spPr>
        <p:txBody>
          <a:bodyPr wrap="square">
            <a:spAutoFit/>
          </a:bodyPr>
          <a:lstStyle/>
          <a:p>
            <a:pPr algn="just"/>
            <a:r>
              <a:rPr lang="it-IT" sz="1600" i="1">
                <a:solidFill>
                  <a:schemeClr val="tx1"/>
                </a:solidFill>
                <a:latin typeface="Aptos" panose="020B0004020202020204" pitchFamily="34" charset="0"/>
              </a:rPr>
              <a:t>L’ANAC e giurisprudenza superavano la mancanza di un elenco di SIOS (v. DM (MIT) 248/2016), richiamando la vigenza dell’art. 12 del DL 47/14 (L. 80/14), redatto a valle del codice 163/2016,  in cui è presente un’elencazione delle SIOS, sebbene non coincidente con quella del citato DM 248 (v. CDS  5972/23).</a:t>
            </a:r>
          </a:p>
        </p:txBody>
      </p:sp>
      <p:sp>
        <p:nvSpPr>
          <p:cNvPr id="3" name="Segnaposto piè di pagina 2">
            <a:extLst>
              <a:ext uri="{FF2B5EF4-FFF2-40B4-BE49-F238E27FC236}">
                <a16:creationId xmlns:a16="http://schemas.microsoft.com/office/drawing/2014/main" id="{F64446A2-E80F-9BD3-6292-812CC4C276F2}"/>
              </a:ext>
            </a:extLst>
          </p:cNvPr>
          <p:cNvSpPr>
            <a:spLocks noGrp="1"/>
          </p:cNvSpPr>
          <p:nvPr>
            <p:ph type="ftr" sz="quarter" idx="11"/>
          </p:nvPr>
        </p:nvSpPr>
        <p:spPr>
          <a:xfrm>
            <a:off x="457200" y="4721856"/>
            <a:ext cx="5482952" cy="273844"/>
          </a:xfrm>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174732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1B4EA-6D80-2C13-BD88-AD43B611EF32}"/>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26832362-C725-63AD-EE95-B85DC0ABE4DA}"/>
              </a:ext>
            </a:extLst>
          </p:cNvPr>
          <p:cNvSpPr>
            <a:spLocks noGrp="1"/>
          </p:cNvSpPr>
          <p:nvPr>
            <p:ph type="ctrTitle"/>
          </p:nvPr>
        </p:nvSpPr>
        <p:spPr/>
        <p:txBody>
          <a:bodyPr>
            <a:normAutofit/>
          </a:bodyPr>
          <a:lstStyle/>
          <a:p>
            <a:pPr algn="l"/>
            <a:r>
              <a:rPr lang="it-IT" b="1">
                <a:latin typeface="Segoe UI Semilight" panose="020B0402040204020203" pitchFamily="34" charset="0"/>
                <a:ea typeface="Yu Gothic UI" panose="020B0500000000000000" pitchFamily="34" charset="-128"/>
                <a:cs typeface="Segoe UI Semilight" panose="020B0402040204020203" pitchFamily="34" charset="0"/>
              </a:rPr>
              <a:t>Categorie e qualificazione</a:t>
            </a:r>
          </a:p>
        </p:txBody>
      </p:sp>
      <p:sp>
        <p:nvSpPr>
          <p:cNvPr id="7" name="Sottotitolo 6">
            <a:extLst>
              <a:ext uri="{FF2B5EF4-FFF2-40B4-BE49-F238E27FC236}">
                <a16:creationId xmlns:a16="http://schemas.microsoft.com/office/drawing/2014/main" id="{2BF2C9EE-6FB6-BBBF-D63C-E2B8B33CD339}"/>
              </a:ext>
            </a:extLst>
          </p:cNvPr>
          <p:cNvSpPr>
            <a:spLocks noGrp="1"/>
          </p:cNvSpPr>
          <p:nvPr>
            <p:ph type="subTitle" idx="1"/>
          </p:nvPr>
        </p:nvSpPr>
        <p:spPr/>
        <p:txBody>
          <a:bodyPr/>
          <a:lstStyle/>
          <a:p>
            <a:pPr algn="l"/>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Il punto su: Qualificazione, Subappalto, Forme plurisoggettive di partecipazione all’appalto</a:t>
            </a:r>
            <a:endParaRPr lang="it-IT" i="1">
              <a:effectLst>
                <a:outerShdw blurRad="38100" dist="38100" dir="2700000" algn="tl">
                  <a:srgbClr val="000000">
                    <a:alpha val="43137"/>
                  </a:srgbClr>
                </a:outerShdw>
              </a:effectLst>
            </a:endParaRPr>
          </a:p>
        </p:txBody>
      </p:sp>
      <p:sp>
        <p:nvSpPr>
          <p:cNvPr id="3" name="Segnaposto numero diapositiva 2">
            <a:extLst>
              <a:ext uri="{FF2B5EF4-FFF2-40B4-BE49-F238E27FC236}">
                <a16:creationId xmlns:a16="http://schemas.microsoft.com/office/drawing/2014/main" id="{56618959-7FEB-0007-3585-322B98B2B519}"/>
              </a:ext>
            </a:extLst>
          </p:cNvPr>
          <p:cNvSpPr>
            <a:spLocks noGrp="1"/>
          </p:cNvSpPr>
          <p:nvPr>
            <p:ph type="sldNum" sz="quarter" idx="12"/>
          </p:nvPr>
        </p:nvSpPr>
        <p:spPr/>
        <p:txBody>
          <a:bodyPr/>
          <a:lstStyle/>
          <a:p>
            <a:fld id="{A88A401D-FA7D-467D-AFBB-0B3BA40DF614}" type="slidenum">
              <a:rPr lang="it-IT" smtClean="0"/>
              <a:pPr/>
              <a:t>12</a:t>
            </a:fld>
            <a:endParaRPr lang="it-IT"/>
          </a:p>
        </p:txBody>
      </p:sp>
      <p:sp>
        <p:nvSpPr>
          <p:cNvPr id="2" name="CasellaDiTesto 1">
            <a:extLst>
              <a:ext uri="{FF2B5EF4-FFF2-40B4-BE49-F238E27FC236}">
                <a16:creationId xmlns:a16="http://schemas.microsoft.com/office/drawing/2014/main" id="{4A5D62FF-ED9E-4564-97CF-CF9C8EE64989}"/>
              </a:ext>
            </a:extLst>
          </p:cNvPr>
          <p:cNvSpPr txBox="1"/>
          <p:nvPr/>
        </p:nvSpPr>
        <p:spPr>
          <a:xfrm>
            <a:off x="971600" y="1413153"/>
            <a:ext cx="3959768" cy="369332"/>
          </a:xfrm>
          <a:prstGeom prst="rect">
            <a:avLst/>
          </a:prstGeom>
          <a:noFill/>
        </p:spPr>
        <p:txBody>
          <a:bodyPr wrap="square">
            <a:spAutoFit/>
          </a:bodyPr>
          <a:lstStyle/>
          <a:p>
            <a:pPr defTabSz="914378"/>
            <a:r>
              <a:rPr lang="it-IT" i="1">
                <a:solidFill>
                  <a:prstClr val="black"/>
                </a:solidFill>
                <a:latin typeface="Segoe UI Semilight" panose="020B0402040204020203" pitchFamily="34" charset="0"/>
                <a:cs typeface="Segoe UI Semilight" panose="020B0402040204020203" pitchFamily="34" charset="0"/>
              </a:rPr>
              <a:t>APPALTI E CONCESSIONI</a:t>
            </a:r>
            <a:endParaRPr lang="it-IT">
              <a:solidFill>
                <a:prstClr val="black"/>
              </a:solidFill>
              <a:latin typeface="Calibri"/>
            </a:endParaRPr>
          </a:p>
        </p:txBody>
      </p:sp>
      <p:sp>
        <p:nvSpPr>
          <p:cNvPr id="8" name="Segnaposto piè di pagina 4">
            <a:extLst>
              <a:ext uri="{FF2B5EF4-FFF2-40B4-BE49-F238E27FC236}">
                <a16:creationId xmlns:a16="http://schemas.microsoft.com/office/drawing/2014/main" id="{64642811-32EB-FB39-919D-349C67B02A68}"/>
              </a:ext>
            </a:extLst>
          </p:cNvPr>
          <p:cNvSpPr>
            <a:spLocks noGrp="1"/>
          </p:cNvSpPr>
          <p:nvPr>
            <p:ph type="ftr" sz="quarter" idx="3"/>
          </p:nvPr>
        </p:nvSpPr>
        <p:spPr>
          <a:xfrm>
            <a:off x="318356" y="4767263"/>
            <a:ext cx="5482952" cy="273844"/>
          </a:xfrm>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1329466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04121-1E7C-1623-0FBE-932FE5ACDA75}"/>
            </a:ext>
          </a:extLst>
        </p:cNvPr>
        <p:cNvGrpSpPr/>
        <p:nvPr/>
      </p:nvGrpSpPr>
      <p:grpSpPr>
        <a:xfrm>
          <a:off x="0" y="0"/>
          <a:ext cx="0" cy="0"/>
          <a:chOff x="0" y="0"/>
          <a:chExt cx="0" cy="0"/>
        </a:xfrm>
      </p:grpSpPr>
      <p:sp>
        <p:nvSpPr>
          <p:cNvPr id="8" name="Freccia a pentagono 7">
            <a:extLst>
              <a:ext uri="{FF2B5EF4-FFF2-40B4-BE49-F238E27FC236}">
                <a16:creationId xmlns:a16="http://schemas.microsoft.com/office/drawing/2014/main" id="{5A7EEDA7-4961-0175-A11A-4D77615968E8}"/>
              </a:ext>
            </a:extLst>
          </p:cNvPr>
          <p:cNvSpPr/>
          <p:nvPr/>
        </p:nvSpPr>
        <p:spPr>
          <a:xfrm>
            <a:off x="541174" y="1215398"/>
            <a:ext cx="6246440" cy="3293208"/>
          </a:xfrm>
          <a:prstGeom prst="homePlate">
            <a:avLst>
              <a:gd name="adj" fmla="val 17041"/>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endParaRPr lang="it-IT" sz="1600" b="1">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endParaRPr>
          </a:p>
        </p:txBody>
      </p:sp>
      <p:sp>
        <p:nvSpPr>
          <p:cNvPr id="2" name="Titolo 1">
            <a:extLst>
              <a:ext uri="{FF2B5EF4-FFF2-40B4-BE49-F238E27FC236}">
                <a16:creationId xmlns:a16="http://schemas.microsoft.com/office/drawing/2014/main" id="{EF31CB4F-FCFD-82A3-27C7-3D0D14BB429A}"/>
              </a:ext>
            </a:extLst>
          </p:cNvPr>
          <p:cNvSpPr>
            <a:spLocks noGrp="1"/>
          </p:cNvSpPr>
          <p:nvPr>
            <p:ph type="title"/>
          </p:nvPr>
        </p:nvSpPr>
        <p:spPr>
          <a:xfrm>
            <a:off x="539552" y="195486"/>
            <a:ext cx="8229600" cy="857250"/>
          </a:xfrm>
        </p:spPr>
        <p:txBody>
          <a:bodyPr>
            <a:normAutofit/>
          </a:bodyPr>
          <a:lstStyle/>
          <a:p>
            <a:r>
              <a:rPr lang="it-IT"/>
              <a:t>Subappalto necessario o qualificante</a:t>
            </a:r>
          </a:p>
        </p:txBody>
      </p:sp>
      <p:sp>
        <p:nvSpPr>
          <p:cNvPr id="3" name="Segnaposto numero diapositiva 2">
            <a:extLst>
              <a:ext uri="{FF2B5EF4-FFF2-40B4-BE49-F238E27FC236}">
                <a16:creationId xmlns:a16="http://schemas.microsoft.com/office/drawing/2014/main" id="{A1ABEEEC-0E61-1EB4-664B-2C79A1685AB7}"/>
              </a:ext>
            </a:extLst>
          </p:cNvPr>
          <p:cNvSpPr>
            <a:spLocks noGrp="1"/>
          </p:cNvSpPr>
          <p:nvPr>
            <p:ph type="sldNum" sz="quarter" idx="10"/>
          </p:nvPr>
        </p:nvSpPr>
        <p:spPr/>
        <p:txBody>
          <a:bodyPr/>
          <a:lstStyle/>
          <a:p>
            <a:fld id="{A88A401D-FA7D-467D-AFBB-0B3BA40DF614}" type="slidenum">
              <a:rPr lang="it-IT" smtClean="0"/>
              <a:pPr/>
              <a:t>13</a:t>
            </a:fld>
            <a:endParaRPr lang="it-IT"/>
          </a:p>
        </p:txBody>
      </p:sp>
      <p:sp>
        <p:nvSpPr>
          <p:cNvPr id="4" name="Segnaposto piè di pagina 3">
            <a:extLst>
              <a:ext uri="{FF2B5EF4-FFF2-40B4-BE49-F238E27FC236}">
                <a16:creationId xmlns:a16="http://schemas.microsoft.com/office/drawing/2014/main" id="{1D53D1EB-209C-37A8-DBF3-EFD11B7F4C72}"/>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9" name="Freccia a gallone 8">
            <a:extLst>
              <a:ext uri="{FF2B5EF4-FFF2-40B4-BE49-F238E27FC236}">
                <a16:creationId xmlns:a16="http://schemas.microsoft.com/office/drawing/2014/main" id="{B23DCCBA-67E4-AD79-D313-47A7AD0A5377}"/>
              </a:ext>
            </a:extLst>
          </p:cNvPr>
          <p:cNvSpPr/>
          <p:nvPr/>
        </p:nvSpPr>
        <p:spPr>
          <a:xfrm>
            <a:off x="6616486" y="1678187"/>
            <a:ext cx="2349624" cy="2257436"/>
          </a:xfrm>
          <a:prstGeom prst="chevron">
            <a:avLst>
              <a:gd name="adj" fmla="val 15302"/>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2" algn="ctr"/>
            <a:r>
              <a:rPr lang="it-IT" sz="1600" b="1" i="1">
                <a:solidFill>
                  <a:srgbClr val="FF0000"/>
                </a:solidFill>
                <a:latin typeface="Aptos" panose="020B0004020202020204" pitchFamily="34" charset="0"/>
              </a:rPr>
              <a:t>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Questa lettura è oggi confluita nell'art. 30 dell'allegato </a:t>
            </a:r>
            <a:r>
              <a:rPr lang="it-IT" sz="1600" b="1" i="1" err="1">
                <a:solidFill>
                  <a:srgbClr val="FF0000"/>
                </a:solidFill>
                <a:effectLst>
                  <a:outerShdw blurRad="38100" dist="38100" dir="2700000" algn="tl">
                    <a:srgbClr val="000000">
                      <a:alpha val="43137"/>
                    </a:srgbClr>
                  </a:outerShdw>
                </a:effectLst>
                <a:latin typeface="Aptos" panose="020B0004020202020204" pitchFamily="34" charset="0"/>
              </a:rPr>
              <a:t>II.12</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 al Codice?</a:t>
            </a:r>
          </a:p>
        </p:txBody>
      </p:sp>
      <p:sp>
        <p:nvSpPr>
          <p:cNvPr id="6" name="CasellaDiTesto 5">
            <a:extLst>
              <a:ext uri="{FF2B5EF4-FFF2-40B4-BE49-F238E27FC236}">
                <a16:creationId xmlns:a16="http://schemas.microsoft.com/office/drawing/2014/main" id="{DF1D1B17-B358-F7C1-E002-92A902ED67F6}"/>
              </a:ext>
            </a:extLst>
          </p:cNvPr>
          <p:cNvSpPr txBox="1"/>
          <p:nvPr/>
        </p:nvSpPr>
        <p:spPr>
          <a:xfrm>
            <a:off x="613182" y="1247396"/>
            <a:ext cx="5616624" cy="3293209"/>
          </a:xfrm>
          <a:prstGeom prst="rect">
            <a:avLst/>
          </a:prstGeom>
          <a:noFill/>
        </p:spPr>
        <p:txBody>
          <a:bodyPr wrap="square">
            <a:spAutoFit/>
          </a:bodyPr>
          <a:lstStyle/>
          <a:p>
            <a:pPr algn="just">
              <a:tabLst>
                <a:tab pos="5467350" algn="l"/>
              </a:tabLst>
            </a:pPr>
            <a:r>
              <a:rPr lang="it-IT" sz="1600" i="1">
                <a:solidFill>
                  <a:schemeClr val="tx1"/>
                </a:solidFill>
                <a:latin typeface="Aptos" panose="020B0004020202020204" pitchFamily="34" charset="0"/>
              </a:rPr>
              <a:t>L'istituto venne approfondito nella sentenza dell'</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Adunanza Plenaria n. 9/2015</a:t>
            </a:r>
            <a:r>
              <a:rPr lang="it-IT" sz="1600" i="1">
                <a:solidFill>
                  <a:schemeClr val="tx1"/>
                </a:solidFill>
                <a:latin typeface="Aptos" panose="020B0004020202020204" pitchFamily="34" charset="0"/>
              </a:rPr>
              <a:t>, che stabilì:</a:t>
            </a:r>
          </a:p>
          <a:p>
            <a:pPr marL="285750" indent="-285750" algn="just">
              <a:buFont typeface="Arial" panose="020B0604020202020204" pitchFamily="34" charset="0"/>
              <a:buChar char="•"/>
              <a:tabLst>
                <a:tab pos="5467350" algn="l"/>
              </a:tabLst>
            </a:pPr>
            <a:r>
              <a:rPr lang="it-IT" sz="1600" i="1">
                <a:solidFill>
                  <a:schemeClr val="tx1"/>
                </a:solidFill>
                <a:latin typeface="Aptos" panose="020B0004020202020204" pitchFamily="34" charset="0"/>
              </a:rPr>
              <a:t>per partecipare alla gara è sufficiente la </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qualificazione nella categoria prevalente per l'importo totale</a:t>
            </a:r>
          </a:p>
          <a:p>
            <a:pPr marL="285750" indent="-285750" algn="just">
              <a:buFont typeface="Arial" panose="020B0604020202020204" pitchFamily="34" charset="0"/>
              <a:buChar char="•"/>
              <a:tabLst>
                <a:tab pos="5467350" algn="l"/>
              </a:tabLst>
            </a:pPr>
            <a:r>
              <a:rPr lang="it-IT" sz="1600" b="1" i="1">
                <a:effectLst>
                  <a:outerShdw blurRad="38100" dist="38100" dir="2700000" algn="tl">
                    <a:srgbClr val="000000">
                      <a:alpha val="43137"/>
                    </a:srgbClr>
                  </a:outerShdw>
                </a:effectLst>
                <a:latin typeface="Aptos" panose="020B0004020202020204" pitchFamily="34" charset="0"/>
              </a:rPr>
              <a:t>le lavorazioni a qualificazione obbligatoria </a:t>
            </a:r>
            <a:r>
              <a:rPr lang="it-IT" sz="1600" i="1">
                <a:solidFill>
                  <a:schemeClr val="tx1"/>
                </a:solidFill>
                <a:latin typeface="Aptos" panose="020B0004020202020204" pitchFamily="34" charset="0"/>
              </a:rPr>
              <a:t>non possono essere eseguite direttamente dall'</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aggiudicatario non qualificato</a:t>
            </a:r>
          </a:p>
          <a:p>
            <a:pPr marL="285750" indent="-285750" algn="just">
              <a:buFont typeface="Arial" panose="020B0604020202020204" pitchFamily="34" charset="0"/>
              <a:buChar char="•"/>
              <a:tabLst>
                <a:tab pos="5467350" algn="l"/>
              </a:tabLst>
            </a:pPr>
            <a:r>
              <a:rPr lang="it-IT" sz="1600" i="1">
                <a:solidFill>
                  <a:schemeClr val="tx1"/>
                </a:solidFill>
                <a:latin typeface="Aptos" panose="020B0004020202020204" pitchFamily="34" charset="0"/>
              </a:rPr>
              <a:t>il </a:t>
            </a:r>
            <a:r>
              <a:rPr lang="it-IT" sz="1600" b="1" i="1">
                <a:effectLst>
                  <a:outerShdw blurRad="38100" dist="38100" dir="2700000" algn="tl">
                    <a:srgbClr val="000000">
                      <a:alpha val="43137"/>
                    </a:srgbClr>
                  </a:outerShdw>
                </a:effectLst>
                <a:latin typeface="Aptos" panose="020B0004020202020204" pitchFamily="34" charset="0"/>
              </a:rPr>
              <a:t>concorrente deve subappaltare </a:t>
            </a:r>
            <a:r>
              <a:rPr lang="it-IT" sz="1600" i="1">
                <a:solidFill>
                  <a:schemeClr val="tx1"/>
                </a:solidFill>
                <a:latin typeface="Aptos" panose="020B0004020202020204" pitchFamily="34" charset="0"/>
              </a:rPr>
              <a:t>tali lavorazioni a imprese qualificate, indicando già in gara le parti lavorazioni che intende affidare in subappalto.</a:t>
            </a:r>
          </a:p>
          <a:p>
            <a:pPr marL="285750" indent="-285750" algn="just">
              <a:buFont typeface="Arial" panose="020B0604020202020204" pitchFamily="34" charset="0"/>
              <a:buChar char="•"/>
              <a:tabLst>
                <a:tab pos="5467350" algn="l"/>
              </a:tabLst>
            </a:pPr>
            <a:r>
              <a:rPr lang="it-IT" sz="1600" i="1">
                <a:solidFill>
                  <a:schemeClr val="tx1"/>
                </a:solidFill>
                <a:latin typeface="Aptos" panose="020B0004020202020204" pitchFamily="34" charset="0"/>
              </a:rPr>
              <a:t>il subappalto attiene alla </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fase di esecuzione </a:t>
            </a:r>
            <a:r>
              <a:rPr lang="it-IT" sz="1600" i="1">
                <a:solidFill>
                  <a:schemeClr val="tx1"/>
                </a:solidFill>
                <a:latin typeface="Aptos" panose="020B0004020202020204" pitchFamily="34" charset="0"/>
              </a:rPr>
              <a:t>e non alla qualificazione per la gara, ove verrà </a:t>
            </a:r>
            <a:r>
              <a:rPr lang="it-IT" sz="1600" b="1" i="1">
                <a:effectLst>
                  <a:outerShdw blurRad="38100" dist="38100" dir="2700000" algn="tl">
                    <a:srgbClr val="000000">
                      <a:alpha val="43137"/>
                    </a:srgbClr>
                  </a:outerShdw>
                </a:effectLst>
                <a:latin typeface="Aptos" panose="020B0004020202020204" pitchFamily="34" charset="0"/>
              </a:rPr>
              <a:t>colmato il deficit di qualificazione</a:t>
            </a:r>
          </a:p>
        </p:txBody>
      </p:sp>
    </p:spTree>
    <p:extLst>
      <p:ext uri="{BB962C8B-B14F-4D97-AF65-F5344CB8AC3E}">
        <p14:creationId xmlns:p14="http://schemas.microsoft.com/office/powerpoint/2010/main" val="346756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5803B9-D815-E663-A971-80CFD4D0B031}"/>
              </a:ext>
            </a:extLst>
          </p:cNvPr>
          <p:cNvSpPr>
            <a:spLocks noGrp="1"/>
          </p:cNvSpPr>
          <p:nvPr>
            <p:ph type="title"/>
          </p:nvPr>
        </p:nvSpPr>
        <p:spPr/>
        <p:txBody>
          <a:bodyPr/>
          <a:lstStyle/>
          <a:p>
            <a:r>
              <a:rPr lang="it-IT"/>
              <a:t>Differenze con DL </a:t>
            </a:r>
            <a:r>
              <a:rPr lang="it-IT" err="1"/>
              <a:t>Expò</a:t>
            </a:r>
            <a:endParaRPr lang="it-IT"/>
          </a:p>
        </p:txBody>
      </p:sp>
      <p:sp>
        <p:nvSpPr>
          <p:cNvPr id="3" name="Segnaposto numero diapositiva 2">
            <a:extLst>
              <a:ext uri="{FF2B5EF4-FFF2-40B4-BE49-F238E27FC236}">
                <a16:creationId xmlns:a16="http://schemas.microsoft.com/office/drawing/2014/main" id="{1A48D6F8-D243-1C2C-E342-EEB78252EBF1}"/>
              </a:ext>
            </a:extLst>
          </p:cNvPr>
          <p:cNvSpPr>
            <a:spLocks noGrp="1"/>
          </p:cNvSpPr>
          <p:nvPr>
            <p:ph type="sldNum" sz="quarter" idx="10"/>
          </p:nvPr>
        </p:nvSpPr>
        <p:spPr/>
        <p:txBody>
          <a:bodyPr/>
          <a:lstStyle/>
          <a:p>
            <a:fld id="{A88A401D-FA7D-467D-AFBB-0B3BA40DF614}" type="slidenum">
              <a:rPr lang="it-IT" smtClean="0"/>
              <a:pPr/>
              <a:t>14</a:t>
            </a:fld>
            <a:endParaRPr lang="it-IT"/>
          </a:p>
        </p:txBody>
      </p:sp>
      <p:sp>
        <p:nvSpPr>
          <p:cNvPr id="4" name="Segnaposto piè di pagina 3">
            <a:extLst>
              <a:ext uri="{FF2B5EF4-FFF2-40B4-BE49-F238E27FC236}">
                <a16:creationId xmlns:a16="http://schemas.microsoft.com/office/drawing/2014/main" id="{EE0F7556-7AA2-1CE8-92E7-FFC62160E648}"/>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6" name="CasellaDiTesto 5">
            <a:extLst>
              <a:ext uri="{FF2B5EF4-FFF2-40B4-BE49-F238E27FC236}">
                <a16:creationId xmlns:a16="http://schemas.microsoft.com/office/drawing/2014/main" id="{F54B0930-D50B-3141-B8C5-B28D064FB535}"/>
              </a:ext>
            </a:extLst>
          </p:cNvPr>
          <p:cNvSpPr txBox="1"/>
          <p:nvPr/>
        </p:nvSpPr>
        <p:spPr>
          <a:xfrm>
            <a:off x="444806" y="1268641"/>
            <a:ext cx="4127194" cy="329320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it-IT" sz="1600">
                <a:solidFill>
                  <a:srgbClr val="FF0000"/>
                </a:solidFill>
                <a:effectLst>
                  <a:outerShdw blurRad="38100" dist="38100" dir="2700000" algn="tl">
                    <a:srgbClr val="000000">
                      <a:alpha val="43137"/>
                    </a:srgbClr>
                  </a:outerShdw>
                </a:effectLst>
                <a:latin typeface="Aptos" panose="020B0004020202020204" pitchFamily="34" charset="0"/>
              </a:rPr>
              <a:t>Art. 30.1, II.12</a:t>
            </a:r>
          </a:p>
          <a:p>
            <a:pPr algn="just"/>
            <a:r>
              <a:rPr lang="it-IT" sz="1600" i="1">
                <a:solidFill>
                  <a:schemeClr val="tx1"/>
                </a:solidFill>
                <a:latin typeface="Aptos" panose="020B0004020202020204" pitchFamily="34" charset="0"/>
              </a:rPr>
              <a:t>«Il concorrente singolo può partecipare alla gara qualora sia in possesso dei </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requisiti economico-finanziari e tecnico-organizzativi relativi alla categoria prevalente</a:t>
            </a:r>
            <a:r>
              <a:rPr lang="it-IT" sz="1600" i="1">
                <a:solidFill>
                  <a:schemeClr val="tx1"/>
                </a:solidFill>
                <a:latin typeface="Aptos" panose="020B0004020202020204" pitchFamily="34" charset="0"/>
              </a:rPr>
              <a:t> per l'importo totale dei lavori ovvero sia in possesso dei requisiti relativi alla categoria prevalente e alle categorie scorporabili per i singoli importi. I requisiti relativi alle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categorie scorporabili non posseduti</a:t>
            </a:r>
            <a:r>
              <a:rPr lang="it-IT" sz="1600" i="1">
                <a:solidFill>
                  <a:schemeClr val="tx1"/>
                </a:solidFill>
                <a:latin typeface="Aptos" panose="020B0004020202020204" pitchFamily="34" charset="0"/>
              </a:rPr>
              <a:t> dall'impresa </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devono da questa essere posseduti con riferimento alla categoria prevalente</a:t>
            </a:r>
            <a:r>
              <a:rPr lang="it-IT" sz="1600" i="1">
                <a:solidFill>
                  <a:schemeClr val="tx1"/>
                </a:solidFill>
                <a:latin typeface="Aptos" panose="020B0004020202020204" pitchFamily="34" charset="0"/>
              </a:rPr>
              <a:t>».</a:t>
            </a:r>
          </a:p>
        </p:txBody>
      </p:sp>
      <p:sp>
        <p:nvSpPr>
          <p:cNvPr id="8" name="CasellaDiTesto 7">
            <a:extLst>
              <a:ext uri="{FF2B5EF4-FFF2-40B4-BE49-F238E27FC236}">
                <a16:creationId xmlns:a16="http://schemas.microsoft.com/office/drawing/2014/main" id="{81BA476C-8B08-CB60-6DC2-E4F23322400D}"/>
              </a:ext>
            </a:extLst>
          </p:cNvPr>
          <p:cNvSpPr txBox="1"/>
          <p:nvPr/>
        </p:nvSpPr>
        <p:spPr>
          <a:xfrm>
            <a:off x="4751022" y="1591806"/>
            <a:ext cx="3972211" cy="181588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it-IT" sz="1600" b="1" i="1">
                <a:solidFill>
                  <a:schemeClr val="tx1"/>
                </a:solidFill>
                <a:effectLst>
                  <a:outerShdw blurRad="38100" dist="38100" dir="2700000" algn="tl">
                    <a:srgbClr val="000000">
                      <a:alpha val="43137"/>
                    </a:srgbClr>
                  </a:outerShdw>
                </a:effectLst>
                <a:latin typeface="Aptos" panose="020B0004020202020204" pitchFamily="34" charset="0"/>
              </a:rPr>
              <a:t>Art. 12.1.b, L.80/14 (DL 47/14)</a:t>
            </a:r>
          </a:p>
          <a:p>
            <a:pPr algn="just"/>
            <a:r>
              <a:rPr lang="it-IT" sz="1600" i="1">
                <a:solidFill>
                  <a:schemeClr val="tx1"/>
                </a:solidFill>
                <a:latin typeface="Aptos" panose="020B0004020202020204" pitchFamily="34" charset="0"/>
              </a:rPr>
              <a:t>«Le predette lavorazioni sono comunque subappaltabili ad imprese in possesso delle relative qualificazioni. Esse sono altresì scorporabili e sono indicate nei bandi di gara ai fini della costituzione di associazioni temporanee di tipo verticale». </a:t>
            </a:r>
          </a:p>
        </p:txBody>
      </p:sp>
      <p:sp>
        <p:nvSpPr>
          <p:cNvPr id="9" name="Freccia in giù 8">
            <a:extLst>
              <a:ext uri="{FF2B5EF4-FFF2-40B4-BE49-F238E27FC236}">
                <a16:creationId xmlns:a16="http://schemas.microsoft.com/office/drawing/2014/main" id="{FAA5D6B1-DA8F-83A9-FF75-4EA57231A0A0}"/>
              </a:ext>
            </a:extLst>
          </p:cNvPr>
          <p:cNvSpPr/>
          <p:nvPr/>
        </p:nvSpPr>
        <p:spPr>
          <a:xfrm>
            <a:off x="6303690" y="3407688"/>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10" name="Rettangolo 9">
            <a:extLst>
              <a:ext uri="{FF2B5EF4-FFF2-40B4-BE49-F238E27FC236}">
                <a16:creationId xmlns:a16="http://schemas.microsoft.com/office/drawing/2014/main" id="{35700015-9A4E-8A16-E6F2-06D684FEE8E3}"/>
              </a:ext>
            </a:extLst>
          </p:cNvPr>
          <p:cNvSpPr/>
          <p:nvPr/>
        </p:nvSpPr>
        <p:spPr>
          <a:xfrm>
            <a:off x="6460210" y="3511138"/>
            <a:ext cx="505267" cy="923330"/>
          </a:xfrm>
          <a:prstGeom prst="rect">
            <a:avLst/>
          </a:prstGeom>
          <a:noFill/>
        </p:spPr>
        <p:txBody>
          <a:bodyPr wrap="none" lIns="91440" tIns="45720" rIns="91440" bIns="45720">
            <a:spAutoFit/>
          </a:bodyPr>
          <a:lstStyle/>
          <a:p>
            <a:pPr algn="ctr"/>
            <a:r>
              <a:rPr lang="it-IT" sz="5400" b="1" cap="none" spc="0">
                <a:ln w="22225">
                  <a:solidFill>
                    <a:schemeClr val="accent2"/>
                  </a:solidFill>
                  <a:prstDash val="solid"/>
                </a:ln>
                <a:solidFill>
                  <a:schemeClr val="accent2">
                    <a:lumMod val="40000"/>
                    <a:lumOff val="60000"/>
                  </a:schemeClr>
                </a:solidFill>
                <a:effectLst/>
              </a:rPr>
              <a:t>?</a:t>
            </a:r>
          </a:p>
        </p:txBody>
      </p:sp>
      <p:sp>
        <p:nvSpPr>
          <p:cNvPr id="11" name="Freccia in giù 10">
            <a:extLst>
              <a:ext uri="{FF2B5EF4-FFF2-40B4-BE49-F238E27FC236}">
                <a16:creationId xmlns:a16="http://schemas.microsoft.com/office/drawing/2014/main" id="{3FCCED6F-CD0E-3B8A-D97A-0C65B520E3C7}"/>
              </a:ext>
            </a:extLst>
          </p:cNvPr>
          <p:cNvSpPr/>
          <p:nvPr/>
        </p:nvSpPr>
        <p:spPr>
          <a:xfrm rot="16200000">
            <a:off x="4253235" y="2754406"/>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12" name="Segno di moltiplicazione 11">
            <a:extLst>
              <a:ext uri="{FF2B5EF4-FFF2-40B4-BE49-F238E27FC236}">
                <a16:creationId xmlns:a16="http://schemas.microsoft.com/office/drawing/2014/main" id="{D1397001-39EE-907A-FA39-EB30B1DD84F0}"/>
              </a:ext>
            </a:extLst>
          </p:cNvPr>
          <p:cNvSpPr/>
          <p:nvPr/>
        </p:nvSpPr>
        <p:spPr>
          <a:xfrm>
            <a:off x="5206674" y="1185620"/>
            <a:ext cx="3012337" cy="2603716"/>
          </a:xfrm>
          <a:prstGeom prst="mathMultiply">
            <a:avLst>
              <a:gd name="adj1" fmla="val 7151"/>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418801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C47845-9C23-D77F-BB18-B4C516BE38C1}"/>
              </a:ext>
            </a:extLst>
          </p:cNvPr>
          <p:cNvSpPr>
            <a:spLocks noGrp="1"/>
          </p:cNvSpPr>
          <p:nvPr>
            <p:ph type="title"/>
          </p:nvPr>
        </p:nvSpPr>
        <p:spPr/>
        <p:txBody>
          <a:bodyPr/>
          <a:lstStyle/>
          <a:p>
            <a:r>
              <a:rPr lang="it-IT"/>
              <a:t>Qualificazione non obbligatoria?</a:t>
            </a:r>
          </a:p>
        </p:txBody>
      </p:sp>
      <p:sp>
        <p:nvSpPr>
          <p:cNvPr id="3" name="Segnaposto numero diapositiva 2">
            <a:extLst>
              <a:ext uri="{FF2B5EF4-FFF2-40B4-BE49-F238E27FC236}">
                <a16:creationId xmlns:a16="http://schemas.microsoft.com/office/drawing/2014/main" id="{21CF6D4A-9F50-6182-30ED-6E6D9440C85A}"/>
              </a:ext>
            </a:extLst>
          </p:cNvPr>
          <p:cNvSpPr>
            <a:spLocks noGrp="1"/>
          </p:cNvSpPr>
          <p:nvPr>
            <p:ph type="sldNum" sz="quarter" idx="10"/>
          </p:nvPr>
        </p:nvSpPr>
        <p:spPr/>
        <p:txBody>
          <a:bodyPr/>
          <a:lstStyle/>
          <a:p>
            <a:fld id="{A88A401D-FA7D-467D-AFBB-0B3BA40DF614}" type="slidenum">
              <a:rPr lang="it-IT" smtClean="0"/>
              <a:pPr/>
              <a:t>15</a:t>
            </a:fld>
            <a:endParaRPr lang="it-IT"/>
          </a:p>
        </p:txBody>
      </p:sp>
      <p:sp>
        <p:nvSpPr>
          <p:cNvPr id="4" name="Segnaposto piè di pagina 3">
            <a:extLst>
              <a:ext uri="{FF2B5EF4-FFF2-40B4-BE49-F238E27FC236}">
                <a16:creationId xmlns:a16="http://schemas.microsoft.com/office/drawing/2014/main" id="{FC6DBF6E-A684-CEE9-1C59-47E3C3EC6663}"/>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6" name="Freccia a gallone 5">
            <a:extLst>
              <a:ext uri="{FF2B5EF4-FFF2-40B4-BE49-F238E27FC236}">
                <a16:creationId xmlns:a16="http://schemas.microsoft.com/office/drawing/2014/main" id="{CD9D2AA6-B02D-419C-C83B-0E19FD96062F}"/>
              </a:ext>
            </a:extLst>
          </p:cNvPr>
          <p:cNvSpPr/>
          <p:nvPr/>
        </p:nvSpPr>
        <p:spPr>
          <a:xfrm rot="5400000">
            <a:off x="511859" y="1375307"/>
            <a:ext cx="775465" cy="648072"/>
          </a:xfrm>
          <a:prstGeom prst="chevron">
            <a:avLst>
              <a:gd name="adj" fmla="val 30171"/>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L="0" lvl="2" algn="ctr"/>
            <a:r>
              <a:rPr lang="it-IT" sz="1600" b="1" i="1">
                <a:solidFill>
                  <a:schemeClr val="tx1"/>
                </a:solidFill>
                <a:effectLst>
                  <a:outerShdw blurRad="38100" dist="38100" dir="2700000" algn="tl">
                    <a:srgbClr val="000000">
                      <a:alpha val="43137"/>
                    </a:srgbClr>
                  </a:outerShdw>
                </a:effectLst>
                <a:latin typeface="Aptos" panose="020B0004020202020204" pitchFamily="34" charset="0"/>
              </a:rPr>
              <a:t> 1</a:t>
            </a:r>
            <a:endParaRPr lang="it-IT" sz="1600" b="1">
              <a:solidFill>
                <a:schemeClr val="tx1"/>
              </a:solidFill>
              <a:effectLst>
                <a:outerShdw blurRad="38100" dist="38100" dir="2700000" algn="tl">
                  <a:srgbClr val="000000">
                    <a:alpha val="43137"/>
                  </a:srgbClr>
                </a:outerShdw>
              </a:effectLst>
              <a:latin typeface="Aptos" panose="020B0004020202020204" pitchFamily="34" charset="0"/>
            </a:endParaRPr>
          </a:p>
        </p:txBody>
      </p:sp>
      <p:sp>
        <p:nvSpPr>
          <p:cNvPr id="10" name="Freccia a gallone 9">
            <a:extLst>
              <a:ext uri="{FF2B5EF4-FFF2-40B4-BE49-F238E27FC236}">
                <a16:creationId xmlns:a16="http://schemas.microsoft.com/office/drawing/2014/main" id="{91D9B763-C2BA-C663-1A44-CA5C63F6757D}"/>
              </a:ext>
            </a:extLst>
          </p:cNvPr>
          <p:cNvSpPr/>
          <p:nvPr/>
        </p:nvSpPr>
        <p:spPr>
          <a:xfrm rot="5400000">
            <a:off x="499699" y="2023214"/>
            <a:ext cx="775468" cy="648072"/>
          </a:xfrm>
          <a:prstGeom prst="chevron">
            <a:avLst>
              <a:gd name="adj" fmla="val 30171"/>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L="0" lvl="2" algn="ctr"/>
            <a:r>
              <a:rPr lang="it-IT" sz="1600" b="1" i="1">
                <a:solidFill>
                  <a:schemeClr val="tx1"/>
                </a:solidFill>
                <a:effectLst>
                  <a:outerShdw blurRad="38100" dist="38100" dir="2700000" algn="tl">
                    <a:srgbClr val="000000">
                      <a:alpha val="43137"/>
                    </a:srgbClr>
                  </a:outerShdw>
                </a:effectLst>
                <a:latin typeface="Aptos" panose="020B0004020202020204" pitchFamily="34" charset="0"/>
              </a:rPr>
              <a:t> 2</a:t>
            </a:r>
            <a:endParaRPr lang="it-IT" sz="1600" b="1">
              <a:solidFill>
                <a:schemeClr val="tx1"/>
              </a:solidFill>
              <a:effectLst>
                <a:outerShdw blurRad="38100" dist="38100" dir="2700000" algn="tl">
                  <a:srgbClr val="000000">
                    <a:alpha val="43137"/>
                  </a:srgbClr>
                </a:outerShdw>
              </a:effectLst>
              <a:latin typeface="Aptos" panose="020B0004020202020204" pitchFamily="34" charset="0"/>
            </a:endParaRPr>
          </a:p>
        </p:txBody>
      </p:sp>
      <p:sp>
        <p:nvSpPr>
          <p:cNvPr id="11" name="Freccia a gallone 10">
            <a:extLst>
              <a:ext uri="{FF2B5EF4-FFF2-40B4-BE49-F238E27FC236}">
                <a16:creationId xmlns:a16="http://schemas.microsoft.com/office/drawing/2014/main" id="{1BD1DE75-91A3-30C6-5164-1B5B503E89EA}"/>
              </a:ext>
            </a:extLst>
          </p:cNvPr>
          <p:cNvSpPr/>
          <p:nvPr/>
        </p:nvSpPr>
        <p:spPr>
          <a:xfrm rot="5400000">
            <a:off x="511858" y="2662689"/>
            <a:ext cx="775468" cy="648072"/>
          </a:xfrm>
          <a:prstGeom prst="chevron">
            <a:avLst>
              <a:gd name="adj" fmla="val 30171"/>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L="0" lvl="2" algn="ctr"/>
            <a:r>
              <a:rPr lang="it-IT" sz="1600" b="1" i="1">
                <a:solidFill>
                  <a:schemeClr val="tx1"/>
                </a:solidFill>
                <a:effectLst>
                  <a:outerShdw blurRad="38100" dist="38100" dir="2700000" algn="tl">
                    <a:srgbClr val="000000">
                      <a:alpha val="43137"/>
                    </a:srgbClr>
                  </a:outerShdw>
                </a:effectLst>
                <a:latin typeface="Aptos" panose="020B0004020202020204" pitchFamily="34" charset="0"/>
              </a:rPr>
              <a:t> 3</a:t>
            </a:r>
            <a:endParaRPr lang="it-IT" sz="1600" b="1">
              <a:solidFill>
                <a:schemeClr val="tx1"/>
              </a:solidFill>
              <a:effectLst>
                <a:outerShdw blurRad="38100" dist="38100" dir="2700000" algn="tl">
                  <a:srgbClr val="000000">
                    <a:alpha val="43137"/>
                  </a:srgbClr>
                </a:outerShdw>
              </a:effectLst>
              <a:latin typeface="Aptos" panose="020B0004020202020204" pitchFamily="34" charset="0"/>
            </a:endParaRPr>
          </a:p>
        </p:txBody>
      </p:sp>
      <p:sp>
        <p:nvSpPr>
          <p:cNvPr id="12" name="Freccia a gallone 11">
            <a:extLst>
              <a:ext uri="{FF2B5EF4-FFF2-40B4-BE49-F238E27FC236}">
                <a16:creationId xmlns:a16="http://schemas.microsoft.com/office/drawing/2014/main" id="{A90BC172-1408-4590-BA87-E845D691545B}"/>
              </a:ext>
            </a:extLst>
          </p:cNvPr>
          <p:cNvSpPr/>
          <p:nvPr/>
        </p:nvSpPr>
        <p:spPr>
          <a:xfrm rot="5400000">
            <a:off x="511857" y="3577560"/>
            <a:ext cx="775468" cy="648072"/>
          </a:xfrm>
          <a:prstGeom prst="chevron">
            <a:avLst>
              <a:gd name="adj" fmla="val 30171"/>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L="0" lvl="2" algn="ctr"/>
            <a:r>
              <a:rPr lang="it-IT" sz="1600" b="1" i="1">
                <a:solidFill>
                  <a:schemeClr val="tx1"/>
                </a:solidFill>
                <a:effectLst>
                  <a:outerShdw blurRad="38100" dist="38100" dir="2700000" algn="tl">
                    <a:srgbClr val="000000">
                      <a:alpha val="43137"/>
                    </a:srgbClr>
                  </a:outerShdw>
                </a:effectLst>
                <a:latin typeface="Aptos" panose="020B0004020202020204" pitchFamily="34" charset="0"/>
              </a:rPr>
              <a:t> 4</a:t>
            </a:r>
            <a:endParaRPr lang="it-IT" sz="1600" b="1">
              <a:solidFill>
                <a:schemeClr val="tx1"/>
              </a:solidFill>
              <a:effectLst>
                <a:outerShdw blurRad="38100" dist="38100" dir="2700000" algn="tl">
                  <a:srgbClr val="000000">
                    <a:alpha val="43137"/>
                  </a:srgbClr>
                </a:outerShdw>
              </a:effectLst>
              <a:latin typeface="Aptos" panose="020B0004020202020204" pitchFamily="34" charset="0"/>
            </a:endParaRPr>
          </a:p>
        </p:txBody>
      </p:sp>
      <p:sp>
        <p:nvSpPr>
          <p:cNvPr id="14" name="CasellaDiTesto 13">
            <a:extLst>
              <a:ext uri="{FF2B5EF4-FFF2-40B4-BE49-F238E27FC236}">
                <a16:creationId xmlns:a16="http://schemas.microsoft.com/office/drawing/2014/main" id="{620DC961-5746-7A8A-F5D0-C9A74E809457}"/>
              </a:ext>
            </a:extLst>
          </p:cNvPr>
          <p:cNvSpPr txBox="1"/>
          <p:nvPr/>
        </p:nvSpPr>
        <p:spPr>
          <a:xfrm>
            <a:off x="1403648" y="1311609"/>
            <a:ext cx="7283152" cy="584775"/>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lvl="2" algn="just"/>
            <a:r>
              <a:rPr lang="it-IT" sz="1600" b="1" i="1">
                <a:solidFill>
                  <a:schemeClr val="tx1"/>
                </a:solidFill>
                <a:effectLst>
                  <a:outerShdw blurRad="38100" dist="38100" dir="2700000" algn="tl">
                    <a:srgbClr val="000000">
                      <a:alpha val="43137"/>
                    </a:srgbClr>
                  </a:outerShdw>
                </a:effectLst>
                <a:latin typeface="Aptos" panose="020B0004020202020204" pitchFamily="34" charset="0"/>
              </a:rPr>
              <a:t> </a:t>
            </a:r>
            <a:r>
              <a:rPr lang="it-IT" sz="1600">
                <a:solidFill>
                  <a:prstClr val="black"/>
                </a:solidFill>
                <a:latin typeface="Aptos" panose="020B0004020202020204" pitchFamily="34" charset="0"/>
                <a:ea typeface="Yu Gothic UI Semilight" panose="020B0400000000000000" pitchFamily="34" charset="-128"/>
                <a:cs typeface="Segoe UI Semilight" panose="020B0402040204020203" pitchFamily="34" charset="0"/>
              </a:rPr>
              <a:t>«</a:t>
            </a:r>
            <a:r>
              <a:rPr lang="it-IT" sz="1600" i="1">
                <a:solidFill>
                  <a:prstClr val="black"/>
                </a:solidFill>
                <a:latin typeface="Aptos" panose="020B0004020202020204" pitchFamily="34" charset="0"/>
                <a:ea typeface="Yu Gothic UI Semilight" panose="020B0400000000000000" pitchFamily="34" charset="-128"/>
                <a:cs typeface="Segoe UI Semilight" panose="020B0402040204020203" pitchFamily="34" charset="0"/>
              </a:rPr>
              <a:t>Per […] di importo pari o superiore a 150.000 euro </a:t>
            </a:r>
            <a:r>
              <a:rPr lang="it-IT" sz="1600" b="1" i="1">
                <a:solidFill>
                  <a:schemeClr val="tx1"/>
                </a:solidFill>
                <a:effectLst>
                  <a:outerShdw blurRad="38100" dist="38100" dir="2700000" algn="tl">
                    <a:srgbClr val="000000">
                      <a:alpha val="43137"/>
                    </a:srgbClr>
                  </a:outerShdw>
                </a:effectLst>
                <a:latin typeface="Aptos" panose="020B0004020202020204" pitchFamily="34" charset="0"/>
                <a:ea typeface="Yu Gothic UI Semilight" panose="020B0400000000000000" pitchFamily="34" charset="-128"/>
                <a:cs typeface="Segoe UI Semilight" panose="020B0402040204020203" pitchFamily="34" charset="0"/>
              </a:rPr>
              <a:t>le stazioni appaltanti </a:t>
            </a:r>
            <a:r>
              <a:rPr lang="it-IT" sz="1600" b="1" i="1">
                <a:solidFill>
                  <a:srgbClr val="FF0000"/>
                </a:solidFill>
                <a:effectLst>
                  <a:outerShdw blurRad="38100" dist="38100" dir="2700000" algn="tl">
                    <a:srgbClr val="000000">
                      <a:alpha val="43137"/>
                    </a:srgbClr>
                  </a:outerShdw>
                </a:effectLst>
                <a:latin typeface="Aptos" panose="020B0004020202020204" pitchFamily="34" charset="0"/>
                <a:ea typeface="Yu Gothic UI Semilight" panose="020B0400000000000000" pitchFamily="34" charset="-128"/>
                <a:cs typeface="Segoe UI Semilight" panose="020B0402040204020203" pitchFamily="34" charset="0"/>
              </a:rPr>
              <a:t>RICHIEDONO </a:t>
            </a:r>
            <a:r>
              <a:rPr lang="it-IT" sz="1600" i="1">
                <a:solidFill>
                  <a:prstClr val="black"/>
                </a:solidFill>
                <a:latin typeface="Aptos" panose="020B0004020202020204" pitchFamily="34" charset="0"/>
                <a:ea typeface="Yu Gothic UI Semilight" panose="020B0400000000000000" pitchFamily="34" charset="-128"/>
                <a:cs typeface="Segoe UI Semilight" panose="020B0402040204020203" pitchFamily="34" charset="0"/>
              </a:rPr>
              <a:t>che gli </a:t>
            </a:r>
            <a:r>
              <a:rPr lang="it-IT" sz="1600" b="1" i="1">
                <a:solidFill>
                  <a:srgbClr val="FF0000"/>
                </a:solidFill>
                <a:effectLst>
                  <a:outerShdw blurRad="38100" dist="38100" dir="2700000" algn="tl">
                    <a:srgbClr val="000000">
                      <a:alpha val="43137"/>
                    </a:srgbClr>
                  </a:outerShdw>
                </a:effectLst>
                <a:latin typeface="Aptos" panose="020B0004020202020204" pitchFamily="34" charset="0"/>
                <a:ea typeface="Yu Gothic UI Semilight" panose="020B0400000000000000" pitchFamily="34" charset="-128"/>
                <a:cs typeface="Segoe UI Semilight" panose="020B0402040204020203" pitchFamily="34" charset="0"/>
              </a:rPr>
              <a:t>OPERATORI ECONOMICI </a:t>
            </a:r>
            <a:r>
              <a:rPr lang="it-IT" sz="1600" i="1">
                <a:solidFill>
                  <a:prstClr val="black"/>
                </a:solidFill>
                <a:latin typeface="Aptos" panose="020B0004020202020204" pitchFamily="34" charset="0"/>
                <a:ea typeface="Yu Gothic UI Semilight" panose="020B0400000000000000" pitchFamily="34" charset="-128"/>
                <a:cs typeface="Segoe UI Semilight" panose="020B0402040204020203" pitchFamily="34" charset="0"/>
              </a:rPr>
              <a:t>siano </a:t>
            </a:r>
            <a:r>
              <a:rPr lang="it-IT" sz="1600" b="1" i="1">
                <a:solidFill>
                  <a:srgbClr val="FF0000"/>
                </a:solidFill>
                <a:effectLst>
                  <a:outerShdw blurRad="38100" dist="38100" dir="2700000" algn="tl">
                    <a:srgbClr val="000000">
                      <a:alpha val="43137"/>
                    </a:srgbClr>
                  </a:outerShdw>
                </a:effectLst>
                <a:latin typeface="Aptos" panose="020B0004020202020204" pitchFamily="34" charset="0"/>
                <a:ea typeface="Yu Gothic UI Semilight" panose="020B0400000000000000" pitchFamily="34" charset="-128"/>
                <a:cs typeface="Segoe UI Semilight" panose="020B0402040204020203" pitchFamily="34" charset="0"/>
              </a:rPr>
              <a:t>QUALIFICATI</a:t>
            </a:r>
            <a:r>
              <a:rPr lang="it-IT" sz="1600">
                <a:solidFill>
                  <a:prstClr val="black"/>
                </a:solidFill>
                <a:latin typeface="Aptos" panose="020B0004020202020204" pitchFamily="34" charset="0"/>
                <a:ea typeface="Yu Gothic UI Semilight" panose="020B0400000000000000" pitchFamily="34" charset="-128"/>
                <a:cs typeface="Segoe UI Semilight" panose="020B0402040204020203" pitchFamily="34" charset="0"/>
              </a:rPr>
              <a:t>». (100.4)</a:t>
            </a:r>
            <a:endParaRPr lang="it-IT" sz="1600" b="1">
              <a:solidFill>
                <a:schemeClr val="tx1"/>
              </a:solidFill>
              <a:effectLst>
                <a:outerShdw blurRad="38100" dist="38100" dir="2700000" algn="tl">
                  <a:srgbClr val="000000">
                    <a:alpha val="43137"/>
                  </a:srgbClr>
                </a:outerShdw>
              </a:effectLst>
              <a:latin typeface="Aptos" panose="020B0004020202020204" pitchFamily="34" charset="0"/>
            </a:endParaRPr>
          </a:p>
        </p:txBody>
      </p:sp>
      <p:sp>
        <p:nvSpPr>
          <p:cNvPr id="15" name="CasellaDiTesto 14">
            <a:extLst>
              <a:ext uri="{FF2B5EF4-FFF2-40B4-BE49-F238E27FC236}">
                <a16:creationId xmlns:a16="http://schemas.microsoft.com/office/drawing/2014/main" id="{5DC9CD3E-8D06-CFC9-2838-69850B08BC9D}"/>
              </a:ext>
            </a:extLst>
          </p:cNvPr>
          <p:cNvSpPr txBox="1"/>
          <p:nvPr/>
        </p:nvSpPr>
        <p:spPr>
          <a:xfrm>
            <a:off x="1403648" y="1959514"/>
            <a:ext cx="7283152" cy="584775"/>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lvl="2" algn="just"/>
            <a:r>
              <a:rPr lang="it-IT" sz="1600" b="1" i="1">
                <a:solidFill>
                  <a:schemeClr val="tx1"/>
                </a:solidFill>
                <a:effectLst>
                  <a:outerShdw blurRad="38100" dist="38100" dir="2700000" algn="tl">
                    <a:srgbClr val="000000">
                      <a:alpha val="43137"/>
                    </a:srgbClr>
                  </a:outerShdw>
                </a:effectLst>
                <a:latin typeface="Aptos" panose="020B0004020202020204" pitchFamily="34" charset="0"/>
              </a:rPr>
              <a:t> </a:t>
            </a:r>
            <a:r>
              <a:rPr lang="it-IT" sz="1600">
                <a:solidFill>
                  <a:prstClr val="black"/>
                </a:solidFill>
                <a:latin typeface="Aptos" panose="020B0004020202020204" pitchFamily="34" charset="0"/>
                <a:ea typeface="Yu Gothic UI Semilight" panose="020B0400000000000000" pitchFamily="34" charset="-128"/>
                <a:cs typeface="Segoe UI Semilight" panose="020B0402040204020203" pitchFamily="34" charset="0"/>
              </a:rPr>
              <a:t>«</a:t>
            </a:r>
            <a:r>
              <a:rPr lang="it-IT" sz="1600" b="1" i="1">
                <a:solidFill>
                  <a:srgbClr val="FF0000"/>
                </a:solidFill>
                <a:effectLst>
                  <a:outerShdw blurRad="38100" dist="38100" dir="2700000" algn="tl">
                    <a:srgbClr val="000000">
                      <a:alpha val="43137"/>
                    </a:srgbClr>
                  </a:outerShdw>
                </a:effectLst>
                <a:latin typeface="Aptos" panose="020B0004020202020204" pitchFamily="34" charset="0"/>
                <a:ea typeface="Yu Gothic UI Semilight" panose="020B0400000000000000" pitchFamily="34" charset="-128"/>
                <a:cs typeface="Segoe UI Semilight" panose="020B0402040204020203" pitchFamily="34" charset="0"/>
              </a:rPr>
              <a:t>NON POSSONO RICHIEDERE </a:t>
            </a:r>
            <a:r>
              <a:rPr lang="it-IT" sz="1600" i="1">
                <a:solidFill>
                  <a:prstClr val="black"/>
                </a:solidFill>
                <a:latin typeface="Aptos" panose="020B0004020202020204" pitchFamily="34" charset="0"/>
                <a:ea typeface="Yu Gothic UI Semilight" panose="020B0400000000000000" pitchFamily="34" charset="-128"/>
                <a:cs typeface="Segoe UI Semilight" panose="020B0402040204020203" pitchFamily="34" charset="0"/>
              </a:rPr>
              <a:t>ai concorrenti la </a:t>
            </a:r>
            <a:r>
              <a:rPr lang="it-IT" sz="1600" b="1" i="1">
                <a:solidFill>
                  <a:srgbClr val="FF0000"/>
                </a:solidFill>
                <a:effectLst>
                  <a:outerShdw blurRad="38100" dist="38100" dir="2700000" algn="tl">
                    <a:srgbClr val="000000">
                      <a:alpha val="43137"/>
                    </a:srgbClr>
                  </a:outerShdw>
                </a:effectLst>
                <a:latin typeface="Aptos" panose="020B0004020202020204" pitchFamily="34" charset="0"/>
                <a:ea typeface="Yu Gothic UI Semilight" panose="020B0400000000000000" pitchFamily="34" charset="-128"/>
                <a:cs typeface="Segoe UI Semilight" panose="020B0402040204020203" pitchFamily="34" charset="0"/>
              </a:rPr>
              <a:t>DIMOSTRAZIONE DELLA QUALIFICAZIONE </a:t>
            </a:r>
            <a:r>
              <a:rPr lang="it-IT" sz="1600" i="1">
                <a:solidFill>
                  <a:prstClr val="black"/>
                </a:solidFill>
                <a:latin typeface="Aptos" panose="020B0004020202020204" pitchFamily="34" charset="0"/>
                <a:ea typeface="Yu Gothic UI Semilight" panose="020B0400000000000000" pitchFamily="34" charset="-128"/>
                <a:cs typeface="Segoe UI Semilight" panose="020B0402040204020203" pitchFamily="34" charset="0"/>
              </a:rPr>
              <a:t>con modalità, procedure e </a:t>
            </a:r>
            <a:r>
              <a:rPr lang="it-IT" sz="1600" b="1" i="1">
                <a:solidFill>
                  <a:srgbClr val="FF0000"/>
                </a:solidFill>
                <a:effectLst>
                  <a:outerShdw blurRad="38100" dist="38100" dir="2700000" algn="tl">
                    <a:srgbClr val="000000">
                      <a:alpha val="43137"/>
                    </a:srgbClr>
                  </a:outerShdw>
                </a:effectLst>
                <a:latin typeface="Aptos" panose="020B0004020202020204" pitchFamily="34" charset="0"/>
                <a:ea typeface="Yu Gothic UI Semilight" panose="020B0400000000000000" pitchFamily="34" charset="-128"/>
                <a:cs typeface="Segoe UI Semilight" panose="020B0402040204020203" pitchFamily="34" charset="0"/>
              </a:rPr>
              <a:t>CONTENUTI DIVERSI</a:t>
            </a:r>
            <a:r>
              <a:rPr lang="it-IT" sz="1600">
                <a:solidFill>
                  <a:prstClr val="black"/>
                </a:solidFill>
                <a:latin typeface="Aptos" panose="020B0004020202020204" pitchFamily="34" charset="0"/>
                <a:ea typeface="Yu Gothic UI Semilight" panose="020B0400000000000000" pitchFamily="34" charset="-128"/>
                <a:cs typeface="Segoe UI Semilight" panose="020B0402040204020203" pitchFamily="34" charset="0"/>
              </a:rPr>
              <a:t>». (</a:t>
            </a:r>
            <a:r>
              <a:rPr lang="it-IT" sz="1600" err="1">
                <a:solidFill>
                  <a:prstClr val="black"/>
                </a:solidFill>
                <a:latin typeface="Aptos" panose="020B0004020202020204" pitchFamily="34" charset="0"/>
                <a:ea typeface="Yu Gothic UI Semilight" panose="020B0400000000000000" pitchFamily="34" charset="-128"/>
                <a:cs typeface="Segoe UI Semilight" panose="020B0402040204020203" pitchFamily="34" charset="0"/>
              </a:rPr>
              <a:t>II.12</a:t>
            </a:r>
            <a:r>
              <a:rPr lang="it-IT" sz="1600">
                <a:solidFill>
                  <a:prstClr val="black"/>
                </a:solidFill>
                <a:latin typeface="Aptos" panose="020B0004020202020204" pitchFamily="34" charset="0"/>
                <a:ea typeface="Yu Gothic UI Semilight" panose="020B0400000000000000" pitchFamily="34" charset="-128"/>
                <a:cs typeface="Segoe UI Semilight" panose="020B0402040204020203" pitchFamily="34" charset="0"/>
              </a:rPr>
              <a:t>, 1.3)</a:t>
            </a:r>
            <a:endParaRPr lang="it-IT" sz="1600" b="1">
              <a:solidFill>
                <a:schemeClr val="tx1"/>
              </a:solidFill>
              <a:effectLst>
                <a:outerShdw blurRad="38100" dist="38100" dir="2700000" algn="tl">
                  <a:srgbClr val="000000">
                    <a:alpha val="43137"/>
                  </a:srgbClr>
                </a:outerShdw>
              </a:effectLst>
              <a:latin typeface="Aptos" panose="020B0004020202020204" pitchFamily="34" charset="0"/>
            </a:endParaRPr>
          </a:p>
        </p:txBody>
      </p:sp>
      <p:sp>
        <p:nvSpPr>
          <p:cNvPr id="16" name="CasellaDiTesto 15">
            <a:extLst>
              <a:ext uri="{FF2B5EF4-FFF2-40B4-BE49-F238E27FC236}">
                <a16:creationId xmlns:a16="http://schemas.microsoft.com/office/drawing/2014/main" id="{0A81C07D-F4E1-E0FB-7371-F7E1A4C795F3}"/>
              </a:ext>
            </a:extLst>
          </p:cNvPr>
          <p:cNvSpPr txBox="1"/>
          <p:nvPr/>
        </p:nvSpPr>
        <p:spPr>
          <a:xfrm>
            <a:off x="1403648" y="2607419"/>
            <a:ext cx="7283152" cy="830997"/>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lvl="2" algn="just"/>
            <a:r>
              <a:rPr lang="it-IT" sz="1600" b="1" i="1">
                <a:solidFill>
                  <a:schemeClr val="tx1"/>
                </a:solidFill>
                <a:effectLst>
                  <a:outerShdw blurRad="38100" dist="38100" dir="2700000" algn="tl">
                    <a:srgbClr val="000000">
                      <a:alpha val="43137"/>
                    </a:srgbClr>
                  </a:outerShdw>
                </a:effectLst>
                <a:latin typeface="Aptos" panose="020B0004020202020204" pitchFamily="34" charset="0"/>
              </a:rPr>
              <a:t>«</a:t>
            </a:r>
            <a:r>
              <a:rPr lang="it-IT" sz="1600" b="0" i="1">
                <a:solidFill>
                  <a:srgbClr val="474747"/>
                </a:solidFill>
                <a:effectLst/>
                <a:latin typeface="Aptos" panose="020B0004020202020204" pitchFamily="34" charset="0"/>
              </a:rPr>
              <a:t>I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requisiti</a:t>
            </a:r>
            <a:r>
              <a:rPr lang="it-IT" sz="1600" b="0" i="1">
                <a:solidFill>
                  <a:srgbClr val="474747"/>
                </a:solidFill>
                <a:effectLst/>
                <a:latin typeface="Aptos" panose="020B0004020202020204" pitchFamily="34" charset="0"/>
              </a:rPr>
              <a:t> relativi alle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categorie scorporabili </a:t>
            </a:r>
            <a:r>
              <a:rPr lang="it-IT" sz="1600" b="0" i="1">
                <a:solidFill>
                  <a:srgbClr val="474747"/>
                </a:solidFill>
                <a:effectLst/>
                <a:latin typeface="Aptos" panose="020B0004020202020204" pitchFamily="34" charset="0"/>
              </a:rPr>
              <a:t>non posseduti dall'impresa devono da questa essere posseduti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con riferimento alla categoria prevalente</a:t>
            </a:r>
            <a:r>
              <a:rPr lang="it-IT" sz="1600" b="0" i="1">
                <a:solidFill>
                  <a:srgbClr val="474747"/>
                </a:solidFill>
                <a:effectLst/>
                <a:latin typeface="Aptos" panose="020B0004020202020204" pitchFamily="34" charset="0"/>
              </a:rPr>
              <a:t>», ciò</a:t>
            </a:r>
            <a:r>
              <a:rPr lang="it-IT" sz="1600" i="1">
                <a:solidFill>
                  <a:srgbClr val="0D0D0D"/>
                </a:solidFill>
                <a:latin typeface="ui-sans-serif"/>
              </a:rPr>
              <a:t> </a:t>
            </a:r>
            <a:r>
              <a:rPr lang="it-IT" sz="1600" b="1" i="1">
                <a:solidFill>
                  <a:srgbClr val="474747"/>
                </a:solidFill>
                <a:effectLst>
                  <a:outerShdw blurRad="38100" dist="38100" dir="2700000" algn="tl">
                    <a:srgbClr val="000000">
                      <a:alpha val="43137"/>
                    </a:srgbClr>
                  </a:outerShdw>
                </a:effectLst>
                <a:latin typeface="Aptos" panose="020B0004020202020204" pitchFamily="34" charset="0"/>
              </a:rPr>
              <a:t>senza prevedere alcun obbligo ‘a </a:t>
            </a:r>
            <a:r>
              <a:rPr lang="it-IT" sz="1600" b="1" i="1" err="1">
                <a:solidFill>
                  <a:srgbClr val="474747"/>
                </a:solidFill>
                <a:effectLst>
                  <a:outerShdw blurRad="38100" dist="38100" dir="2700000" algn="tl">
                    <a:srgbClr val="000000">
                      <a:alpha val="43137"/>
                    </a:srgbClr>
                  </a:outerShdw>
                </a:effectLst>
                <a:latin typeface="Aptos" panose="020B0004020202020204" pitchFamily="34" charset="0"/>
              </a:rPr>
              <a:t>tappeto’</a:t>
            </a:r>
            <a:r>
              <a:rPr lang="it-IT" sz="1600" b="1" i="1">
                <a:solidFill>
                  <a:srgbClr val="474747"/>
                </a:solidFill>
                <a:effectLst>
                  <a:outerShdw blurRad="38100" dist="38100" dir="2700000" algn="tl">
                    <a:srgbClr val="000000">
                      <a:alpha val="43137"/>
                    </a:srgbClr>
                  </a:outerShdw>
                </a:effectLst>
                <a:latin typeface="Aptos" panose="020B0004020202020204" pitchFamily="34" charset="0"/>
              </a:rPr>
              <a:t> di subappalto </a:t>
            </a:r>
            <a:r>
              <a:rPr lang="it-IT" sz="1600" i="1">
                <a:solidFill>
                  <a:prstClr val="black"/>
                </a:solidFill>
                <a:latin typeface="Aptos" panose="020B0004020202020204" pitchFamily="34" charset="0"/>
                <a:ea typeface="Yu Gothic UI Semilight" panose="020B0400000000000000" pitchFamily="34" charset="-128"/>
                <a:cs typeface="Segoe UI Semilight" panose="020B0402040204020203" pitchFamily="34" charset="0"/>
              </a:rPr>
              <a:t>(</a:t>
            </a:r>
            <a:r>
              <a:rPr lang="it-IT" sz="1600" i="1" err="1">
                <a:solidFill>
                  <a:prstClr val="black"/>
                </a:solidFill>
                <a:latin typeface="Aptos" panose="020B0004020202020204" pitchFamily="34" charset="0"/>
                <a:ea typeface="Yu Gothic UI Semilight" panose="020B0400000000000000" pitchFamily="34" charset="-128"/>
                <a:cs typeface="Segoe UI Semilight" panose="020B0402040204020203" pitchFamily="34" charset="0"/>
              </a:rPr>
              <a:t>II.12</a:t>
            </a:r>
            <a:r>
              <a:rPr lang="it-IT" sz="1600" i="1">
                <a:solidFill>
                  <a:prstClr val="black"/>
                </a:solidFill>
                <a:latin typeface="Aptos" panose="020B0004020202020204" pitchFamily="34" charset="0"/>
                <a:ea typeface="Yu Gothic UI Semilight" panose="020B0400000000000000" pitchFamily="34" charset="-128"/>
                <a:cs typeface="Segoe UI Semilight" panose="020B0402040204020203" pitchFamily="34" charset="0"/>
              </a:rPr>
              <a:t>, 30.1)</a:t>
            </a:r>
            <a:endParaRPr lang="it-IT" sz="1600" b="1" i="1">
              <a:solidFill>
                <a:schemeClr val="tx1"/>
              </a:solidFill>
              <a:effectLst>
                <a:outerShdw blurRad="38100" dist="38100" dir="2700000" algn="tl">
                  <a:srgbClr val="000000">
                    <a:alpha val="43137"/>
                  </a:srgbClr>
                </a:outerShdw>
              </a:effectLst>
              <a:latin typeface="Aptos" panose="020B0004020202020204" pitchFamily="34" charset="0"/>
            </a:endParaRPr>
          </a:p>
        </p:txBody>
      </p:sp>
      <p:sp>
        <p:nvSpPr>
          <p:cNvPr id="18" name="CasellaDiTesto 17">
            <a:extLst>
              <a:ext uri="{FF2B5EF4-FFF2-40B4-BE49-F238E27FC236}">
                <a16:creationId xmlns:a16="http://schemas.microsoft.com/office/drawing/2014/main" id="{4F08AD19-1400-EA1F-F94C-F7DEE02F9380}"/>
              </a:ext>
            </a:extLst>
          </p:cNvPr>
          <p:cNvSpPr txBox="1"/>
          <p:nvPr/>
        </p:nvSpPr>
        <p:spPr>
          <a:xfrm>
            <a:off x="1403648" y="3513862"/>
            <a:ext cx="7283152" cy="830997"/>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it-IT"/>
            </a:defPPr>
            <a:lvl1pPr>
              <a:defRPr>
                <a:solidFill>
                  <a:schemeClr val="lt1"/>
                </a:solidFill>
              </a:defRPr>
            </a:lvl1pPr>
            <a:lvl2pPr>
              <a:defRPr>
                <a:solidFill>
                  <a:schemeClr val="lt1"/>
                </a:solidFill>
              </a:defRPr>
            </a:lvl2pPr>
            <a:lvl3pPr marL="0" lvl="2" algn="just">
              <a:defRPr sz="1600" b="1" i="1">
                <a:effectLst>
                  <a:outerShdw blurRad="38100" dist="38100" dir="2700000" algn="tl">
                    <a:srgbClr val="000000">
                      <a:alpha val="43137"/>
                    </a:srgbClr>
                  </a:outerShdw>
                </a:effectLst>
                <a:latin typeface="Aptos" panose="020B0004020202020204" pitchFamily="34" charset="0"/>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600" i="1">
                <a:solidFill>
                  <a:schemeClr val="tx1"/>
                </a:solidFill>
                <a:latin typeface="Aptos" panose="020B0004020202020204" pitchFamily="34" charset="0"/>
              </a:rPr>
              <a:t>Il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computo metrico </a:t>
            </a:r>
            <a:r>
              <a:rPr lang="it-IT" sz="1600" i="1">
                <a:solidFill>
                  <a:schemeClr val="tx1"/>
                </a:solidFill>
                <a:latin typeface="Aptos" panose="020B0004020202020204" pitchFamily="34" charset="0"/>
              </a:rPr>
              <a:t>estimativo e lo </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schema di contratto </a:t>
            </a:r>
            <a:r>
              <a:rPr lang="it-IT" sz="1600" i="1">
                <a:solidFill>
                  <a:schemeClr val="tx1"/>
                </a:solidFill>
                <a:latin typeface="Aptos" panose="020B0004020202020204" pitchFamily="34" charset="0"/>
              </a:rPr>
              <a:t>individuano:</a:t>
            </a:r>
          </a:p>
          <a:p>
            <a:pPr marL="285750" indent="-285750">
              <a:buFont typeface="Arial" panose="020B0604020202020204" pitchFamily="34" charset="0"/>
              <a:buChar char="•"/>
            </a:pPr>
            <a:r>
              <a:rPr lang="it-IT" sz="1600" i="1">
                <a:solidFill>
                  <a:schemeClr val="tx1"/>
                </a:solidFill>
                <a:latin typeface="Aptos" panose="020B0004020202020204" pitchFamily="34" charset="0"/>
              </a:rPr>
              <a:t>«le </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categorie</a:t>
            </a:r>
            <a:r>
              <a:rPr lang="it-IT" sz="1600" i="1">
                <a:solidFill>
                  <a:schemeClr val="tx1"/>
                </a:solidFill>
                <a:latin typeface="Aptos" panose="020B0004020202020204" pitchFamily="34" charset="0"/>
              </a:rPr>
              <a:t>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scorporabili</a:t>
            </a:r>
            <a:r>
              <a:rPr lang="it-IT" sz="1600" i="1">
                <a:solidFill>
                  <a:schemeClr val="tx1"/>
                </a:solidFill>
                <a:latin typeface="Aptos" panose="020B0004020202020204" pitchFamily="34" charset="0"/>
              </a:rPr>
              <a:t> e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subappaltabili</a:t>
            </a:r>
            <a:r>
              <a:rPr lang="it-IT" sz="1600" i="1">
                <a:solidFill>
                  <a:schemeClr val="tx1"/>
                </a:solidFill>
                <a:latin typeface="Aptos" panose="020B0004020202020204" pitchFamily="34" charset="0"/>
              </a:rPr>
              <a:t> a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scelta</a:t>
            </a:r>
            <a:r>
              <a:rPr lang="it-IT" sz="1600" i="1">
                <a:solidFill>
                  <a:schemeClr val="tx1"/>
                </a:solidFill>
                <a:latin typeface="Aptos" panose="020B0004020202020204" pitchFamily="34" charset="0"/>
              </a:rPr>
              <a:t>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dell'affidatario ,</a:t>
            </a:r>
            <a:r>
              <a:rPr lang="it-IT" sz="1600" i="1">
                <a:solidFill>
                  <a:schemeClr val="tx1"/>
                </a:solidFill>
                <a:latin typeface="Aptos" panose="020B0004020202020204" pitchFamily="34" charset="0"/>
              </a:rPr>
              <a:t> </a:t>
            </a:r>
          </a:p>
          <a:p>
            <a:pPr marL="285750" indent="-285750">
              <a:buFont typeface="Arial" panose="020B0604020202020204" pitchFamily="34" charset="0"/>
              <a:buChar char="•"/>
            </a:pPr>
            <a:r>
              <a:rPr lang="it-IT" sz="1600" i="1">
                <a:solidFill>
                  <a:schemeClr val="tx1"/>
                </a:solidFill>
                <a:latin typeface="Aptos" panose="020B0004020202020204" pitchFamily="34" charset="0"/>
              </a:rPr>
              <a:t>le categorie </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con</a:t>
            </a:r>
            <a:r>
              <a:rPr lang="it-IT" sz="1600" i="1">
                <a:solidFill>
                  <a:schemeClr val="tx1"/>
                </a:solidFill>
                <a:latin typeface="Aptos" panose="020B0004020202020204" pitchFamily="34" charset="0"/>
              </a:rPr>
              <a:t>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obbligo</a:t>
            </a:r>
            <a:r>
              <a:rPr lang="it-IT" sz="1600" i="1">
                <a:solidFill>
                  <a:schemeClr val="tx1"/>
                </a:solidFill>
                <a:latin typeface="Aptos" panose="020B0004020202020204" pitchFamily="34" charset="0"/>
              </a:rPr>
              <a:t> di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qualificazione</a:t>
            </a:r>
            <a:r>
              <a:rPr lang="it-IT" sz="1600" i="1">
                <a:solidFill>
                  <a:schemeClr val="tx1"/>
                </a:solidFill>
                <a:latin typeface="Aptos" panose="020B0004020202020204" pitchFamily="34" charset="0"/>
              </a:rPr>
              <a:t> e le categorie»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SIOS</a:t>
            </a:r>
            <a:r>
              <a:rPr lang="it-IT" sz="1600" i="1">
                <a:solidFill>
                  <a:schemeClr val="tx1"/>
                </a:solidFill>
                <a:latin typeface="Aptos" panose="020B0004020202020204" pitchFamily="34" charset="0"/>
              </a:rPr>
              <a:t> (</a:t>
            </a:r>
            <a:r>
              <a:rPr lang="it-IT" sz="1600" i="1" err="1">
                <a:solidFill>
                  <a:schemeClr val="tx1"/>
                </a:solidFill>
                <a:latin typeface="Aptos" panose="020B0004020202020204" pitchFamily="34" charset="0"/>
              </a:rPr>
              <a:t>I.7</a:t>
            </a:r>
            <a:r>
              <a:rPr lang="it-IT" sz="1600" i="1">
                <a:solidFill>
                  <a:schemeClr val="tx1"/>
                </a:solidFill>
                <a:latin typeface="Aptos" panose="020B0004020202020204" pitchFamily="34" charset="0"/>
              </a:rPr>
              <a:t>, </a:t>
            </a:r>
            <a:r>
              <a:rPr lang="it-IT" sz="1600" i="1" err="1">
                <a:solidFill>
                  <a:schemeClr val="tx1"/>
                </a:solidFill>
                <a:latin typeface="Aptos" panose="020B0004020202020204" pitchFamily="34" charset="0"/>
              </a:rPr>
              <a:t>40,2f9</a:t>
            </a:r>
            <a:r>
              <a:rPr lang="it-IT" sz="1600" i="1">
                <a:solidFill>
                  <a:schemeClr val="tx1"/>
                </a:solidFill>
                <a:latin typeface="Aptos" panose="020B0004020202020204" pitchFamily="34" charset="0"/>
              </a:rPr>
              <a:t>)</a:t>
            </a:r>
          </a:p>
        </p:txBody>
      </p:sp>
    </p:spTree>
    <p:extLst>
      <p:ext uri="{BB962C8B-B14F-4D97-AF65-F5344CB8AC3E}">
        <p14:creationId xmlns:p14="http://schemas.microsoft.com/office/powerpoint/2010/main" val="118523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4" grpId="0" animBg="1"/>
      <p:bldP spid="15" grpId="0" animBg="1"/>
      <p:bldP spid="16"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47FF9-1B9A-4C9C-A7CA-D6AEF82B548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A30F972-0899-F0E8-E797-FAA90BC57E4F}"/>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Qualificazione in gara </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(II.12, 30)</a:t>
            </a:r>
          </a:p>
        </p:txBody>
      </p:sp>
      <p:sp>
        <p:nvSpPr>
          <p:cNvPr id="3" name="Segnaposto numero diapositiva 2">
            <a:extLst>
              <a:ext uri="{FF2B5EF4-FFF2-40B4-BE49-F238E27FC236}">
                <a16:creationId xmlns:a16="http://schemas.microsoft.com/office/drawing/2014/main" id="{9BCCDE68-5DBC-0E67-E708-1234B6CA846C}"/>
              </a:ext>
            </a:extLst>
          </p:cNvPr>
          <p:cNvSpPr>
            <a:spLocks noGrp="1"/>
          </p:cNvSpPr>
          <p:nvPr>
            <p:ph type="sldNum" sz="quarter" idx="10"/>
          </p:nvPr>
        </p:nvSpPr>
        <p:spPr/>
        <p:txBody>
          <a:bodyPr/>
          <a:lstStyle/>
          <a:p>
            <a:fld id="{A88A401D-FA7D-467D-AFBB-0B3BA40DF614}" type="slidenum">
              <a:rPr lang="it-IT" smtClean="0"/>
              <a:pPr/>
              <a:t>16</a:t>
            </a:fld>
            <a:endParaRPr lang="it-IT"/>
          </a:p>
        </p:txBody>
      </p:sp>
      <p:sp>
        <p:nvSpPr>
          <p:cNvPr id="4" name="Segnaposto piè di pagina 3">
            <a:extLst>
              <a:ext uri="{FF2B5EF4-FFF2-40B4-BE49-F238E27FC236}">
                <a16:creationId xmlns:a16="http://schemas.microsoft.com/office/drawing/2014/main" id="{42D22BBD-13A8-C5F4-1DD0-F9DF5C3F98F1}"/>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contenuto 4">
            <a:extLst>
              <a:ext uri="{FF2B5EF4-FFF2-40B4-BE49-F238E27FC236}">
                <a16:creationId xmlns:a16="http://schemas.microsoft.com/office/drawing/2014/main" id="{1B257ACC-DC23-8BD0-32DA-D0C0796E6432}"/>
              </a:ext>
            </a:extLst>
          </p:cNvPr>
          <p:cNvSpPr>
            <a:spLocks noGrp="1"/>
          </p:cNvSpPr>
          <p:nvPr>
            <p:ph idx="1"/>
          </p:nvPr>
        </p:nvSpPr>
        <p:spPr>
          <a:xfrm>
            <a:off x="457200" y="1200151"/>
            <a:ext cx="6402364" cy="3394472"/>
          </a:xfrm>
        </p:spPr>
        <p:txBody>
          <a:bodyPr>
            <a:normAutofit/>
          </a:bodyPr>
          <a:lstStyle/>
          <a:p>
            <a:pPr algn="just"/>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Se non esistono più categorie a qualificazione non obbligatoria, diventa più stringente</a:t>
            </a:r>
            <a:r>
              <a:rPr lang="it-IT">
                <a:latin typeface="Segoe UI Semilight" panose="020B0402040204020203" pitchFamily="34" charset="0"/>
                <a:ea typeface="Yu Gothic UI" panose="020B0500000000000000" pitchFamily="34" charset="-128"/>
                <a:cs typeface="Segoe UI Semilight" panose="020B0402040204020203" pitchFamily="34" charset="0"/>
              </a:rPr>
              <a:t> l’art. 30 </a:t>
            </a:r>
            <a:r>
              <a:rPr lang="it-IT"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a:latin typeface="Segoe UI Semilight" panose="020B0402040204020203" pitchFamily="34" charset="0"/>
                <a:ea typeface="Yu Gothic UI" panose="020B0500000000000000" pitchFamily="34" charset="-128"/>
                <a:cs typeface="Segoe UI Semilight" panose="020B0402040204020203" pitchFamily="34" charset="0"/>
              </a:rPr>
              <a:t>. II.12 al codice, che prevede due opzioni per il </a:t>
            </a:r>
            <a:r>
              <a:rPr lang="it-IT" b="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concorrente singolo</a:t>
            </a:r>
            <a:r>
              <a:rPr lang="it-IT">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buFont typeface="+mj-lt"/>
              <a:buAutoNum type="arabicPeriod"/>
            </a:pP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privo di idonea qualificazione </a:t>
            </a:r>
            <a:r>
              <a:rPr lang="it-IT">
                <a:latin typeface="Segoe UI Semilight" panose="020B0402040204020203" pitchFamily="34" charset="0"/>
                <a:ea typeface="Yu Gothic UI" panose="020B0500000000000000" pitchFamily="34" charset="-128"/>
                <a:cs typeface="Segoe UI Semilight" panose="020B0402040204020203" pitchFamily="34" charset="0"/>
              </a:rPr>
              <a:t>nelle singole categorie scorporabili previste dall’appalto,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sia comunque qualificato in una classifica di importo nella categoria prevalente </a:t>
            </a:r>
            <a:r>
              <a:rPr lang="it-IT">
                <a:latin typeface="Segoe UI Semilight" panose="020B0402040204020203" pitchFamily="34" charset="0"/>
                <a:ea typeface="Yu Gothic UI" panose="020B0500000000000000" pitchFamily="34" charset="-128"/>
                <a:cs typeface="Segoe UI Semilight" panose="020B0402040204020203" pitchFamily="34" charset="0"/>
              </a:rPr>
              <a:t>sufficiente a coprire anche l’importo delle scorporabili, ovvero </a:t>
            </a:r>
          </a:p>
          <a:p>
            <a:pPr lvl="1" algn="just">
              <a:buFont typeface="+mj-lt"/>
              <a:buAutoNum type="arabicPeriod"/>
            </a:pPr>
            <a:r>
              <a:rPr lang="it-IT">
                <a:latin typeface="Segoe UI Semilight" panose="020B0402040204020203" pitchFamily="34" charset="0"/>
                <a:ea typeface="Yu Gothic UI" panose="020B0500000000000000" pitchFamily="34" charset="-128"/>
                <a:cs typeface="Segoe UI Semilight" panose="020B0402040204020203" pitchFamily="34" charset="0"/>
              </a:rPr>
              <a:t>sia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 possesso di tutti i requisiti </a:t>
            </a:r>
            <a:r>
              <a:rPr lang="it-IT" b="1" i="1" u="sng">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relativi alla categoria prevalente e alle categorie scorporabili</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a:latin typeface="Segoe UI Semilight" panose="020B0402040204020203" pitchFamily="34" charset="0"/>
                <a:ea typeface="Yu Gothic UI" panose="020B0500000000000000" pitchFamily="34" charset="-128"/>
                <a:cs typeface="Segoe UI Semilight" panose="020B0402040204020203" pitchFamily="34" charset="0"/>
              </a:rPr>
              <a:t>per i singoli importi.</a:t>
            </a:r>
          </a:p>
          <a:p>
            <a:pPr algn="just"/>
            <a:endParaRPr lang="it-IT">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DC6E6F4D-2AF4-C674-DAA4-BB39E60F7CB6}"/>
              </a:ext>
            </a:extLst>
          </p:cNvPr>
          <p:cNvSpPr txBox="1"/>
          <p:nvPr/>
        </p:nvSpPr>
        <p:spPr>
          <a:xfrm>
            <a:off x="6974237" y="1301414"/>
            <a:ext cx="1871464" cy="3293209"/>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a:t>Se in quest’ultima ipotesi B, potevano rientrare anche le categorie scorporabili a qualificazione non obbligatoria, con la loro abrogazione, il loro subappalto è sempre “necessario” o “qualificante” di cui all’ipotesi A</a:t>
            </a:r>
          </a:p>
        </p:txBody>
      </p:sp>
      <p:sp>
        <p:nvSpPr>
          <p:cNvPr id="8" name="Freccia in giù 7">
            <a:extLst>
              <a:ext uri="{FF2B5EF4-FFF2-40B4-BE49-F238E27FC236}">
                <a16:creationId xmlns:a16="http://schemas.microsoft.com/office/drawing/2014/main" id="{FA387278-7775-CC4C-EA59-5879C4DDB6DD}"/>
              </a:ext>
            </a:extLst>
          </p:cNvPr>
          <p:cNvSpPr/>
          <p:nvPr/>
        </p:nvSpPr>
        <p:spPr>
          <a:xfrm rot="16200000">
            <a:off x="6540799" y="3823044"/>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233406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A4766-A72E-B12D-5B10-441A2357455B}"/>
              </a:ext>
            </a:extLst>
          </p:cNvPr>
          <p:cNvSpPr>
            <a:spLocks noGrp="1"/>
          </p:cNvSpPr>
          <p:nvPr>
            <p:ph type="title"/>
          </p:nvPr>
        </p:nvSpPr>
        <p:spPr/>
        <p:txBody>
          <a:bodyPr/>
          <a:lstStyle/>
          <a:p>
            <a:r>
              <a:rPr lang="it-IT"/>
              <a:t>Frazionamento della qualificazione</a:t>
            </a:r>
          </a:p>
        </p:txBody>
      </p:sp>
      <p:sp>
        <p:nvSpPr>
          <p:cNvPr id="3" name="Segnaposto numero diapositiva 2">
            <a:extLst>
              <a:ext uri="{FF2B5EF4-FFF2-40B4-BE49-F238E27FC236}">
                <a16:creationId xmlns:a16="http://schemas.microsoft.com/office/drawing/2014/main" id="{8F7A0B88-A96E-EA0C-9EB0-BC8380922F54}"/>
              </a:ext>
            </a:extLst>
          </p:cNvPr>
          <p:cNvSpPr>
            <a:spLocks noGrp="1"/>
          </p:cNvSpPr>
          <p:nvPr>
            <p:ph type="sldNum" sz="quarter" idx="10"/>
          </p:nvPr>
        </p:nvSpPr>
        <p:spPr/>
        <p:txBody>
          <a:bodyPr/>
          <a:lstStyle/>
          <a:p>
            <a:fld id="{A88A401D-FA7D-467D-AFBB-0B3BA40DF614}" type="slidenum">
              <a:rPr lang="it-IT" smtClean="0"/>
              <a:pPr/>
              <a:t>17</a:t>
            </a:fld>
            <a:endParaRPr lang="it-IT"/>
          </a:p>
        </p:txBody>
      </p:sp>
      <p:sp>
        <p:nvSpPr>
          <p:cNvPr id="4" name="Segnaposto piè di pagina 3">
            <a:extLst>
              <a:ext uri="{FF2B5EF4-FFF2-40B4-BE49-F238E27FC236}">
                <a16:creationId xmlns:a16="http://schemas.microsoft.com/office/drawing/2014/main" id="{DAFFFA6F-3147-A04C-CD1F-5630203A1DE7}"/>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contenuto 4">
            <a:extLst>
              <a:ext uri="{FF2B5EF4-FFF2-40B4-BE49-F238E27FC236}">
                <a16:creationId xmlns:a16="http://schemas.microsoft.com/office/drawing/2014/main" id="{DA670A1A-054D-B8A8-F9C6-E7E82D8D33B1}"/>
              </a:ext>
            </a:extLst>
          </p:cNvPr>
          <p:cNvSpPr>
            <a:spLocks noGrp="1"/>
          </p:cNvSpPr>
          <p:nvPr>
            <p:ph idx="1"/>
          </p:nvPr>
        </p:nvSpPr>
        <p:spPr>
          <a:xfrm>
            <a:off x="457200" y="1218010"/>
            <a:ext cx="6096000" cy="3394472"/>
          </a:xfrm>
        </p:spPr>
        <p:txBody>
          <a:bodyPr>
            <a:normAutofit/>
          </a:bodyPr>
          <a:lstStyle/>
          <a:p>
            <a:pPr algn="just"/>
            <a:r>
              <a:rPr lang="it-IT">
                <a:latin typeface="Segoe UI Semilight" panose="020B0402040204020203" pitchFamily="34" charset="0"/>
              </a:rPr>
              <a:t>Laddove la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rPr>
              <a:t>scorporabile ≥€</a:t>
            </a:r>
            <a:r>
              <a:rPr lang="it-IT" b="1" err="1">
                <a:solidFill>
                  <a:srgbClr val="FF0000"/>
                </a:solidFill>
                <a:effectLst>
                  <a:outerShdw blurRad="38100" dist="38100" dir="2700000" algn="tl">
                    <a:srgbClr val="000000">
                      <a:alpha val="43137"/>
                    </a:srgbClr>
                  </a:outerShdw>
                </a:effectLst>
                <a:latin typeface="Segoe UI Semilight" panose="020B0402040204020203" pitchFamily="34" charset="0"/>
              </a:rPr>
              <a:t>150K</a:t>
            </a:r>
            <a:r>
              <a:rPr lang="it-IT">
                <a:latin typeface="Segoe UI Semilight" panose="020B0402040204020203" pitchFamily="34" charset="0"/>
              </a:rPr>
              <a:t>, </a:t>
            </a:r>
            <a:r>
              <a:rPr lang="it-IT">
                <a:solidFill>
                  <a:srgbClr val="000000"/>
                </a:solidFill>
                <a:latin typeface="Segoe UI Semilight" panose="020B0402040204020203" pitchFamily="34" charset="0"/>
              </a:rPr>
              <a:t>rappresenta</a:t>
            </a:r>
            <a:r>
              <a:rPr lang="it-IT" i="1">
                <a:solidFill>
                  <a:srgbClr val="000000"/>
                </a:solidFill>
                <a:latin typeface="Segoe UI Semilight" panose="020B0402040204020203" pitchFamily="34" charset="0"/>
              </a:rPr>
              <a:t> «una palese quanto </a:t>
            </a:r>
            <a:r>
              <a:rPr lang="it-IT" b="1" i="1">
                <a:solidFill>
                  <a:srgbClr val="000000"/>
                </a:solidFill>
                <a:effectLst>
                  <a:outerShdw blurRad="38100" dist="38100" dir="2700000" algn="tl">
                    <a:srgbClr val="000000">
                      <a:alpha val="43137"/>
                    </a:srgbClr>
                  </a:outerShdw>
                </a:effectLst>
                <a:latin typeface="Segoe UI Semilight" panose="020B0402040204020203" pitchFamily="34" charset="0"/>
              </a:rPr>
              <a:t>illegittima elusione dell’obbligo di qualificazione </a:t>
            </a:r>
            <a:r>
              <a:rPr lang="it-IT" i="1">
                <a:solidFill>
                  <a:srgbClr val="000000"/>
                </a:solidFill>
                <a:latin typeface="Segoe UI Semilight" panose="020B0402040204020203" pitchFamily="34" charset="0"/>
              </a:rPr>
              <a:t>prescritto dalla legge»</a:t>
            </a:r>
            <a:r>
              <a:rPr lang="it-IT">
                <a:solidFill>
                  <a:srgbClr val="000000"/>
                </a:solidFill>
                <a:latin typeface="Segoe UI Semilight" panose="020B0402040204020203" pitchFamily="34" charset="0"/>
              </a:rPr>
              <a:t> (Tar Lazio, III, n. 417/19) </a:t>
            </a:r>
            <a:r>
              <a:rPr lang="it-IT" b="1" i="1">
                <a:solidFill>
                  <a:srgbClr val="000000"/>
                </a:solidFill>
                <a:effectLst>
                  <a:outerShdw blurRad="38100" dist="38100" dir="2700000" algn="tl">
                    <a:srgbClr val="000000">
                      <a:alpha val="43137"/>
                    </a:srgbClr>
                  </a:outerShdw>
                </a:effectLst>
                <a:latin typeface="Segoe UI Semilight" panose="020B0402040204020203" pitchFamily="34" charset="0"/>
              </a:rPr>
              <a:t>il  frazionamento </a:t>
            </a:r>
            <a:r>
              <a:rPr lang="it-IT" b="1" i="1">
                <a:effectLst>
                  <a:outerShdw blurRad="38100" dist="38100" dir="2700000" algn="tl">
                    <a:srgbClr val="000000">
                      <a:alpha val="43137"/>
                    </a:srgbClr>
                  </a:outerShdw>
                </a:effectLst>
                <a:latin typeface="Segoe UI Semilight" panose="020B0402040204020203" pitchFamily="34" charset="0"/>
              </a:rPr>
              <a:t>dei lavori </a:t>
            </a:r>
            <a:r>
              <a:rPr lang="it-IT">
                <a:latin typeface="Segoe UI Semilight" panose="020B0402040204020203" pitchFamily="34" charset="0"/>
              </a:rPr>
              <a:t> al fine di </a:t>
            </a:r>
          </a:p>
          <a:p>
            <a:pPr lvl="1" algn="just"/>
            <a:r>
              <a:rPr lang="it-IT" b="1">
                <a:effectLst>
                  <a:outerShdw blurRad="38100" dist="38100" dir="2700000" algn="tl">
                    <a:srgbClr val="000000">
                      <a:alpha val="43137"/>
                    </a:srgbClr>
                  </a:outerShdw>
                </a:effectLst>
                <a:latin typeface="Segoe UI Semilight" panose="020B0402040204020203" pitchFamily="34" charset="0"/>
              </a:rPr>
              <a:t>qualificarsi in gara </a:t>
            </a:r>
            <a:r>
              <a:rPr lang="it-IT">
                <a:latin typeface="Segoe UI Semilight" panose="020B0402040204020203" pitchFamily="34" charset="0"/>
              </a:rPr>
              <a:t>ai sensi dell’ art. 28 dell’</a:t>
            </a:r>
            <a:r>
              <a:rPr lang="it-IT" err="1">
                <a:latin typeface="Segoe UI Semilight" panose="020B0402040204020203" pitchFamily="34" charset="0"/>
              </a:rPr>
              <a:t>all</a:t>
            </a:r>
            <a:r>
              <a:rPr lang="it-IT">
                <a:latin typeface="Segoe UI Semilight" panose="020B0402040204020203" pitchFamily="34" charset="0"/>
              </a:rPr>
              <a:t>. </a:t>
            </a:r>
            <a:r>
              <a:rPr lang="it-IT" err="1">
                <a:latin typeface="Segoe UI Semilight" panose="020B0402040204020203" pitchFamily="34" charset="0"/>
              </a:rPr>
              <a:t>II.12</a:t>
            </a:r>
            <a:r>
              <a:rPr lang="it-IT">
                <a:latin typeface="Segoe UI Semilight" panose="020B0402040204020203" pitchFamily="34" charset="0"/>
              </a:rPr>
              <a:t>, e </a:t>
            </a:r>
          </a:p>
          <a:p>
            <a:pPr lvl="1" algn="just"/>
            <a:r>
              <a:rPr lang="it-IT" b="1" i="1">
                <a:effectLst>
                  <a:outerShdw blurRad="38100" dist="38100" dir="2700000" algn="tl">
                    <a:srgbClr val="000000">
                      <a:alpha val="43137"/>
                    </a:srgbClr>
                  </a:outerShdw>
                </a:effectLst>
                <a:latin typeface="Segoe UI Semilight" panose="020B0402040204020203" pitchFamily="34" charset="0"/>
              </a:rPr>
              <a:t>superare la necessità del possesso di una SOA </a:t>
            </a:r>
          </a:p>
          <a:p>
            <a:pPr marL="457200" lvl="1" indent="0" algn="just">
              <a:buNone/>
            </a:pPr>
            <a:r>
              <a:rPr lang="it-IT">
                <a:latin typeface="Segoe UI Semilight" panose="020B0402040204020203" pitchFamily="34" charset="0"/>
              </a:rPr>
              <a:t>In tali casi. «</a:t>
            </a:r>
            <a:r>
              <a:rPr lang="it-IT" i="1">
                <a:latin typeface="Segoe UI Semilight" panose="020B0402040204020203" pitchFamily="34" charset="0"/>
              </a:rPr>
              <a:t>non si può certo </a:t>
            </a:r>
            <a:r>
              <a:rPr lang="it-IT" b="1" i="1">
                <a:effectLst>
                  <a:outerShdw blurRad="38100" dist="38100" dir="2700000" algn="tl">
                    <a:srgbClr val="000000">
                      <a:alpha val="43137"/>
                    </a:srgbClr>
                  </a:outerShdw>
                </a:effectLst>
                <a:latin typeface="Segoe UI Semilight" panose="020B0402040204020203" pitchFamily="34" charset="0"/>
              </a:rPr>
              <a:t>prendere in considerazione </a:t>
            </a:r>
            <a:r>
              <a:rPr lang="it-IT" i="1">
                <a:latin typeface="Segoe UI Semilight" panose="020B0402040204020203" pitchFamily="34" charset="0"/>
              </a:rPr>
              <a:t>l’importo dei lavori corrispondente alla percentuale che la controinteressata si è impegnata ad eseguire, dovendo farsi riferimento </a:t>
            </a:r>
            <a:r>
              <a:rPr lang="it-IT" b="1" i="1">
                <a:effectLst>
                  <a:outerShdw blurRad="38100" dist="38100" dir="2700000" algn="tl">
                    <a:srgbClr val="000000">
                      <a:alpha val="43137"/>
                    </a:srgbClr>
                  </a:outerShdw>
                </a:effectLst>
                <a:latin typeface="Segoe UI Semilight" panose="020B0402040204020203" pitchFamily="34" charset="0"/>
              </a:rPr>
              <a:t>all’importo dei lavori indicato nel bando</a:t>
            </a:r>
            <a:r>
              <a:rPr lang="it-IT">
                <a:latin typeface="Segoe UI Semilight" panose="020B0402040204020203" pitchFamily="34" charset="0"/>
              </a:rPr>
              <a:t>» (TAR Lombardia, IV, 282/25)</a:t>
            </a:r>
          </a:p>
        </p:txBody>
      </p:sp>
      <p:sp>
        <p:nvSpPr>
          <p:cNvPr id="8" name="CasellaDiTesto 7">
            <a:extLst>
              <a:ext uri="{FF2B5EF4-FFF2-40B4-BE49-F238E27FC236}">
                <a16:creationId xmlns:a16="http://schemas.microsoft.com/office/drawing/2014/main" id="{598438D9-BA84-9DD4-75CF-54ED61E517F4}"/>
              </a:ext>
            </a:extLst>
          </p:cNvPr>
          <p:cNvSpPr txBox="1"/>
          <p:nvPr/>
        </p:nvSpPr>
        <p:spPr>
          <a:xfrm>
            <a:off x="6587571" y="1165458"/>
            <a:ext cx="2099229" cy="3293209"/>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it-IT"/>
            </a:defPPr>
            <a:lvl1pPr algn="just">
              <a:defRPr sz="1600" i="1">
                <a:latin typeface="Aptos" panose="020B00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b="1">
                <a:solidFill>
                  <a:schemeClr val="tx1"/>
                </a:solidFill>
                <a:effectLst>
                  <a:outerShdw blurRad="38100" dist="38100" dir="2700000" algn="tl">
                    <a:srgbClr val="000000">
                      <a:alpha val="43137"/>
                    </a:srgbClr>
                  </a:outerShdw>
                </a:effectLst>
              </a:rPr>
              <a:t>Idoneità professionale</a:t>
            </a:r>
            <a:r>
              <a:rPr lang="it-IT">
                <a:solidFill>
                  <a:schemeClr val="tx1"/>
                </a:solidFill>
              </a:rPr>
              <a:t>: Registro imprese.</a:t>
            </a:r>
          </a:p>
          <a:p>
            <a:r>
              <a:rPr lang="it-IT" b="1">
                <a:solidFill>
                  <a:schemeClr val="tx1"/>
                </a:solidFill>
                <a:effectLst>
                  <a:outerShdw blurRad="38100" dist="38100" dir="2700000" algn="tl">
                    <a:srgbClr val="000000">
                      <a:alpha val="43137"/>
                    </a:srgbClr>
                  </a:outerShdw>
                </a:effectLst>
              </a:rPr>
              <a:t>Capacità economica e finanziaria</a:t>
            </a:r>
            <a:r>
              <a:rPr lang="it-IT">
                <a:solidFill>
                  <a:schemeClr val="tx1"/>
                </a:solidFill>
              </a:rPr>
              <a:t>: Referenze bancarie o intermediario autorizzato.</a:t>
            </a:r>
          </a:p>
          <a:p>
            <a:r>
              <a:rPr lang="it-IT" b="1">
                <a:solidFill>
                  <a:schemeClr val="tx1"/>
                </a:solidFill>
                <a:effectLst>
                  <a:outerShdw blurRad="38100" dist="38100" dir="2700000" algn="tl">
                    <a:srgbClr val="000000">
                      <a:alpha val="43137"/>
                    </a:srgbClr>
                  </a:outerShdw>
                </a:effectLst>
              </a:rPr>
              <a:t>Capacità tecniche e professionali</a:t>
            </a:r>
            <a:r>
              <a:rPr lang="it-IT">
                <a:solidFill>
                  <a:schemeClr val="tx1"/>
                </a:solidFill>
              </a:rPr>
              <a:t>: lavori simili negli ultimi </a:t>
            </a:r>
            <a:r>
              <a:rPr lang="it-IT" err="1">
                <a:solidFill>
                  <a:schemeClr val="tx1"/>
                </a:solidFill>
              </a:rPr>
              <a:t>5aa</a:t>
            </a:r>
            <a:r>
              <a:rPr lang="it-IT">
                <a:solidFill>
                  <a:schemeClr val="tx1"/>
                </a:solidFill>
              </a:rPr>
              <a:t> anni per un importo  </a:t>
            </a:r>
            <a:r>
              <a:rPr lang="it-IT" err="1">
                <a:solidFill>
                  <a:schemeClr val="tx1"/>
                </a:solidFill>
              </a:rPr>
              <a:t>x2</a:t>
            </a:r>
            <a:r>
              <a:rPr lang="it-IT">
                <a:solidFill>
                  <a:schemeClr val="tx1"/>
                </a:solidFill>
              </a:rPr>
              <a:t> appalto</a:t>
            </a:r>
          </a:p>
        </p:txBody>
      </p:sp>
      <p:sp>
        <p:nvSpPr>
          <p:cNvPr id="9" name="Freccia in giù 8">
            <a:extLst>
              <a:ext uri="{FF2B5EF4-FFF2-40B4-BE49-F238E27FC236}">
                <a16:creationId xmlns:a16="http://schemas.microsoft.com/office/drawing/2014/main" id="{5E117267-4028-C815-4388-5C635D55C14A}"/>
              </a:ext>
            </a:extLst>
          </p:cNvPr>
          <p:cNvSpPr/>
          <p:nvPr/>
        </p:nvSpPr>
        <p:spPr>
          <a:xfrm rot="16200000">
            <a:off x="6154133" y="2367135"/>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110952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B9807F-3ADF-3340-533B-60A2585AB0AD}"/>
              </a:ext>
            </a:extLst>
          </p:cNvPr>
          <p:cNvSpPr>
            <a:spLocks noGrp="1"/>
          </p:cNvSpPr>
          <p:nvPr>
            <p:ph type="title"/>
          </p:nvPr>
        </p:nvSpPr>
        <p:spPr/>
        <p:txBody>
          <a:bodyPr/>
          <a:lstStyle/>
          <a:p>
            <a:r>
              <a:rPr lang="it-IT"/>
              <a:t>RTI: incremento del quinto</a:t>
            </a:r>
          </a:p>
        </p:txBody>
      </p:sp>
      <p:sp>
        <p:nvSpPr>
          <p:cNvPr id="3" name="Segnaposto numero diapositiva 2">
            <a:extLst>
              <a:ext uri="{FF2B5EF4-FFF2-40B4-BE49-F238E27FC236}">
                <a16:creationId xmlns:a16="http://schemas.microsoft.com/office/drawing/2014/main" id="{151CAB27-1D6A-DF03-CE8B-233443F6A3EB}"/>
              </a:ext>
            </a:extLst>
          </p:cNvPr>
          <p:cNvSpPr>
            <a:spLocks noGrp="1"/>
          </p:cNvSpPr>
          <p:nvPr>
            <p:ph type="sldNum" sz="quarter" idx="10"/>
          </p:nvPr>
        </p:nvSpPr>
        <p:spPr/>
        <p:txBody>
          <a:bodyPr/>
          <a:lstStyle/>
          <a:p>
            <a:fld id="{A88A401D-FA7D-467D-AFBB-0B3BA40DF614}" type="slidenum">
              <a:rPr lang="it-IT" smtClean="0"/>
              <a:pPr/>
              <a:t>18</a:t>
            </a:fld>
            <a:endParaRPr lang="it-IT"/>
          </a:p>
        </p:txBody>
      </p:sp>
      <p:sp>
        <p:nvSpPr>
          <p:cNvPr id="4" name="Segnaposto piè di pagina 3">
            <a:extLst>
              <a:ext uri="{FF2B5EF4-FFF2-40B4-BE49-F238E27FC236}">
                <a16:creationId xmlns:a16="http://schemas.microsoft.com/office/drawing/2014/main" id="{7FCAB611-8AD4-5AD3-414C-F72F330F0AFB}"/>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contenuto 4">
            <a:extLst>
              <a:ext uri="{FF2B5EF4-FFF2-40B4-BE49-F238E27FC236}">
                <a16:creationId xmlns:a16="http://schemas.microsoft.com/office/drawing/2014/main" id="{B39BBFB3-5363-16E1-4036-79996A7741EB}"/>
              </a:ext>
            </a:extLst>
          </p:cNvPr>
          <p:cNvSpPr>
            <a:spLocks noGrp="1"/>
          </p:cNvSpPr>
          <p:nvPr>
            <p:ph idx="1"/>
          </p:nvPr>
        </p:nvSpPr>
        <p:spPr>
          <a:xfrm>
            <a:off x="457200" y="1200151"/>
            <a:ext cx="2386739" cy="3394472"/>
          </a:xfrm>
        </p:spPr>
        <p:txBody>
          <a:bodyPr>
            <a:noAutofit/>
          </a:bodyPr>
          <a:lstStyle/>
          <a:p>
            <a:pPr algn="just"/>
            <a:r>
              <a:rPr lang="it-IT">
                <a:solidFill>
                  <a:srgbClr val="000000"/>
                </a:solidFill>
                <a:latin typeface="Segoe UI Semilight" panose="020B0402040204020203" pitchFamily="34" charset="0"/>
              </a:rPr>
              <a:t>Il subappalto necessario e l’obbligo di </a:t>
            </a:r>
            <a:r>
              <a:rPr lang="it-IT" b="1" i="1">
                <a:solidFill>
                  <a:srgbClr val="000000"/>
                </a:solidFill>
                <a:effectLst>
                  <a:outerShdw blurRad="38100" dist="38100" dir="2700000" algn="tl">
                    <a:srgbClr val="000000">
                      <a:alpha val="43137"/>
                    </a:srgbClr>
                  </a:outerShdw>
                </a:effectLst>
                <a:latin typeface="Segoe UI Semilight" panose="020B0402040204020203" pitchFamily="34" charset="0"/>
              </a:rPr>
              <a:t>coprire con la prevalente l’importo delle categorie non possedute </a:t>
            </a:r>
            <a:r>
              <a:rPr lang="it-IT">
                <a:solidFill>
                  <a:srgbClr val="000000"/>
                </a:solidFill>
                <a:latin typeface="Segoe UI Semilight" panose="020B0402040204020203" pitchFamily="34" charset="0"/>
              </a:rPr>
              <a:t>è applicabile anche ai RTI (Parere MIT 3274 del 27/02/2025</a:t>
            </a:r>
            <a:r>
              <a:rPr lang="it-IT">
                <a:latin typeface="Segoe UI Semilight" panose="020B0402040204020203" pitchFamily="34" charset="0"/>
              </a:rPr>
              <a:t>)</a:t>
            </a:r>
          </a:p>
        </p:txBody>
      </p:sp>
      <p:sp>
        <p:nvSpPr>
          <p:cNvPr id="8" name="CasellaDiTesto 7">
            <a:extLst>
              <a:ext uri="{FF2B5EF4-FFF2-40B4-BE49-F238E27FC236}">
                <a16:creationId xmlns:a16="http://schemas.microsoft.com/office/drawing/2014/main" id="{22ED5808-1F6F-2B7C-2636-22807BD33755}"/>
              </a:ext>
            </a:extLst>
          </p:cNvPr>
          <p:cNvSpPr txBox="1"/>
          <p:nvPr/>
        </p:nvSpPr>
        <p:spPr>
          <a:xfrm>
            <a:off x="3029919" y="3797644"/>
            <a:ext cx="5556139" cy="830997"/>
          </a:xfrm>
          <a:prstGeom prst="rect">
            <a:avLst/>
          </a:prstGeom>
          <a:solidFill>
            <a:schemeClr val="accent2">
              <a:lumMod val="20000"/>
              <a:lumOff val="80000"/>
            </a:schemeClr>
          </a:solidFill>
        </p:spPr>
        <p:txBody>
          <a:bodyPr wrap="square">
            <a:spAutoFit/>
          </a:bodyPr>
          <a:lstStyle>
            <a:defPPr>
              <a:defRPr lang="it-IT"/>
            </a:defPPr>
            <a:lvl1pPr algn="just">
              <a:defRPr sz="1600" i="1">
                <a:latin typeface="Aptos" panose="020B0004020202020204" pitchFamily="34" charset="0"/>
              </a:defRPr>
            </a:lvl1pPr>
          </a:lstStyle>
          <a:p>
            <a:r>
              <a:rPr lang="it-IT"/>
              <a:t>È </a:t>
            </a:r>
            <a:r>
              <a:rPr lang="it-IT" b="1">
                <a:effectLst>
                  <a:outerShdw blurRad="38100" dist="38100" dir="2700000" algn="tl">
                    <a:srgbClr val="000000">
                      <a:alpha val="43137"/>
                    </a:srgbClr>
                  </a:outerShdw>
                </a:effectLst>
              </a:rPr>
              <a:t>irrilevante</a:t>
            </a:r>
            <a:r>
              <a:rPr lang="it-IT"/>
              <a:t> il fatto che la classifica SOA su cui operare l’incremento sia </a:t>
            </a:r>
            <a:r>
              <a:rPr lang="it-IT" b="1">
                <a:effectLst>
                  <a:outerShdw blurRad="38100" dist="38100" dir="2700000" algn="tl">
                    <a:srgbClr val="000000">
                      <a:alpha val="43137"/>
                    </a:srgbClr>
                  </a:outerShdw>
                </a:effectLst>
              </a:rPr>
              <a:t>posseduta dal concorrente stesso o ottenuta in avvalimento</a:t>
            </a:r>
            <a:r>
              <a:rPr lang="it-IT"/>
              <a:t> (</a:t>
            </a:r>
            <a:r>
              <a:rPr lang="it-IT" err="1"/>
              <a:t>CdS</a:t>
            </a:r>
            <a:r>
              <a:rPr lang="it-IT"/>
              <a:t> V, n. 5203/23)</a:t>
            </a:r>
          </a:p>
        </p:txBody>
      </p:sp>
      <p:sp>
        <p:nvSpPr>
          <p:cNvPr id="7" name="CasellaDiTesto 6">
            <a:extLst>
              <a:ext uri="{FF2B5EF4-FFF2-40B4-BE49-F238E27FC236}">
                <a16:creationId xmlns:a16="http://schemas.microsoft.com/office/drawing/2014/main" id="{E1793319-B5B4-B785-6FC5-46A68F4B78AE}"/>
              </a:ext>
            </a:extLst>
          </p:cNvPr>
          <p:cNvSpPr txBox="1"/>
          <p:nvPr/>
        </p:nvSpPr>
        <p:spPr>
          <a:xfrm>
            <a:off x="3029919" y="1081023"/>
            <a:ext cx="5556141" cy="1323439"/>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a:t>Il correttivo non ha eliminato nell’</a:t>
            </a:r>
            <a:r>
              <a:rPr lang="it-IT" b="1">
                <a:effectLst>
                  <a:outerShdw blurRad="38100" dist="38100" dir="2700000" algn="tl">
                    <a:srgbClr val="000000">
                      <a:alpha val="43137"/>
                    </a:srgbClr>
                  </a:outerShdw>
                </a:effectLst>
              </a:rPr>
              <a:t>incremento del quinto l’inutile inciso</a:t>
            </a:r>
            <a:r>
              <a:rPr lang="it-IT"/>
              <a:t> «nel caso di imprese raggruppate o consorziate la disposizione non si applica alla mandataria ai fini del conseguimento del requisito minimo di cui all'articolo 30, comma 2.» (II.12, 2.2)</a:t>
            </a:r>
          </a:p>
        </p:txBody>
      </p:sp>
      <p:sp>
        <p:nvSpPr>
          <p:cNvPr id="11" name="CasellaDiTesto 10">
            <a:extLst>
              <a:ext uri="{FF2B5EF4-FFF2-40B4-BE49-F238E27FC236}">
                <a16:creationId xmlns:a16="http://schemas.microsoft.com/office/drawing/2014/main" id="{F82562EF-02A8-A8EB-C77F-0F43B6399866}"/>
              </a:ext>
            </a:extLst>
          </p:cNvPr>
          <p:cNvSpPr txBox="1"/>
          <p:nvPr/>
        </p:nvSpPr>
        <p:spPr>
          <a:xfrm>
            <a:off x="3029918" y="2562444"/>
            <a:ext cx="5556140" cy="1077218"/>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en-US" err="1"/>
              <a:t>Anche</a:t>
            </a:r>
            <a:r>
              <a:rPr lang="en-US"/>
              <a:t> </a:t>
            </a:r>
            <a:r>
              <a:rPr lang="en-US" err="1"/>
              <a:t>l’OE</a:t>
            </a:r>
            <a:r>
              <a:rPr lang="en-US"/>
              <a:t> </a:t>
            </a:r>
            <a:r>
              <a:rPr lang="en-US" b="1" err="1">
                <a:effectLst>
                  <a:outerShdw blurRad="38100" dist="38100" dir="2700000" algn="tl">
                    <a:srgbClr val="000000">
                      <a:alpha val="43137"/>
                    </a:srgbClr>
                  </a:outerShdw>
                </a:effectLst>
              </a:rPr>
              <a:t>qualificato</a:t>
            </a:r>
            <a:r>
              <a:rPr lang="en-US" b="1">
                <a:effectLst>
                  <a:outerShdw blurRad="38100" dist="38100" dir="2700000" algn="tl">
                    <a:srgbClr val="000000">
                      <a:alpha val="43137"/>
                    </a:srgbClr>
                  </a:outerShdw>
                </a:effectLst>
              </a:rPr>
              <a:t> </a:t>
            </a:r>
            <a:r>
              <a:rPr lang="en-US" b="1" err="1">
                <a:effectLst>
                  <a:outerShdw blurRad="38100" dist="38100" dir="2700000" algn="tl">
                    <a:srgbClr val="000000">
                      <a:alpha val="43137"/>
                    </a:srgbClr>
                  </a:outerShdw>
                </a:effectLst>
              </a:rPr>
              <a:t>nella</a:t>
            </a:r>
            <a:r>
              <a:rPr lang="en-US" b="1">
                <a:effectLst>
                  <a:outerShdw blurRad="38100" dist="38100" dir="2700000" algn="tl">
                    <a:srgbClr val="000000">
                      <a:alpha val="43137"/>
                    </a:srgbClr>
                  </a:outerShdw>
                </a:effectLst>
              </a:rPr>
              <a:t> </a:t>
            </a:r>
            <a:r>
              <a:rPr lang="en-US" b="1" err="1">
                <a:effectLst>
                  <a:outerShdw blurRad="38100" dist="38100" dir="2700000" algn="tl">
                    <a:srgbClr val="000000">
                      <a:alpha val="43137"/>
                    </a:srgbClr>
                  </a:outerShdw>
                </a:effectLst>
              </a:rPr>
              <a:t>classifica</a:t>
            </a:r>
            <a:r>
              <a:rPr lang="en-US" b="1">
                <a:effectLst>
                  <a:outerShdw blurRad="38100" dist="38100" dir="2700000" algn="tl">
                    <a:srgbClr val="000000">
                      <a:alpha val="43137"/>
                    </a:srgbClr>
                  </a:outerShdw>
                </a:effectLst>
              </a:rPr>
              <a:t> VIII </a:t>
            </a:r>
            <a:r>
              <a:rPr lang="en-US"/>
              <a:t>(</a:t>
            </a:r>
            <a:r>
              <a:rPr lang="en-US" err="1"/>
              <a:t>illimitata</a:t>
            </a:r>
            <a:r>
              <a:rPr lang="en-US"/>
              <a:t>) </a:t>
            </a:r>
            <a:r>
              <a:rPr lang="it-IT"/>
              <a:t>può accedere all’incremento premiale della propria classifica e acquisire in questo modo una più ampia qualificazione (</a:t>
            </a:r>
            <a:r>
              <a:rPr lang="en-US" err="1"/>
              <a:t>CdS</a:t>
            </a:r>
            <a:r>
              <a:rPr lang="en-US"/>
              <a:t> V 91/23) il </a:t>
            </a:r>
            <a:r>
              <a:rPr lang="en-US" err="1"/>
              <a:t>valore</a:t>
            </a:r>
            <a:r>
              <a:rPr lang="en-US"/>
              <a:t> di </a:t>
            </a:r>
            <a:r>
              <a:rPr lang="en-US" err="1"/>
              <a:t>riferimento</a:t>
            </a:r>
            <a:r>
              <a:rPr lang="en-US"/>
              <a:t> è </a:t>
            </a:r>
            <a:r>
              <a:rPr lang="it-IT" b="1">
                <a:effectLst>
                  <a:outerShdw blurRad="38100" dist="38100" dir="2700000" algn="tl">
                    <a:srgbClr val="000000">
                      <a:alpha val="43137"/>
                    </a:srgbClr>
                  </a:outerShdw>
                </a:effectLst>
              </a:rPr>
              <a:t>euro 20.658.000</a:t>
            </a:r>
          </a:p>
        </p:txBody>
      </p:sp>
      <p:sp>
        <p:nvSpPr>
          <p:cNvPr id="9" name="Freccia in giù 8">
            <a:extLst>
              <a:ext uri="{FF2B5EF4-FFF2-40B4-BE49-F238E27FC236}">
                <a16:creationId xmlns:a16="http://schemas.microsoft.com/office/drawing/2014/main" id="{C81B7B7A-71EF-51B1-902F-4C10925859EA}"/>
              </a:ext>
            </a:extLst>
          </p:cNvPr>
          <p:cNvSpPr/>
          <p:nvPr/>
        </p:nvSpPr>
        <p:spPr>
          <a:xfrm>
            <a:off x="5364496" y="2404461"/>
            <a:ext cx="1214537" cy="2482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6" name="Freccia in giù 5">
            <a:extLst>
              <a:ext uri="{FF2B5EF4-FFF2-40B4-BE49-F238E27FC236}">
                <a16:creationId xmlns:a16="http://schemas.microsoft.com/office/drawing/2014/main" id="{B2E6E0E7-B406-4943-5D64-18CAD2A668AD}"/>
              </a:ext>
            </a:extLst>
          </p:cNvPr>
          <p:cNvSpPr/>
          <p:nvPr/>
        </p:nvSpPr>
        <p:spPr>
          <a:xfrm>
            <a:off x="5364496" y="3611161"/>
            <a:ext cx="1214537" cy="2482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263258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1" grpId="0" animBg="1"/>
      <p:bldP spid="9"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10926232-5F6A-8343-FF53-FD02A12FF316}"/>
              </a:ext>
            </a:extLst>
          </p:cNvPr>
          <p:cNvSpPr>
            <a:spLocks noGrp="1"/>
          </p:cNvSpPr>
          <p:nvPr>
            <p:ph type="title"/>
          </p:nvPr>
        </p:nvSpPr>
        <p:spPr/>
        <p:txBody>
          <a:bodyPr/>
          <a:lstStyle/>
          <a:p>
            <a:r>
              <a:rPr lang="it-IT"/>
              <a:t>La mandataria «copre» l’appalto?</a:t>
            </a:r>
          </a:p>
        </p:txBody>
      </p:sp>
      <p:sp>
        <p:nvSpPr>
          <p:cNvPr id="3" name="Segnaposto numero diapositiva 2">
            <a:extLst>
              <a:ext uri="{FF2B5EF4-FFF2-40B4-BE49-F238E27FC236}">
                <a16:creationId xmlns:a16="http://schemas.microsoft.com/office/drawing/2014/main" id="{7ACB3254-E91B-09AD-2594-FC3D177F2D5C}"/>
              </a:ext>
            </a:extLst>
          </p:cNvPr>
          <p:cNvSpPr>
            <a:spLocks noGrp="1"/>
          </p:cNvSpPr>
          <p:nvPr>
            <p:ph type="sldNum" sz="quarter" idx="10"/>
          </p:nvPr>
        </p:nvSpPr>
        <p:spPr/>
        <p:txBody>
          <a:bodyPr/>
          <a:lstStyle/>
          <a:p>
            <a:fld id="{A88A401D-FA7D-467D-AFBB-0B3BA40DF614}" type="slidenum">
              <a:rPr lang="it-IT" smtClean="0"/>
              <a:pPr/>
              <a:t>19</a:t>
            </a:fld>
            <a:endParaRPr lang="it-IT"/>
          </a:p>
        </p:txBody>
      </p:sp>
      <p:sp>
        <p:nvSpPr>
          <p:cNvPr id="4" name="Segnaposto piè di pagina 3">
            <a:extLst>
              <a:ext uri="{FF2B5EF4-FFF2-40B4-BE49-F238E27FC236}">
                <a16:creationId xmlns:a16="http://schemas.microsoft.com/office/drawing/2014/main" id="{44EA3B16-7071-2D9F-9F7D-4DCB564D6F52}"/>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6" name="Segnaposto contenuto 5">
            <a:extLst>
              <a:ext uri="{FF2B5EF4-FFF2-40B4-BE49-F238E27FC236}">
                <a16:creationId xmlns:a16="http://schemas.microsoft.com/office/drawing/2014/main" id="{185E09C3-DD16-778A-BF97-897790E47AC4}"/>
              </a:ext>
            </a:extLst>
          </p:cNvPr>
          <p:cNvSpPr>
            <a:spLocks noGrp="1"/>
          </p:cNvSpPr>
          <p:nvPr>
            <p:ph idx="1"/>
          </p:nvPr>
        </p:nvSpPr>
        <p:spPr>
          <a:xfrm>
            <a:off x="457200" y="1200151"/>
            <a:ext cx="8229600" cy="1480505"/>
          </a:xfrm>
        </p:spPr>
        <p:txBody>
          <a:bodyPr>
            <a:normAutofit/>
          </a:bodyPr>
          <a:lstStyle/>
          <a:p>
            <a:pPr algn="just">
              <a:spcBef>
                <a:spcPts val="0"/>
              </a:spcBef>
            </a:pPr>
            <a:r>
              <a:rPr lang="it-IT">
                <a:latin typeface="Segoe UI Semilight" panose="020B0402040204020203" pitchFamily="34" charset="0"/>
              </a:rPr>
              <a:t>Secondo Cons. di Stato (</a:t>
            </a:r>
            <a:r>
              <a:rPr lang="it-IT" err="1">
                <a:latin typeface="Segoe UI Semilight" panose="020B0402040204020203" pitchFamily="34" charset="0"/>
              </a:rPr>
              <a:t>sent</a:t>
            </a:r>
            <a:r>
              <a:rPr lang="it-IT">
                <a:latin typeface="Segoe UI Semilight" panose="020B0402040204020203" pitchFamily="34" charset="0"/>
              </a:rPr>
              <a:t>. 121/25), </a:t>
            </a:r>
          </a:p>
          <a:p>
            <a:pPr lvl="1" algn="just">
              <a:spcBef>
                <a:spcPts val="0"/>
              </a:spcBef>
            </a:pPr>
            <a:r>
              <a:rPr lang="it-IT" b="0" i="0">
                <a:solidFill>
                  <a:srgbClr val="000000"/>
                </a:solidFill>
                <a:effectLst/>
                <a:latin typeface="Segoe UI Semilight" panose="020B0402040204020203" pitchFamily="34" charset="0"/>
              </a:rPr>
              <a:t>al fine di privilegiate interpretazioni coerenti con il </a:t>
            </a:r>
            <a:r>
              <a:rPr lang="it-IT" b="1" i="1">
                <a:solidFill>
                  <a:srgbClr val="000000"/>
                </a:solidFill>
                <a:effectLst>
                  <a:outerShdw blurRad="38100" dist="38100" dir="2700000" algn="tl">
                    <a:srgbClr val="000000">
                      <a:alpha val="43137"/>
                    </a:srgbClr>
                  </a:outerShdw>
                </a:effectLst>
                <a:latin typeface="Segoe UI Semilight" panose="020B0402040204020203" pitchFamily="34" charset="0"/>
              </a:rPr>
              <a:t>favor </a:t>
            </a:r>
            <a:r>
              <a:rPr lang="it-IT" b="1" i="1" err="1">
                <a:solidFill>
                  <a:srgbClr val="000000"/>
                </a:solidFill>
                <a:effectLst>
                  <a:outerShdw blurRad="38100" dist="38100" dir="2700000" algn="tl">
                    <a:srgbClr val="000000">
                      <a:alpha val="43137"/>
                    </a:srgbClr>
                  </a:outerShdw>
                </a:effectLst>
                <a:latin typeface="Segoe UI Semilight" panose="020B0402040204020203" pitchFamily="34" charset="0"/>
              </a:rPr>
              <a:t>partcipationis</a:t>
            </a:r>
            <a:r>
              <a:rPr lang="it-IT" b="1" i="1">
                <a:solidFill>
                  <a:srgbClr val="000000"/>
                </a:solidFill>
                <a:effectLst>
                  <a:outerShdw blurRad="38100" dist="38100" dir="2700000" algn="tl">
                    <a:srgbClr val="000000">
                      <a:alpha val="43137"/>
                    </a:srgbClr>
                  </a:outerShdw>
                </a:effectLst>
                <a:latin typeface="Segoe UI Semilight" panose="020B0402040204020203" pitchFamily="34" charset="0"/>
              </a:rPr>
              <a:t>, </a:t>
            </a:r>
            <a:endParaRPr lang="it-IT" b="1" i="1">
              <a:effectLst>
                <a:outerShdw blurRad="38100" dist="38100" dir="2700000" algn="tl">
                  <a:srgbClr val="000000">
                    <a:alpha val="43137"/>
                  </a:srgbClr>
                </a:outerShdw>
              </a:effectLst>
              <a:latin typeface="Segoe UI Semilight" panose="020B0402040204020203" pitchFamily="34" charset="0"/>
            </a:endParaRPr>
          </a:p>
          <a:p>
            <a:pPr lvl="1" algn="just">
              <a:spcBef>
                <a:spcPts val="0"/>
              </a:spcBef>
            </a:pPr>
            <a:r>
              <a:rPr lang="it-IT">
                <a:latin typeface="Segoe UI Semilight" panose="020B0402040204020203" pitchFamily="34" charset="0"/>
              </a:rPr>
              <a:t>in ossequio ai principi di stretta interpretazione, </a:t>
            </a:r>
            <a:r>
              <a:rPr lang="it-IT" b="1" i="1">
                <a:effectLst>
                  <a:outerShdw blurRad="38100" dist="38100" dir="2700000" algn="tl">
                    <a:srgbClr val="000000">
                      <a:alpha val="43137"/>
                    </a:srgbClr>
                  </a:outerShdw>
                </a:effectLst>
                <a:latin typeface="Segoe UI Semilight" panose="020B0402040204020203" pitchFamily="34" charset="0"/>
              </a:rPr>
              <a:t>eventuali requisiti aggiuntivi non devono mai essere imposti alle imprese partecipanti</a:t>
            </a:r>
            <a:r>
              <a:rPr lang="it-IT">
                <a:latin typeface="Segoe UI Semilight" panose="020B0402040204020203" pitchFamily="34" charset="0"/>
              </a:rPr>
              <a:t>. </a:t>
            </a:r>
          </a:p>
          <a:p>
            <a:pPr marL="457200" lvl="1" indent="0" algn="just">
              <a:spcBef>
                <a:spcPts val="0"/>
              </a:spcBef>
              <a:buNone/>
            </a:pPr>
            <a:r>
              <a:rPr lang="it-IT">
                <a:latin typeface="Segoe UI Semilight" panose="020B0402040204020203" pitchFamily="34" charset="0"/>
              </a:rPr>
              <a:t>… l</a:t>
            </a:r>
            <a:r>
              <a:rPr lang="it-IT">
                <a:solidFill>
                  <a:srgbClr val="000000"/>
                </a:solidFill>
                <a:latin typeface="Segoe UI Semilight" panose="020B0402040204020203" pitchFamily="34" charset="0"/>
              </a:rPr>
              <a:t>a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rPr>
              <a:t>qualificazione aggiuntiva nella categoria prevalente</a:t>
            </a:r>
            <a:r>
              <a:rPr lang="it-IT">
                <a:solidFill>
                  <a:srgbClr val="000000"/>
                </a:solidFill>
                <a:latin typeface="Segoe UI Semilight" panose="020B0402040204020203" pitchFamily="34" charset="0"/>
              </a:rPr>
              <a:t>:</a:t>
            </a:r>
          </a:p>
        </p:txBody>
      </p:sp>
      <p:sp>
        <p:nvSpPr>
          <p:cNvPr id="10" name="Freccia a gallone 9">
            <a:extLst>
              <a:ext uri="{FF2B5EF4-FFF2-40B4-BE49-F238E27FC236}">
                <a16:creationId xmlns:a16="http://schemas.microsoft.com/office/drawing/2014/main" id="{A27E8027-0075-F3B8-D9F9-2D4964324A69}"/>
              </a:ext>
            </a:extLst>
          </p:cNvPr>
          <p:cNvSpPr/>
          <p:nvPr/>
        </p:nvSpPr>
        <p:spPr>
          <a:xfrm rot="5400000">
            <a:off x="518718" y="2744354"/>
            <a:ext cx="775468" cy="648072"/>
          </a:xfrm>
          <a:prstGeom prst="chevron">
            <a:avLst>
              <a:gd name="adj" fmla="val 30171"/>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L="0" lvl="2" algn="ctr"/>
            <a:r>
              <a:rPr lang="it-IT" sz="1600" b="1" i="1">
                <a:solidFill>
                  <a:schemeClr val="tx1"/>
                </a:solidFill>
                <a:effectLst>
                  <a:outerShdw blurRad="38100" dist="38100" dir="2700000" algn="tl">
                    <a:srgbClr val="000000">
                      <a:alpha val="43137"/>
                    </a:srgbClr>
                  </a:outerShdw>
                </a:effectLst>
                <a:latin typeface="Aptos" panose="020B0004020202020204" pitchFamily="34" charset="0"/>
              </a:rPr>
              <a:t>1</a:t>
            </a:r>
            <a:endParaRPr lang="it-IT" sz="1600" b="1">
              <a:solidFill>
                <a:schemeClr val="tx1"/>
              </a:solidFill>
              <a:effectLst>
                <a:outerShdw blurRad="38100" dist="38100" dir="2700000" algn="tl">
                  <a:srgbClr val="000000">
                    <a:alpha val="43137"/>
                  </a:srgbClr>
                </a:outerShdw>
              </a:effectLst>
              <a:latin typeface="Aptos" panose="020B0004020202020204" pitchFamily="34" charset="0"/>
            </a:endParaRPr>
          </a:p>
        </p:txBody>
      </p:sp>
      <p:sp>
        <p:nvSpPr>
          <p:cNvPr id="11" name="Freccia a gallone 10">
            <a:extLst>
              <a:ext uri="{FF2B5EF4-FFF2-40B4-BE49-F238E27FC236}">
                <a16:creationId xmlns:a16="http://schemas.microsoft.com/office/drawing/2014/main" id="{BC475ECD-C2CE-9AEF-578E-49D6439F4F0A}"/>
              </a:ext>
            </a:extLst>
          </p:cNvPr>
          <p:cNvSpPr/>
          <p:nvPr/>
        </p:nvSpPr>
        <p:spPr>
          <a:xfrm rot="5400000">
            <a:off x="524016" y="3405575"/>
            <a:ext cx="775466" cy="648072"/>
          </a:xfrm>
          <a:prstGeom prst="chevron">
            <a:avLst>
              <a:gd name="adj" fmla="val 30171"/>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L="0" lvl="2" algn="ctr"/>
            <a:r>
              <a:rPr lang="it-IT" sz="1600" b="1" i="1">
                <a:solidFill>
                  <a:schemeClr val="tx1"/>
                </a:solidFill>
                <a:effectLst>
                  <a:outerShdw blurRad="38100" dist="38100" dir="2700000" algn="tl">
                    <a:srgbClr val="000000">
                      <a:alpha val="43137"/>
                    </a:srgbClr>
                  </a:outerShdw>
                </a:effectLst>
                <a:latin typeface="Aptos" panose="020B0004020202020204" pitchFamily="34" charset="0"/>
              </a:rPr>
              <a:t>2</a:t>
            </a:r>
            <a:endParaRPr lang="it-IT" sz="1600" b="1">
              <a:solidFill>
                <a:schemeClr val="tx1"/>
              </a:solidFill>
              <a:effectLst>
                <a:outerShdw blurRad="38100" dist="38100" dir="2700000" algn="tl">
                  <a:srgbClr val="000000">
                    <a:alpha val="43137"/>
                  </a:srgbClr>
                </a:outerShdw>
              </a:effectLst>
              <a:latin typeface="Aptos" panose="020B0004020202020204" pitchFamily="34" charset="0"/>
            </a:endParaRPr>
          </a:p>
        </p:txBody>
      </p:sp>
      <p:sp>
        <p:nvSpPr>
          <p:cNvPr id="12" name="Freccia a gallone 11">
            <a:extLst>
              <a:ext uri="{FF2B5EF4-FFF2-40B4-BE49-F238E27FC236}">
                <a16:creationId xmlns:a16="http://schemas.microsoft.com/office/drawing/2014/main" id="{364B8EA5-E53B-E007-6A94-A934046C327E}"/>
              </a:ext>
            </a:extLst>
          </p:cNvPr>
          <p:cNvSpPr/>
          <p:nvPr/>
        </p:nvSpPr>
        <p:spPr>
          <a:xfrm rot="5400000">
            <a:off x="524016" y="4045672"/>
            <a:ext cx="775467" cy="648072"/>
          </a:xfrm>
          <a:prstGeom prst="chevron">
            <a:avLst>
              <a:gd name="adj" fmla="val 30171"/>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L="0" lvl="2" algn="ctr"/>
            <a:r>
              <a:rPr lang="it-IT" sz="1600" b="1" i="1">
                <a:solidFill>
                  <a:schemeClr val="tx1"/>
                </a:solidFill>
                <a:effectLst>
                  <a:outerShdw blurRad="38100" dist="38100" dir="2700000" algn="tl">
                    <a:srgbClr val="000000">
                      <a:alpha val="43137"/>
                    </a:srgbClr>
                  </a:outerShdw>
                </a:effectLst>
                <a:latin typeface="Aptos" panose="020B0004020202020204" pitchFamily="34" charset="0"/>
              </a:rPr>
              <a:t>3</a:t>
            </a:r>
            <a:endParaRPr lang="it-IT" sz="1600" b="1">
              <a:solidFill>
                <a:schemeClr val="tx1"/>
              </a:solidFill>
              <a:effectLst>
                <a:outerShdw blurRad="38100" dist="38100" dir="2700000" algn="tl">
                  <a:srgbClr val="000000">
                    <a:alpha val="43137"/>
                  </a:srgbClr>
                </a:outerShdw>
              </a:effectLst>
              <a:latin typeface="Aptos" panose="020B0004020202020204" pitchFamily="34" charset="0"/>
            </a:endParaRPr>
          </a:p>
        </p:txBody>
      </p:sp>
      <p:sp>
        <p:nvSpPr>
          <p:cNvPr id="15" name="CasellaDiTesto 14">
            <a:extLst>
              <a:ext uri="{FF2B5EF4-FFF2-40B4-BE49-F238E27FC236}">
                <a16:creationId xmlns:a16="http://schemas.microsoft.com/office/drawing/2014/main" id="{87BFD65F-E8B9-7B90-414B-C1EFB37CF7F0}"/>
              </a:ext>
            </a:extLst>
          </p:cNvPr>
          <p:cNvSpPr txBox="1"/>
          <p:nvPr/>
        </p:nvSpPr>
        <p:spPr>
          <a:xfrm>
            <a:off x="1281773" y="2680656"/>
            <a:ext cx="5378459" cy="584775"/>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lvl="2" algn="just"/>
            <a:r>
              <a:rPr lang="it-IT" sz="1600" b="1" i="1">
                <a:solidFill>
                  <a:schemeClr val="tx1"/>
                </a:solidFill>
                <a:effectLst>
                  <a:outerShdw blurRad="38100" dist="38100" dir="2700000" algn="tl">
                    <a:srgbClr val="000000">
                      <a:alpha val="43137"/>
                    </a:srgbClr>
                  </a:outerShdw>
                </a:effectLst>
                <a:latin typeface="Aptos" panose="020B0004020202020204" pitchFamily="34" charset="0"/>
              </a:rPr>
              <a:t>In via interpretativa</a:t>
            </a:r>
            <a:r>
              <a:rPr lang="it-IT" sz="1600" i="1">
                <a:solidFill>
                  <a:schemeClr val="tx1"/>
                </a:solidFill>
                <a:latin typeface="Aptos" panose="020B0004020202020204" pitchFamily="34" charset="0"/>
              </a:rPr>
              <a:t>, riguarda l’</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intero RTI </a:t>
            </a:r>
            <a:r>
              <a:rPr lang="it-IT" sz="1600" i="1">
                <a:solidFill>
                  <a:schemeClr val="tx1"/>
                </a:solidFill>
                <a:latin typeface="Aptos" panose="020B0004020202020204" pitchFamily="34" charset="0"/>
              </a:rPr>
              <a:t>(al pari del concorrente singolo), non solo la mandataria</a:t>
            </a:r>
            <a:endParaRPr lang="it-IT" sz="1600" b="1" i="1">
              <a:solidFill>
                <a:schemeClr val="tx1"/>
              </a:solidFill>
              <a:effectLst>
                <a:outerShdw blurRad="38100" dist="38100" dir="2700000" algn="tl">
                  <a:srgbClr val="000000">
                    <a:alpha val="43137"/>
                  </a:srgbClr>
                </a:outerShdw>
              </a:effectLst>
              <a:latin typeface="Aptos" panose="020B0004020202020204" pitchFamily="34" charset="0"/>
            </a:endParaRPr>
          </a:p>
        </p:txBody>
      </p:sp>
      <p:sp>
        <p:nvSpPr>
          <p:cNvPr id="16" name="CasellaDiTesto 15">
            <a:extLst>
              <a:ext uri="{FF2B5EF4-FFF2-40B4-BE49-F238E27FC236}">
                <a16:creationId xmlns:a16="http://schemas.microsoft.com/office/drawing/2014/main" id="{43B5CD38-BBFB-039D-191C-69C1811F725E}"/>
              </a:ext>
            </a:extLst>
          </p:cNvPr>
          <p:cNvSpPr txBox="1"/>
          <p:nvPr/>
        </p:nvSpPr>
        <p:spPr>
          <a:xfrm>
            <a:off x="1281773" y="3341878"/>
            <a:ext cx="5378459" cy="584775"/>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lvl="2" algn="just"/>
            <a:r>
              <a:rPr lang="it-IT" sz="1600" b="1" i="1">
                <a:solidFill>
                  <a:schemeClr val="tx1"/>
                </a:solidFill>
                <a:effectLst>
                  <a:outerShdw blurRad="38100" dist="38100" dir="2700000" algn="tl">
                    <a:srgbClr val="000000">
                      <a:alpha val="43137"/>
                    </a:srgbClr>
                  </a:outerShdw>
                </a:effectLst>
                <a:latin typeface="Aptos" panose="020B0004020202020204" pitchFamily="34" charset="0"/>
              </a:rPr>
              <a:t>Ragionevolezza e proporzionalità</a:t>
            </a:r>
            <a:r>
              <a:rPr lang="it-IT" sz="1600" i="1">
                <a:solidFill>
                  <a:schemeClr val="tx1"/>
                </a:solidFill>
                <a:latin typeface="Aptos" panose="020B0004020202020204" pitchFamily="34" charset="0"/>
              </a:rPr>
              <a:t> escludono d’imporre alla mandataria sola di coprire l’intero valore dell’appalto</a:t>
            </a:r>
            <a:endParaRPr lang="it-IT" sz="1600" b="1" i="1">
              <a:solidFill>
                <a:schemeClr val="tx1"/>
              </a:solidFill>
              <a:effectLst>
                <a:outerShdw blurRad="38100" dist="38100" dir="2700000" algn="tl">
                  <a:srgbClr val="000000">
                    <a:alpha val="43137"/>
                  </a:srgbClr>
                </a:outerShdw>
              </a:effectLst>
              <a:latin typeface="Aptos" panose="020B0004020202020204" pitchFamily="34" charset="0"/>
            </a:endParaRPr>
          </a:p>
        </p:txBody>
      </p:sp>
      <p:sp>
        <p:nvSpPr>
          <p:cNvPr id="18" name="CasellaDiTesto 17">
            <a:extLst>
              <a:ext uri="{FF2B5EF4-FFF2-40B4-BE49-F238E27FC236}">
                <a16:creationId xmlns:a16="http://schemas.microsoft.com/office/drawing/2014/main" id="{7732AD4C-0C11-306F-D618-52582C1B5D2D}"/>
              </a:ext>
            </a:extLst>
          </p:cNvPr>
          <p:cNvSpPr txBox="1"/>
          <p:nvPr/>
        </p:nvSpPr>
        <p:spPr>
          <a:xfrm>
            <a:off x="1281773" y="4003100"/>
            <a:ext cx="5378459" cy="584775"/>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it-IT"/>
            </a:defPPr>
            <a:lvl1pPr>
              <a:defRPr>
                <a:solidFill>
                  <a:schemeClr val="lt1"/>
                </a:solidFill>
              </a:defRPr>
            </a:lvl1pPr>
            <a:lvl2pPr>
              <a:defRPr>
                <a:solidFill>
                  <a:schemeClr val="lt1"/>
                </a:solidFill>
              </a:defRPr>
            </a:lvl2pPr>
            <a:lvl3pPr marL="0" lvl="2" algn="just">
              <a:defRPr sz="1600" b="1" i="1">
                <a:effectLst>
                  <a:outerShdw blurRad="38100" dist="38100" dir="2700000" algn="tl">
                    <a:srgbClr val="000000">
                      <a:alpha val="43137"/>
                    </a:srgbClr>
                  </a:outerShdw>
                </a:effectLst>
                <a:latin typeface="Aptos" panose="020B0004020202020204" pitchFamily="34" charset="0"/>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it-IT" sz="1600" b="1" i="1">
                <a:solidFill>
                  <a:schemeClr val="tx1"/>
                </a:solidFill>
                <a:effectLst>
                  <a:outerShdw blurRad="38100" dist="38100" dir="2700000" algn="tl">
                    <a:srgbClr val="000000">
                      <a:alpha val="43137"/>
                    </a:srgbClr>
                  </a:outerShdw>
                </a:effectLst>
                <a:latin typeface="Aptos" panose="020B0004020202020204" pitchFamily="34" charset="0"/>
              </a:rPr>
              <a:t>La responsabilità solidale</a:t>
            </a:r>
            <a:r>
              <a:rPr lang="it-IT" sz="1600" i="1">
                <a:solidFill>
                  <a:schemeClr val="tx1"/>
                </a:solidFill>
                <a:latin typeface="Aptos" panose="020B0004020202020204" pitchFamily="34" charset="0"/>
              </a:rPr>
              <a:t> tra appaltatore e subappaltatore esclude l’esigenza di ulteriori requisiti</a:t>
            </a:r>
          </a:p>
        </p:txBody>
      </p:sp>
      <p:sp>
        <p:nvSpPr>
          <p:cNvPr id="7" name="CasellaDiTesto 6">
            <a:extLst>
              <a:ext uri="{FF2B5EF4-FFF2-40B4-BE49-F238E27FC236}">
                <a16:creationId xmlns:a16="http://schemas.microsoft.com/office/drawing/2014/main" id="{95D79B27-30C0-4A22-1D66-DAF2EEC604BC}"/>
              </a:ext>
            </a:extLst>
          </p:cNvPr>
          <p:cNvSpPr txBox="1"/>
          <p:nvPr/>
        </p:nvSpPr>
        <p:spPr>
          <a:xfrm>
            <a:off x="6890245" y="2525772"/>
            <a:ext cx="1943963" cy="2062103"/>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a:t>È legittimo coprire la </a:t>
            </a:r>
            <a:r>
              <a:rPr lang="it-IT" err="1"/>
              <a:t>OS2A</a:t>
            </a:r>
            <a:r>
              <a:rPr lang="it-IT"/>
              <a:t>, sommando le classifiche di mandataria e mandante nella prevalente </a:t>
            </a:r>
            <a:r>
              <a:rPr lang="it-IT" err="1"/>
              <a:t>OG2</a:t>
            </a:r>
            <a:r>
              <a:rPr lang="it-IT"/>
              <a:t> (</a:t>
            </a:r>
            <a:r>
              <a:rPr lang="it-IT" err="1"/>
              <a:t>CdS</a:t>
            </a:r>
            <a:r>
              <a:rPr lang="it-IT"/>
              <a:t> V, n. 820/24)</a:t>
            </a:r>
          </a:p>
        </p:txBody>
      </p:sp>
    </p:spTree>
    <p:extLst>
      <p:ext uri="{BB962C8B-B14F-4D97-AF65-F5344CB8AC3E}">
        <p14:creationId xmlns:p14="http://schemas.microsoft.com/office/powerpoint/2010/main" val="387206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P spid="11" grpId="0" animBg="1"/>
      <p:bldP spid="12" grpId="0" animBg="1"/>
      <p:bldP spid="15" grpId="0" animBg="1"/>
      <p:bldP spid="16" grpId="0" animBg="1"/>
      <p:bldP spid="18"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C91534-0B86-7C66-25F7-1E356BB5299B}"/>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La revisione del codice</a:t>
            </a:r>
          </a:p>
        </p:txBody>
      </p:sp>
      <p:sp>
        <p:nvSpPr>
          <p:cNvPr id="3" name="Segnaposto numero diapositiva 2">
            <a:extLst>
              <a:ext uri="{FF2B5EF4-FFF2-40B4-BE49-F238E27FC236}">
                <a16:creationId xmlns:a16="http://schemas.microsoft.com/office/drawing/2014/main" id="{397AA680-AE22-6E29-7880-D3975296DBAD}"/>
              </a:ext>
            </a:extLst>
          </p:cNvPr>
          <p:cNvSpPr>
            <a:spLocks noGrp="1"/>
          </p:cNvSpPr>
          <p:nvPr>
            <p:ph type="sldNum" sz="quarter" idx="10"/>
          </p:nvPr>
        </p:nvSpPr>
        <p:spPr/>
        <p:txBody>
          <a:bodyPr/>
          <a:lstStyle/>
          <a:p>
            <a:fld id="{A88A401D-FA7D-467D-AFBB-0B3BA40DF614}" type="slidenum">
              <a:rPr lang="it-IT" smtClean="0"/>
              <a:pPr/>
              <a:t>2</a:t>
            </a:fld>
            <a:endParaRPr lang="it-IT"/>
          </a:p>
        </p:txBody>
      </p:sp>
      <p:sp>
        <p:nvSpPr>
          <p:cNvPr id="4" name="Segnaposto piè di pagina 3">
            <a:extLst>
              <a:ext uri="{FF2B5EF4-FFF2-40B4-BE49-F238E27FC236}">
                <a16:creationId xmlns:a16="http://schemas.microsoft.com/office/drawing/2014/main" id="{0ED38055-E314-0D2F-E585-1EB6EDFE0966}"/>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contenuto 4">
            <a:extLst>
              <a:ext uri="{FF2B5EF4-FFF2-40B4-BE49-F238E27FC236}">
                <a16:creationId xmlns:a16="http://schemas.microsoft.com/office/drawing/2014/main" id="{DF6E34FE-9B51-E13C-F709-5F9BA2702DD3}"/>
              </a:ext>
            </a:extLst>
          </p:cNvPr>
          <p:cNvSpPr>
            <a:spLocks noGrp="1"/>
          </p:cNvSpPr>
          <p:nvPr>
            <p:ph idx="1"/>
          </p:nvPr>
        </p:nvSpPr>
        <p:spPr>
          <a:xfrm>
            <a:off x="457200" y="1218010"/>
            <a:ext cx="5122912" cy="3394472"/>
          </a:xfrm>
        </p:spPr>
        <p:txBody>
          <a:bodyPr/>
          <a:lstStyle/>
          <a:p>
            <a:pPr algn="just"/>
            <a:r>
              <a:rPr lang="it-IT" sz="180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Sulla Gazzetta Ufficiale, Serie Generale, n. 305 del </a:t>
            </a:r>
            <a:r>
              <a:rPr lang="it-IT" sz="1800" b="1" u="sng">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31 dicembre 2024</a:t>
            </a:r>
            <a:r>
              <a:rPr lang="it-IT" sz="180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supplemento ordinario n. 45, è stato pubblicato il decreto legislativo 31 dicembre 2024, n. 209, recante:</a:t>
            </a:r>
          </a:p>
          <a:p>
            <a:pPr marL="457200" lvl="1" indent="0" algn="ctr">
              <a:buNone/>
            </a:pPr>
            <a:r>
              <a:rPr lang="it-IT">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a:t>
            </a:r>
            <a:r>
              <a:rPr lang="it-IT" b="1" i="1">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Disposizioni integrative e correttive al codice dei contratti pubblici di cui al decreto legislativo 31 marzo 2023, n. 36</a:t>
            </a:r>
            <a:r>
              <a:rPr lang="it-IT" i="1">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a:t>
            </a:r>
          </a:p>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È  entrato </a:t>
            </a:r>
            <a:r>
              <a:rPr lang="it-IT" b="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 vigore lo stesso giorno</a:t>
            </a:r>
            <a:r>
              <a:rPr lang="it-IT">
                <a:latin typeface="Segoe UI Semilight" panose="020B0402040204020203" pitchFamily="34" charset="0"/>
                <a:ea typeface="Yu Gothic UI" panose="020B0500000000000000" pitchFamily="34" charset="-128"/>
                <a:cs typeface="Segoe UI Semilight" panose="020B0402040204020203" pitchFamily="34" charset="0"/>
              </a:rPr>
              <a:t>, 209/2024, senza </a:t>
            </a:r>
            <a:r>
              <a:rPr lang="it-IT" b="1" i="1" err="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vacatio</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legis</a:t>
            </a:r>
            <a:r>
              <a:rPr lang="it-IT">
                <a:latin typeface="Segoe UI Semilight" panose="020B0402040204020203" pitchFamily="34" charset="0"/>
                <a:ea typeface="Yu Gothic UI" panose="020B0500000000000000" pitchFamily="34" charset="-128"/>
                <a:cs typeface="Segoe UI Semilight" panose="020B0402040204020203" pitchFamily="34" charset="0"/>
              </a:rPr>
              <a:t>, per l’urgenza di intervenire per garantire il raggiungimento delle milestone del PNRR.</a:t>
            </a:r>
          </a:p>
          <a:p>
            <a:endParaRPr lang="it-IT">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0C06E7C9-9523-D0F7-990A-9EFF4095F168}"/>
              </a:ext>
            </a:extLst>
          </p:cNvPr>
          <p:cNvSpPr txBox="1"/>
          <p:nvPr/>
        </p:nvSpPr>
        <p:spPr>
          <a:xfrm>
            <a:off x="5641072" y="1140620"/>
            <a:ext cx="3150096" cy="1323439"/>
          </a:xfrm>
          <a:prstGeom prst="rect">
            <a:avLst/>
          </a:prstGeom>
          <a:solidFill>
            <a:schemeClr val="accent2">
              <a:lumMod val="40000"/>
              <a:lumOff val="60000"/>
            </a:schemeClr>
          </a:solidFill>
        </p:spPr>
        <p:txBody>
          <a:bodyPr wrap="square">
            <a:spAutoFit/>
          </a:bodyPr>
          <a:lstStyle>
            <a:defPPr>
              <a:defRPr lang="it-IT"/>
            </a:defPPr>
            <a:lvl1pPr algn="just">
              <a:defRPr sz="1600" b="0" i="1">
                <a:effectLst/>
                <a:latin typeface="Aptos" panose="020B0004020202020204" pitchFamily="34" charset="0"/>
              </a:defRPr>
            </a:lvl1pPr>
          </a:lstStyle>
          <a:p>
            <a:r>
              <a:rPr lang="it-IT"/>
              <a:t>Di proroghe al «Correttivo» non vi è traccia nella L. conversione del decreto milleproroghe 2025  (DL 27.12.24, n. 202 convertito con L. 21.02.25, n. 15).</a:t>
            </a:r>
          </a:p>
        </p:txBody>
      </p:sp>
      <p:sp>
        <p:nvSpPr>
          <p:cNvPr id="8" name="CasellaDiTesto 7">
            <a:extLst>
              <a:ext uri="{FF2B5EF4-FFF2-40B4-BE49-F238E27FC236}">
                <a16:creationId xmlns:a16="http://schemas.microsoft.com/office/drawing/2014/main" id="{145DEDCF-1755-395D-EDF2-C8913B0B6B09}"/>
              </a:ext>
            </a:extLst>
          </p:cNvPr>
          <p:cNvSpPr txBox="1"/>
          <p:nvPr/>
        </p:nvSpPr>
        <p:spPr>
          <a:xfrm>
            <a:off x="5647908" y="2550379"/>
            <a:ext cx="3150096" cy="2062103"/>
          </a:xfrm>
          <a:prstGeom prst="rect">
            <a:avLst/>
          </a:prstGeom>
          <a:solidFill>
            <a:schemeClr val="accent2">
              <a:lumMod val="20000"/>
              <a:lumOff val="80000"/>
            </a:schemeClr>
          </a:solidFill>
        </p:spPr>
        <p:txBody>
          <a:bodyPr wrap="square">
            <a:spAutoFit/>
          </a:bodyPr>
          <a:lstStyle>
            <a:defPPr>
              <a:defRPr lang="it-IT"/>
            </a:defPPr>
            <a:lvl1pPr algn="just">
              <a:defRPr sz="1600" b="0" i="1">
                <a:effectLst/>
                <a:latin typeface="Aptos" panose="020B0004020202020204" pitchFamily="34" charset="0"/>
              </a:defRPr>
            </a:lvl1pPr>
          </a:lstStyle>
          <a:p>
            <a:r>
              <a:rPr lang="it-IT"/>
              <a:t>La legge n. 16/25, </a:t>
            </a:r>
            <a:r>
              <a:rPr lang="it-IT" err="1"/>
              <a:t>conv</a:t>
            </a:r>
            <a:r>
              <a:rPr lang="it-IT"/>
              <a:t>. del D.L. n. 201/2024 (c.d. Decreto Cultura), ha aggiunto le Soprintendenze Archeologia, belle arti e paesaggio con competenza sul territorio del capoluogo di regione nell'elenco delle SA qualificate di diritto (63.4).</a:t>
            </a:r>
          </a:p>
        </p:txBody>
      </p:sp>
    </p:spTree>
    <p:extLst>
      <p:ext uri="{BB962C8B-B14F-4D97-AF65-F5344CB8AC3E}">
        <p14:creationId xmlns:p14="http://schemas.microsoft.com/office/powerpoint/2010/main" val="12344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FACF1BAE-2F6C-29E7-B0A7-62B5A343D52A}"/>
              </a:ext>
            </a:extLst>
          </p:cNvPr>
          <p:cNvSpPr>
            <a:spLocks noGrp="1"/>
          </p:cNvSpPr>
          <p:nvPr>
            <p:ph type="title"/>
          </p:nvPr>
        </p:nvSpPr>
        <p:spPr/>
        <p:txBody>
          <a:bodyPr/>
          <a:lstStyle/>
          <a:p>
            <a:r>
              <a:rPr lang="it-IT"/>
              <a:t>Incremento del quinto </a:t>
            </a:r>
            <a:r>
              <a:rPr lang="it-IT" err="1"/>
              <a:t>RTI</a:t>
            </a:r>
            <a:r>
              <a:rPr lang="it-IT"/>
              <a:t> miste</a:t>
            </a:r>
          </a:p>
        </p:txBody>
      </p:sp>
      <p:sp>
        <p:nvSpPr>
          <p:cNvPr id="3" name="Segnaposto numero diapositiva 2">
            <a:extLst>
              <a:ext uri="{FF2B5EF4-FFF2-40B4-BE49-F238E27FC236}">
                <a16:creationId xmlns:a16="http://schemas.microsoft.com/office/drawing/2014/main" id="{14F1A1F6-CCBE-D18C-BE29-16EB4BD9A2E9}"/>
              </a:ext>
            </a:extLst>
          </p:cNvPr>
          <p:cNvSpPr>
            <a:spLocks noGrp="1"/>
          </p:cNvSpPr>
          <p:nvPr>
            <p:ph type="sldNum" sz="quarter" idx="10"/>
          </p:nvPr>
        </p:nvSpPr>
        <p:spPr/>
        <p:txBody>
          <a:bodyPr/>
          <a:lstStyle/>
          <a:p>
            <a:fld id="{A88A401D-FA7D-467D-AFBB-0B3BA40DF614}" type="slidenum">
              <a:rPr lang="it-IT" smtClean="0"/>
              <a:pPr/>
              <a:t>20</a:t>
            </a:fld>
            <a:endParaRPr lang="it-IT"/>
          </a:p>
        </p:txBody>
      </p:sp>
      <p:sp>
        <p:nvSpPr>
          <p:cNvPr id="4" name="Segnaposto piè di pagina 3">
            <a:extLst>
              <a:ext uri="{FF2B5EF4-FFF2-40B4-BE49-F238E27FC236}">
                <a16:creationId xmlns:a16="http://schemas.microsoft.com/office/drawing/2014/main" id="{41F5AFD1-892C-C341-3595-75B59ACF05F4}"/>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12" name="CasellaDiTesto 11">
            <a:extLst>
              <a:ext uri="{FF2B5EF4-FFF2-40B4-BE49-F238E27FC236}">
                <a16:creationId xmlns:a16="http://schemas.microsoft.com/office/drawing/2014/main" id="{22ED3586-AA45-1F6F-257D-88094AB4DF40}"/>
              </a:ext>
            </a:extLst>
          </p:cNvPr>
          <p:cNvSpPr txBox="1"/>
          <p:nvPr/>
        </p:nvSpPr>
        <p:spPr>
          <a:xfrm>
            <a:off x="5672380" y="1254200"/>
            <a:ext cx="3014420" cy="3293209"/>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a:t>Già secondo l’</a:t>
            </a:r>
            <a:r>
              <a:rPr lang="it-IT" b="1">
                <a:effectLst>
                  <a:outerShdw blurRad="38100" dist="38100" dir="2700000" algn="tl">
                    <a:srgbClr val="000000">
                      <a:alpha val="43137"/>
                    </a:srgbClr>
                  </a:outerShdw>
                </a:effectLst>
              </a:rPr>
              <a:t>Adunanza Plenaria </a:t>
            </a:r>
            <a:r>
              <a:rPr lang="it-IT"/>
              <a:t>del </a:t>
            </a:r>
            <a:r>
              <a:rPr lang="it-IT" err="1"/>
              <a:t>CdS</a:t>
            </a:r>
            <a:r>
              <a:rPr lang="it-IT"/>
              <a:t>  (Sent. 2,3 2023) la base di calcolo  per accedere all’incremento premiale del quinto, previsto nel RTI orizzontale, si applica anche, a quelli di tipo misto, alle imprese del singolo sub-raggruppamento orizzontale per l’importo dei lavori della categoria prevalente o della categoria scorporata a base di gara (</a:t>
            </a:r>
            <a:r>
              <a:rPr lang="it-IT" err="1"/>
              <a:t>CdS</a:t>
            </a:r>
            <a:r>
              <a:rPr lang="it-IT"/>
              <a:t> V 4158/24, 8214/24)</a:t>
            </a:r>
          </a:p>
        </p:txBody>
      </p:sp>
      <p:sp>
        <p:nvSpPr>
          <p:cNvPr id="14" name="CasellaDiTesto 13">
            <a:extLst>
              <a:ext uri="{FF2B5EF4-FFF2-40B4-BE49-F238E27FC236}">
                <a16:creationId xmlns:a16="http://schemas.microsoft.com/office/drawing/2014/main" id="{0092B8A1-0729-625E-1CC1-8F42CF1D9C8A}"/>
              </a:ext>
            </a:extLst>
          </p:cNvPr>
          <p:cNvSpPr txBox="1"/>
          <p:nvPr/>
        </p:nvSpPr>
        <p:spPr>
          <a:xfrm>
            <a:off x="457200" y="1235412"/>
            <a:ext cx="4906888" cy="3416320"/>
          </a:xfrm>
          <a:prstGeom prst="rect">
            <a:avLst/>
          </a:prstGeom>
          <a:noFill/>
        </p:spPr>
        <p:txBody>
          <a:bodyPr wrap="square">
            <a:spAutoFit/>
          </a:bodyPr>
          <a:lstStyle/>
          <a:p>
            <a:pPr algn="just"/>
            <a:r>
              <a:rPr lang="it-IT">
                <a:solidFill>
                  <a:srgbClr val="000000"/>
                </a:solidFill>
                <a:latin typeface="Segoe UI Semilight" panose="020B0402040204020203" pitchFamily="34" charset="0"/>
              </a:rPr>
              <a:t>La raggruppata può </a:t>
            </a:r>
            <a:r>
              <a:rPr lang="it-IT" b="1" i="1">
                <a:solidFill>
                  <a:srgbClr val="000000"/>
                </a:solidFill>
                <a:effectLst>
                  <a:outerShdw blurRad="38100" dist="38100" dir="2700000" algn="tl">
                    <a:srgbClr val="000000">
                      <a:alpha val="43137"/>
                    </a:srgbClr>
                  </a:outerShdw>
                </a:effectLst>
                <a:latin typeface="Segoe UI Semilight" panose="020B0402040204020203" pitchFamily="34" charset="0"/>
              </a:rPr>
              <a:t>incrementare di un quinto la propria qualificazione </a:t>
            </a:r>
            <a:r>
              <a:rPr lang="it-IT">
                <a:solidFill>
                  <a:srgbClr val="000000"/>
                </a:solidFill>
                <a:latin typeface="Segoe UI Semilight" panose="020B0402040204020203" pitchFamily="34" charset="0"/>
              </a:rPr>
              <a:t>(II.12, 2.2 già 61.2 DPR 207/10) se qualificata per almeno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rPr>
              <a:t>un quinto dell'importo </a:t>
            </a:r>
            <a:r>
              <a:rPr lang="it-IT" b="1" i="1">
                <a:solidFill>
                  <a:srgbClr val="000000"/>
                </a:solidFill>
                <a:effectLst>
                  <a:outerShdw blurRad="38100" dist="38100" dir="2700000" algn="tl">
                    <a:srgbClr val="000000">
                      <a:alpha val="43137"/>
                    </a:srgbClr>
                  </a:outerShdw>
                </a:effectLst>
                <a:latin typeface="Segoe UI Semilight" panose="020B0402040204020203" pitchFamily="34" charset="0"/>
              </a:rPr>
              <a:t>dei lavori a base di gara</a:t>
            </a:r>
            <a:r>
              <a:rPr lang="it-IT">
                <a:solidFill>
                  <a:srgbClr val="000000"/>
                </a:solidFill>
                <a:latin typeface="Segoe UI Semilight" panose="020B0402040204020203" pitchFamily="34" charset="0"/>
              </a:rPr>
              <a:t>, riferito all'importo:</a:t>
            </a:r>
          </a:p>
          <a:p>
            <a:pPr marL="285750" indent="-285750" algn="just">
              <a:buFont typeface="Arial" panose="020B0604020202020204" pitchFamily="34" charset="0"/>
              <a:buChar char="•"/>
            </a:pPr>
            <a:r>
              <a:rPr lang="it-IT">
                <a:solidFill>
                  <a:srgbClr val="000000"/>
                </a:solidFill>
                <a:latin typeface="Segoe UI Semilight" panose="020B0402040204020203" pitchFamily="34" charset="0"/>
              </a:rPr>
              <a:t>non di tutti i lavori, </a:t>
            </a:r>
          </a:p>
          <a:p>
            <a:pPr marL="285750" indent="-285750" algn="just">
              <a:buFont typeface="Arial" panose="020B0604020202020204" pitchFamily="34" charset="0"/>
              <a:buChar char="•"/>
            </a:pPr>
            <a:r>
              <a:rPr lang="it-IT">
                <a:solidFill>
                  <a:srgbClr val="000000"/>
                </a:solidFill>
                <a:latin typeface="Segoe UI Semilight" panose="020B0402040204020203" pitchFamily="34" charset="0"/>
              </a:rPr>
              <a:t>bensì della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rPr>
              <a:t>categoria di lavorazione </a:t>
            </a:r>
            <a:r>
              <a:rPr lang="it-IT">
                <a:solidFill>
                  <a:srgbClr val="000000"/>
                </a:solidFill>
                <a:latin typeface="Segoe UI Semilight" panose="020B0402040204020203" pitchFamily="34" charset="0"/>
              </a:rPr>
              <a:t>assunta dal sub-raggruppamento orizzontale e quindi è </a:t>
            </a:r>
            <a:r>
              <a:rPr lang="it-IT" b="1" i="1">
                <a:solidFill>
                  <a:srgbClr val="000000"/>
                </a:solidFill>
                <a:effectLst>
                  <a:outerShdw blurRad="38100" dist="38100" dir="2700000" algn="tl">
                    <a:srgbClr val="000000">
                      <a:alpha val="43137"/>
                    </a:srgbClr>
                  </a:outerShdw>
                </a:effectLst>
                <a:latin typeface="Segoe UI Semilight" panose="020B0402040204020203" pitchFamily="34" charset="0"/>
              </a:rPr>
              <a:t>riferita, a seconda dei casi, </a:t>
            </a:r>
          </a:p>
          <a:p>
            <a:pPr marL="742950" lvl="1" indent="-285750" algn="just">
              <a:buFont typeface="Arial" panose="020B0604020202020204" pitchFamily="34" charset="0"/>
              <a:buChar char="•"/>
            </a:pPr>
            <a:r>
              <a:rPr lang="it-IT" b="1" i="1">
                <a:solidFill>
                  <a:srgbClr val="000000"/>
                </a:solidFill>
                <a:effectLst>
                  <a:outerShdw blurRad="38100" dist="38100" dir="2700000" algn="tl">
                    <a:srgbClr val="000000">
                      <a:alpha val="43137"/>
                    </a:srgbClr>
                  </a:outerShdw>
                </a:effectLst>
                <a:latin typeface="Segoe UI Semilight" panose="020B0402040204020203" pitchFamily="34" charset="0"/>
              </a:rPr>
              <a:t>alla categoria prevalente</a:t>
            </a:r>
            <a:r>
              <a:rPr lang="it-IT">
                <a:solidFill>
                  <a:srgbClr val="000000"/>
                </a:solidFill>
                <a:latin typeface="Segoe UI Semilight" panose="020B0402040204020203" pitchFamily="34" charset="0"/>
              </a:rPr>
              <a:t> o </a:t>
            </a:r>
          </a:p>
          <a:p>
            <a:pPr marL="742950" lvl="1" indent="-285750" algn="just">
              <a:buFont typeface="Arial" panose="020B0604020202020204" pitchFamily="34" charset="0"/>
              <a:buChar char="•"/>
            </a:pPr>
            <a:r>
              <a:rPr lang="it-IT" i="1">
                <a:solidFill>
                  <a:srgbClr val="000000"/>
                </a:solidFill>
                <a:latin typeface="Segoe UI Semilight" panose="020B0402040204020203" pitchFamily="34" charset="0"/>
              </a:rPr>
              <a:t>alla categoria </a:t>
            </a:r>
            <a:r>
              <a:rPr lang="it-IT">
                <a:solidFill>
                  <a:srgbClr val="000000"/>
                </a:solidFill>
                <a:latin typeface="Segoe UI Semilight" panose="020B0402040204020203" pitchFamily="34" charset="0"/>
              </a:rPr>
              <a:t>scorporata </a:t>
            </a:r>
          </a:p>
          <a:p>
            <a:pPr lvl="1" algn="just"/>
            <a:r>
              <a:rPr lang="it-IT" b="1">
                <a:solidFill>
                  <a:srgbClr val="FF0000"/>
                </a:solidFill>
                <a:effectLst>
                  <a:outerShdw blurRad="38100" dist="38100" dir="2700000" algn="tl">
                    <a:srgbClr val="000000">
                      <a:alpha val="43137"/>
                    </a:srgbClr>
                  </a:outerShdw>
                </a:effectLst>
                <a:latin typeface="Segoe UI Semilight" panose="020B0402040204020203" pitchFamily="34" charset="0"/>
              </a:rPr>
              <a:t>cui lo stesso componente partecipa</a:t>
            </a:r>
            <a:r>
              <a:rPr lang="it-IT">
                <a:solidFill>
                  <a:srgbClr val="000000"/>
                </a:solidFill>
                <a:latin typeface="Segoe UI Semilight" panose="020B0402040204020203" pitchFamily="34" charset="0"/>
              </a:rPr>
              <a:t>.</a:t>
            </a:r>
          </a:p>
        </p:txBody>
      </p:sp>
    </p:spTree>
    <p:extLst>
      <p:ext uri="{BB962C8B-B14F-4D97-AF65-F5344CB8AC3E}">
        <p14:creationId xmlns:p14="http://schemas.microsoft.com/office/powerpoint/2010/main" val="41108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500"/>
                                        <p:tgtEl>
                                          <p:spTgt spid="1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fade">
                                      <p:cBhvr>
                                        <p:cTn id="16" dur="500"/>
                                        <p:tgtEl>
                                          <p:spTgt spid="14">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animEffect transition="in" filter="fade">
                                      <p:cBhvr>
                                        <p:cTn id="20" dur="500"/>
                                        <p:tgtEl>
                                          <p:spTgt spid="14">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4">
                                            <p:txEl>
                                              <p:pRg st="4" end="4"/>
                                            </p:txEl>
                                          </p:spTgt>
                                        </p:tgtEl>
                                        <p:attrNameLst>
                                          <p:attrName>style.visibility</p:attrName>
                                        </p:attrNameLst>
                                      </p:cBhvr>
                                      <p:to>
                                        <p:strVal val="visible"/>
                                      </p:to>
                                    </p:set>
                                    <p:animEffect transition="in" filter="fade">
                                      <p:cBhvr>
                                        <p:cTn id="24" dur="500"/>
                                        <p:tgtEl>
                                          <p:spTgt spid="14">
                                            <p:txEl>
                                              <p:pRg st="4" end="4"/>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4">
                                            <p:txEl>
                                              <p:pRg st="5" end="5"/>
                                            </p:txEl>
                                          </p:spTgt>
                                        </p:tgtEl>
                                        <p:attrNameLst>
                                          <p:attrName>style.visibility</p:attrName>
                                        </p:attrNameLst>
                                      </p:cBhvr>
                                      <p:to>
                                        <p:strVal val="visible"/>
                                      </p:to>
                                    </p:set>
                                    <p:animEffect transition="in" filter="fade">
                                      <p:cBhvr>
                                        <p:cTn id="28" dur="500"/>
                                        <p:tgtEl>
                                          <p:spTgt spid="1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5A5C983A-FF0A-4D88-A34B-4F4BD61E1BE6}"/>
              </a:ext>
            </a:extLst>
          </p:cNvPr>
          <p:cNvSpPr>
            <a:spLocks noGrp="1"/>
          </p:cNvSpPr>
          <p:nvPr>
            <p:ph type="title"/>
          </p:nvPr>
        </p:nvSpPr>
        <p:spPr/>
        <p:txBody>
          <a:bodyPr>
            <a:normAutofit/>
          </a:bodyPr>
          <a:lstStyle/>
          <a:p>
            <a:r>
              <a:rPr lang="it-IT"/>
              <a:t>Responsabilità per deficit SOA</a:t>
            </a:r>
          </a:p>
        </p:txBody>
      </p:sp>
      <p:sp>
        <p:nvSpPr>
          <p:cNvPr id="3" name="Segnaposto numero diapositiva 2">
            <a:extLst>
              <a:ext uri="{FF2B5EF4-FFF2-40B4-BE49-F238E27FC236}">
                <a16:creationId xmlns:a16="http://schemas.microsoft.com/office/drawing/2014/main" id="{1B5C1816-FDFE-7070-00FC-FCDF7C907B22}"/>
              </a:ext>
            </a:extLst>
          </p:cNvPr>
          <p:cNvSpPr>
            <a:spLocks noGrp="1"/>
          </p:cNvSpPr>
          <p:nvPr>
            <p:ph type="sldNum" sz="quarter" idx="10"/>
          </p:nvPr>
        </p:nvSpPr>
        <p:spPr/>
        <p:txBody>
          <a:bodyPr/>
          <a:lstStyle/>
          <a:p>
            <a:fld id="{A88A401D-FA7D-467D-AFBB-0B3BA40DF614}" type="slidenum">
              <a:rPr lang="it-IT" smtClean="0"/>
              <a:pPr/>
              <a:t>21</a:t>
            </a:fld>
            <a:endParaRPr lang="it-IT"/>
          </a:p>
        </p:txBody>
      </p:sp>
      <p:sp>
        <p:nvSpPr>
          <p:cNvPr id="4" name="Segnaposto piè di pagina 3">
            <a:extLst>
              <a:ext uri="{FF2B5EF4-FFF2-40B4-BE49-F238E27FC236}">
                <a16:creationId xmlns:a16="http://schemas.microsoft.com/office/drawing/2014/main" id="{87FBD16F-2ECC-FA60-60BE-DE534FFE6B6F}"/>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6" name="Segnaposto contenuto 5">
            <a:extLst>
              <a:ext uri="{FF2B5EF4-FFF2-40B4-BE49-F238E27FC236}">
                <a16:creationId xmlns:a16="http://schemas.microsoft.com/office/drawing/2014/main" id="{E55B1AF5-4786-7999-DDC5-5FF8C7E93338}"/>
              </a:ext>
            </a:extLst>
          </p:cNvPr>
          <p:cNvSpPr>
            <a:spLocks noGrp="1"/>
          </p:cNvSpPr>
          <p:nvPr>
            <p:ph idx="1"/>
          </p:nvPr>
        </p:nvSpPr>
        <p:spPr>
          <a:xfrm>
            <a:off x="457200" y="1200151"/>
            <a:ext cx="8229600" cy="939551"/>
          </a:xfrm>
        </p:spPr>
        <p:txBody>
          <a:bodyPr>
            <a:normAutofit/>
          </a:bodyPr>
          <a:lstStyle/>
          <a:p>
            <a:pPr algn="just"/>
            <a:r>
              <a:rPr lang="it-IT" b="1">
                <a:solidFill>
                  <a:srgbClr val="FF0000"/>
                </a:solidFill>
                <a:effectLst>
                  <a:outerShdw blurRad="38100" dist="38100" dir="2700000" algn="tl">
                    <a:srgbClr val="000000">
                      <a:alpha val="43137"/>
                    </a:srgbClr>
                  </a:outerShdw>
                </a:effectLst>
              </a:rPr>
              <a:t>Se </a:t>
            </a:r>
            <a:r>
              <a:rPr lang="it-IT"/>
              <a:t>l’operatore economico possiede solo l’</a:t>
            </a:r>
            <a:r>
              <a:rPr lang="it-IT" b="1">
                <a:effectLst>
                  <a:outerShdw blurRad="38100" dist="38100" dir="2700000" algn="tl">
                    <a:srgbClr val="000000">
                      <a:alpha val="43137"/>
                    </a:srgbClr>
                  </a:outerShdw>
                </a:effectLst>
              </a:rPr>
              <a:t>idonea qualificazione SOA nella categoria prevalente</a:t>
            </a:r>
            <a:r>
              <a:rPr lang="it-IT"/>
              <a:t>, la scelta su come partecipa alla gara ha impatto anche sulla responsabilità.</a:t>
            </a:r>
          </a:p>
        </p:txBody>
      </p:sp>
      <p:sp>
        <p:nvSpPr>
          <p:cNvPr id="10" name="Freccia a pentagono 9">
            <a:extLst>
              <a:ext uri="{FF2B5EF4-FFF2-40B4-BE49-F238E27FC236}">
                <a16:creationId xmlns:a16="http://schemas.microsoft.com/office/drawing/2014/main" id="{EB8AB67B-5223-E18F-631A-90F84D72BFA7}"/>
              </a:ext>
            </a:extLst>
          </p:cNvPr>
          <p:cNvSpPr/>
          <p:nvPr/>
        </p:nvSpPr>
        <p:spPr>
          <a:xfrm>
            <a:off x="471064" y="2139700"/>
            <a:ext cx="1594520" cy="648074"/>
          </a:xfrm>
          <a:prstGeom prst="homePlate">
            <a:avLst>
              <a:gd name="adj" fmla="val 2055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92075"/>
            <a:r>
              <a:rPr lang="it-IT" sz="1600" b="1" err="1">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rPr>
              <a:t>RTI</a:t>
            </a:r>
            <a:endParaRPr lang="it-IT" sz="1600" b="1">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endParaRPr>
          </a:p>
        </p:txBody>
      </p:sp>
      <p:sp>
        <p:nvSpPr>
          <p:cNvPr id="11" name="Freccia a gallone 10">
            <a:extLst>
              <a:ext uri="{FF2B5EF4-FFF2-40B4-BE49-F238E27FC236}">
                <a16:creationId xmlns:a16="http://schemas.microsoft.com/office/drawing/2014/main" id="{75F052E3-2307-30AA-DDF4-0B4358FA1C17}"/>
              </a:ext>
            </a:extLst>
          </p:cNvPr>
          <p:cNvSpPr/>
          <p:nvPr/>
        </p:nvSpPr>
        <p:spPr>
          <a:xfrm>
            <a:off x="1993576" y="2139702"/>
            <a:ext cx="6840760" cy="1001960"/>
          </a:xfrm>
          <a:prstGeom prst="chevron">
            <a:avLst>
              <a:gd name="adj" fmla="val 19504"/>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2" algn="just"/>
            <a:r>
              <a:rPr lang="it-IT" sz="1600" b="1" i="1">
                <a:solidFill>
                  <a:schemeClr val="tx1"/>
                </a:solidFill>
                <a:latin typeface="Aptos" panose="020B0004020202020204" pitchFamily="34" charset="0"/>
              </a:rPr>
              <a:t>S</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oppressa la distinzione tra verticali e orizzontali</a:t>
            </a:r>
            <a:r>
              <a:rPr lang="it-IT" sz="1600" i="1">
                <a:solidFill>
                  <a:schemeClr val="tx1"/>
                </a:solidFill>
                <a:latin typeface="Aptos" panose="020B0004020202020204" pitchFamily="34" charset="0"/>
              </a:rPr>
              <a:t>, la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responsabilità solidale </a:t>
            </a:r>
            <a:r>
              <a:rPr lang="it-IT" sz="1600" i="1">
                <a:solidFill>
                  <a:schemeClr val="tx1"/>
                </a:solidFill>
                <a:latin typeface="Aptos" panose="020B0004020202020204" pitchFamily="34" charset="0"/>
              </a:rPr>
              <a:t>verso la SA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grava su tutte le impresse</a:t>
            </a:r>
            <a:r>
              <a:rPr lang="it-IT" sz="1600" i="1">
                <a:solidFill>
                  <a:schemeClr val="tx1"/>
                </a:solidFill>
                <a:latin typeface="Aptos" panose="020B0004020202020204" pitchFamily="34" charset="0"/>
              </a:rPr>
              <a:t>, a prescindere da:</a:t>
            </a:r>
          </a:p>
          <a:p>
            <a:pPr marL="285750" lvl="2" indent="-285750" algn="just">
              <a:buFont typeface="Arial" panose="020B0604020202020204" pitchFamily="34" charset="0"/>
              <a:buChar char="•"/>
            </a:pPr>
            <a:r>
              <a:rPr lang="it-IT" sz="1600" i="1">
                <a:solidFill>
                  <a:schemeClr val="tx1"/>
                </a:solidFill>
                <a:latin typeface="Aptos" panose="020B0004020202020204" pitchFamily="34" charset="0"/>
              </a:rPr>
              <a:t>quote dell’appalto (68, ex 48.5 del cod. 50/16)</a:t>
            </a:r>
          </a:p>
          <a:p>
            <a:pPr marL="285750" lvl="2" indent="-285750" algn="just">
              <a:buFont typeface="Arial" panose="020B0604020202020204" pitchFamily="34" charset="0"/>
              <a:buChar char="•"/>
            </a:pPr>
            <a:r>
              <a:rPr lang="it-IT" sz="1600" i="1">
                <a:solidFill>
                  <a:schemeClr val="tx1"/>
                </a:solidFill>
                <a:latin typeface="Aptos" panose="020B0004020202020204" pitchFamily="34" charset="0"/>
              </a:rPr>
              <a:t>prestazioni rese nella prevalente o scorporabile</a:t>
            </a:r>
          </a:p>
        </p:txBody>
      </p:sp>
      <p:sp>
        <p:nvSpPr>
          <p:cNvPr id="12" name="Freccia a pentagono 11">
            <a:extLst>
              <a:ext uri="{FF2B5EF4-FFF2-40B4-BE49-F238E27FC236}">
                <a16:creationId xmlns:a16="http://schemas.microsoft.com/office/drawing/2014/main" id="{A3C0C60E-0DC5-CACF-0F59-A0D380BB3516}"/>
              </a:ext>
            </a:extLst>
          </p:cNvPr>
          <p:cNvSpPr/>
          <p:nvPr/>
        </p:nvSpPr>
        <p:spPr>
          <a:xfrm>
            <a:off x="457200" y="3216173"/>
            <a:ext cx="1594520" cy="648073"/>
          </a:xfrm>
          <a:prstGeom prst="homePlate">
            <a:avLst>
              <a:gd name="adj" fmla="val 2055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92075"/>
            <a:r>
              <a:rPr lang="it-IT" sz="1600" b="1">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rPr>
              <a:t>Avvalimento</a:t>
            </a:r>
          </a:p>
        </p:txBody>
      </p:sp>
      <p:sp>
        <p:nvSpPr>
          <p:cNvPr id="13" name="Freccia a gallone 12">
            <a:extLst>
              <a:ext uri="{FF2B5EF4-FFF2-40B4-BE49-F238E27FC236}">
                <a16:creationId xmlns:a16="http://schemas.microsoft.com/office/drawing/2014/main" id="{B7A685DC-A223-3B7A-878B-071F10267F1A}"/>
              </a:ext>
            </a:extLst>
          </p:cNvPr>
          <p:cNvSpPr/>
          <p:nvPr/>
        </p:nvSpPr>
        <p:spPr>
          <a:xfrm>
            <a:off x="1979712" y="3216174"/>
            <a:ext cx="6840760" cy="1299791"/>
          </a:xfrm>
          <a:prstGeom prst="chevron">
            <a:avLst>
              <a:gd name="adj" fmla="val 19504"/>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2" algn="just"/>
            <a:r>
              <a:rPr lang="it-IT" sz="1600" b="1" i="1">
                <a:solidFill>
                  <a:srgbClr val="FF0000"/>
                </a:solidFill>
                <a:effectLst>
                  <a:outerShdw blurRad="38100" dist="38100" dir="2700000" algn="tl">
                    <a:srgbClr val="000000">
                      <a:alpha val="43137"/>
                    </a:srgbClr>
                  </a:outerShdw>
                </a:effectLst>
                <a:latin typeface="Aptos" panose="020B0004020202020204" pitchFamily="34" charset="0"/>
              </a:rPr>
              <a:t>Concorrente e ausiliaria sono responsabili in solido</a:t>
            </a:r>
            <a:r>
              <a:rPr lang="it-IT" sz="1600" i="1">
                <a:solidFill>
                  <a:schemeClr val="tx1"/>
                </a:solidFill>
                <a:latin typeface="Aptos" panose="020B0004020202020204" pitchFamily="34" charset="0"/>
              </a:rPr>
              <a:t> in relazione alle prestazioni oggetto del contratto (104.7, oggetto di avvalimento o appalto ex </a:t>
            </a:r>
            <a:r>
              <a:rPr lang="it-IT" sz="1600" i="1" err="1">
                <a:solidFill>
                  <a:schemeClr val="tx1"/>
                </a:solidFill>
                <a:latin typeface="Aptos" panose="020B0004020202020204" pitchFamily="34" charset="0"/>
              </a:rPr>
              <a:t>CdS</a:t>
            </a:r>
            <a:r>
              <a:rPr lang="it-IT" sz="1600" i="1">
                <a:solidFill>
                  <a:schemeClr val="tx1"/>
                </a:solidFill>
                <a:latin typeface="Aptos" panose="020B0004020202020204" pitchFamily="34" charset="0"/>
              </a:rPr>
              <a:t> V 839/25?)</a:t>
            </a:r>
          </a:p>
          <a:p>
            <a:pPr marL="0" lvl="2" algn="just"/>
            <a:r>
              <a:rPr lang="it-IT" sz="1600" i="1">
                <a:solidFill>
                  <a:schemeClr val="tx1"/>
                </a:solidFill>
                <a:latin typeface="Aptos" panose="020B0004020202020204" pitchFamily="34" charset="0"/>
              </a:rPr>
              <a:t>[NB: la dir. 2014/24/UE (63) la prevede solo per l’avvalimento dei requisiti relativi alla capacità economica e finanziaria.]</a:t>
            </a:r>
          </a:p>
        </p:txBody>
      </p:sp>
    </p:spTree>
    <p:extLst>
      <p:ext uri="{BB962C8B-B14F-4D97-AF65-F5344CB8AC3E}">
        <p14:creationId xmlns:p14="http://schemas.microsoft.com/office/powerpoint/2010/main" val="414140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DBE2F-94F2-A394-A4F9-B7138E8A702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DBC69C2-1D23-45E6-DB58-90C8E34F34F7}"/>
              </a:ext>
            </a:extLst>
          </p:cNvPr>
          <p:cNvSpPr>
            <a:spLocks noGrp="1"/>
          </p:cNvSpPr>
          <p:nvPr>
            <p:ph type="title"/>
          </p:nvPr>
        </p:nvSpPr>
        <p:spPr/>
        <p:txBody>
          <a:bodyPr/>
          <a:lstStyle/>
          <a:p>
            <a:r>
              <a:rPr lang="it-IT"/>
              <a:t>Responsabilità nelle alternative </a:t>
            </a:r>
          </a:p>
        </p:txBody>
      </p:sp>
      <p:sp>
        <p:nvSpPr>
          <p:cNvPr id="9" name="Freccia a pentagono 8">
            <a:extLst>
              <a:ext uri="{FF2B5EF4-FFF2-40B4-BE49-F238E27FC236}">
                <a16:creationId xmlns:a16="http://schemas.microsoft.com/office/drawing/2014/main" id="{3F43A7FD-B254-6208-AD11-68DDEDEF9697}"/>
              </a:ext>
            </a:extLst>
          </p:cNvPr>
          <p:cNvSpPr/>
          <p:nvPr/>
        </p:nvSpPr>
        <p:spPr>
          <a:xfrm>
            <a:off x="539552" y="1222056"/>
            <a:ext cx="1582126" cy="642241"/>
          </a:xfrm>
          <a:prstGeom prst="homePlate">
            <a:avLst>
              <a:gd name="adj" fmla="val 2055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92075"/>
            <a:r>
              <a:rPr lang="it-IT" sz="1600" b="1">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rPr>
              <a:t>Subappalto necessario</a:t>
            </a:r>
          </a:p>
        </p:txBody>
      </p:sp>
      <p:sp>
        <p:nvSpPr>
          <p:cNvPr id="10" name="Freccia a gallone 9">
            <a:extLst>
              <a:ext uri="{FF2B5EF4-FFF2-40B4-BE49-F238E27FC236}">
                <a16:creationId xmlns:a16="http://schemas.microsoft.com/office/drawing/2014/main" id="{0D9FC8BA-38BE-A55F-E0B7-82F196B2B0AA}"/>
              </a:ext>
            </a:extLst>
          </p:cNvPr>
          <p:cNvSpPr/>
          <p:nvPr/>
        </p:nvSpPr>
        <p:spPr>
          <a:xfrm>
            <a:off x="2121678" y="1222056"/>
            <a:ext cx="6467541" cy="2495810"/>
          </a:xfrm>
          <a:prstGeom prst="chevron">
            <a:avLst>
              <a:gd name="adj" fmla="val 19504"/>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2" algn="just"/>
            <a:r>
              <a:rPr lang="it-IT" sz="1600" b="1">
                <a:solidFill>
                  <a:srgbClr val="FF0000"/>
                </a:solidFill>
                <a:effectLst>
                  <a:outerShdw blurRad="38100" dist="38100" dir="2700000" algn="tl">
                    <a:srgbClr val="000000">
                      <a:alpha val="43137"/>
                    </a:srgbClr>
                  </a:outerShdw>
                </a:effectLst>
                <a:latin typeface="Aptos" panose="020B0004020202020204" pitchFamily="34" charset="0"/>
              </a:rPr>
              <a:t>Appaltatore e subappaltatore responsabili in solido </a:t>
            </a:r>
            <a:r>
              <a:rPr lang="it-IT" sz="1600" i="1">
                <a:solidFill>
                  <a:schemeClr val="tx1"/>
                </a:solidFill>
                <a:latin typeface="Aptos" panose="020B0004020202020204" pitchFamily="34" charset="0"/>
              </a:rPr>
              <a:t>per </a:t>
            </a:r>
          </a:p>
          <a:p>
            <a:pPr marL="342900" lvl="2" indent="-342900" algn="just">
              <a:buFont typeface="+mj-lt"/>
              <a:buAutoNum type="arabicPeriod"/>
            </a:pPr>
            <a:r>
              <a:rPr lang="it-IT" sz="1600" i="1">
                <a:solidFill>
                  <a:schemeClr val="tx1"/>
                </a:solidFill>
                <a:latin typeface="Aptos" panose="020B0004020202020204" pitchFamily="34" charset="0"/>
              </a:rPr>
              <a:t>le </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prestazioni oggetto del contratto di subappalto </a:t>
            </a:r>
            <a:endParaRPr lang="it-IT" sz="1600" i="1">
              <a:solidFill>
                <a:schemeClr val="tx1"/>
              </a:solidFill>
              <a:latin typeface="Aptos" panose="020B0004020202020204" pitchFamily="34" charset="0"/>
            </a:endParaRPr>
          </a:p>
          <a:p>
            <a:pPr marL="342900" lvl="2" indent="-342900" algn="just">
              <a:buFont typeface="+mj-lt"/>
              <a:buAutoNum type="arabicPeriod"/>
            </a:pPr>
            <a:r>
              <a:rPr lang="it-IT" sz="1600" i="1">
                <a:solidFill>
                  <a:schemeClr val="tx1"/>
                </a:solidFill>
                <a:latin typeface="Aptos" panose="020B0004020202020204" pitchFamily="34" charset="0"/>
              </a:rPr>
              <a:t>gli </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obblighi retributivi e contributivi</a:t>
            </a:r>
            <a:r>
              <a:rPr lang="it-IT" sz="1600" i="1">
                <a:solidFill>
                  <a:schemeClr val="tx1"/>
                </a:solidFill>
                <a:latin typeface="Aptos" panose="020B0004020202020204" pitchFamily="34" charset="0"/>
              </a:rPr>
              <a:t>, questi ultimi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salvo pagamento diretto</a:t>
            </a:r>
            <a:r>
              <a:rPr lang="it-IT" sz="1600" i="1">
                <a:solidFill>
                  <a:schemeClr val="tx1"/>
                </a:solidFill>
                <a:latin typeface="Aptos" panose="020B0004020202020204" pitchFamily="34" charset="0"/>
              </a:rPr>
              <a:t> ex 119.11ac (119.6)</a:t>
            </a:r>
          </a:p>
          <a:p>
            <a:pPr marL="342900" lvl="2" indent="-342900" algn="just">
              <a:buFont typeface="+mj-lt"/>
              <a:buAutoNum type="arabicPeriod"/>
            </a:pPr>
            <a:r>
              <a:rPr lang="it-IT" sz="1600" i="1">
                <a:solidFill>
                  <a:srgbClr val="000000"/>
                </a:solidFill>
                <a:latin typeface="Aptos" panose="020B0004020202020204" pitchFamily="34" charset="0"/>
              </a:rPr>
              <a:t>osservanza </a:t>
            </a:r>
            <a:r>
              <a:rPr lang="it-IT" sz="1600" b="1" i="1">
                <a:solidFill>
                  <a:srgbClr val="000000"/>
                </a:solidFill>
                <a:effectLst>
                  <a:outerShdw blurRad="38100" dist="38100" dir="2700000" algn="tl">
                    <a:srgbClr val="000000">
                      <a:alpha val="43137"/>
                    </a:srgbClr>
                  </a:outerShdw>
                </a:effectLst>
                <a:latin typeface="Aptos" panose="020B0004020202020204" pitchFamily="34" charset="0"/>
              </a:rPr>
              <a:t>trattamento economico e normativo </a:t>
            </a:r>
            <a:r>
              <a:rPr lang="it-IT" sz="1600" i="1">
                <a:solidFill>
                  <a:srgbClr val="000000"/>
                </a:solidFill>
                <a:latin typeface="Aptos" panose="020B0004020202020204" pitchFamily="34" charset="0"/>
              </a:rPr>
              <a:t>stabilito dai CCNL e territoriali nei confronti dei loro dipendenti </a:t>
            </a:r>
            <a:r>
              <a:rPr lang="it-IT" sz="1600" b="1" i="1">
                <a:solidFill>
                  <a:srgbClr val="000000"/>
                </a:solidFill>
                <a:effectLst>
                  <a:outerShdw blurRad="38100" dist="38100" dir="2700000" algn="tl">
                    <a:srgbClr val="000000">
                      <a:alpha val="43137"/>
                    </a:srgbClr>
                  </a:outerShdw>
                </a:effectLst>
                <a:latin typeface="Aptos" panose="020B0004020202020204" pitchFamily="34" charset="0"/>
              </a:rPr>
              <a:t>per le prestazioni rese nell'ambito del subappalto </a:t>
            </a:r>
            <a:r>
              <a:rPr lang="it-IT" sz="1600" i="1">
                <a:solidFill>
                  <a:srgbClr val="000000"/>
                </a:solidFill>
                <a:latin typeface="Aptos" panose="020B0004020202020204" pitchFamily="34" charset="0"/>
              </a:rPr>
              <a:t>(119.7, </a:t>
            </a:r>
            <a:r>
              <a:rPr lang="it-IT" sz="1600" i="1" err="1">
                <a:solidFill>
                  <a:srgbClr val="000000"/>
                </a:solidFill>
                <a:latin typeface="Aptos" panose="020B0004020202020204" pitchFamily="34" charset="0"/>
              </a:rPr>
              <a:t>riv</a:t>
            </a:r>
            <a:r>
              <a:rPr lang="it-IT" sz="1600" i="1">
                <a:solidFill>
                  <a:srgbClr val="000000"/>
                </a:solidFill>
                <a:latin typeface="Aptos" panose="020B0004020202020204" pitchFamily="34" charset="0"/>
              </a:rPr>
              <a:t>. 119.12) </a:t>
            </a:r>
          </a:p>
          <a:p>
            <a:pPr marL="342900" lvl="2" indent="-342900" algn="just">
              <a:buFont typeface="+mj-lt"/>
              <a:buAutoNum type="arabicPeriod"/>
            </a:pPr>
            <a:r>
              <a:rPr lang="it-IT" sz="1600" i="1">
                <a:solidFill>
                  <a:srgbClr val="000000"/>
                </a:solidFill>
                <a:latin typeface="Aptos" panose="020B0004020202020204" pitchFamily="34" charset="0"/>
              </a:rPr>
              <a:t>adempimenti, da parte di quest’ultimo, degli </a:t>
            </a:r>
            <a:r>
              <a:rPr lang="it-IT" sz="1600" b="1" i="1">
                <a:solidFill>
                  <a:srgbClr val="000000"/>
                </a:solidFill>
                <a:effectLst>
                  <a:outerShdw blurRad="38100" dist="38100" dir="2700000" algn="tl">
                    <a:srgbClr val="000000">
                      <a:alpha val="43137"/>
                    </a:srgbClr>
                  </a:outerShdw>
                </a:effectLst>
                <a:latin typeface="Aptos" panose="020B0004020202020204" pitchFamily="34" charset="0"/>
              </a:rPr>
              <a:t>obblighi di sicurezza </a:t>
            </a:r>
            <a:r>
              <a:rPr lang="it-IT" sz="1600" i="1">
                <a:solidFill>
                  <a:srgbClr val="000000"/>
                </a:solidFill>
                <a:latin typeface="Aptos" panose="020B0004020202020204" pitchFamily="34" charset="0"/>
              </a:rPr>
              <a:t>previsti dalla normativa vigente  (119.12)</a:t>
            </a:r>
            <a:endParaRPr lang="it-IT" sz="1600" i="1">
              <a:solidFill>
                <a:schemeClr val="tx1"/>
              </a:solidFill>
              <a:latin typeface="Aptos" panose="020B0004020202020204" pitchFamily="34" charset="0"/>
            </a:endParaRPr>
          </a:p>
        </p:txBody>
      </p:sp>
      <p:sp>
        <p:nvSpPr>
          <p:cNvPr id="11" name="Segnaposto numero diapositiva 2">
            <a:extLst>
              <a:ext uri="{FF2B5EF4-FFF2-40B4-BE49-F238E27FC236}">
                <a16:creationId xmlns:a16="http://schemas.microsoft.com/office/drawing/2014/main" id="{55EE0246-4694-E7E2-6BAD-3FB51EB8F7BC}"/>
              </a:ext>
            </a:extLst>
          </p:cNvPr>
          <p:cNvSpPr>
            <a:spLocks noGrp="1"/>
          </p:cNvSpPr>
          <p:nvPr>
            <p:ph type="sldNum" sz="quarter" idx="10"/>
          </p:nvPr>
        </p:nvSpPr>
        <p:spPr>
          <a:xfrm>
            <a:off x="6553200" y="4767263"/>
            <a:ext cx="2133600" cy="273844"/>
          </a:xfrm>
        </p:spPr>
        <p:txBody>
          <a:bodyPr/>
          <a:lstStyle/>
          <a:p>
            <a:fld id="{A88A401D-FA7D-467D-AFBB-0B3BA40DF614}" type="slidenum">
              <a:rPr lang="it-IT" smtClean="0"/>
              <a:pPr/>
              <a:t>22</a:t>
            </a:fld>
            <a:endParaRPr lang="it-IT"/>
          </a:p>
        </p:txBody>
      </p:sp>
      <p:sp>
        <p:nvSpPr>
          <p:cNvPr id="12" name="Segnaposto piè di pagina 3">
            <a:extLst>
              <a:ext uri="{FF2B5EF4-FFF2-40B4-BE49-F238E27FC236}">
                <a16:creationId xmlns:a16="http://schemas.microsoft.com/office/drawing/2014/main" id="{212E3F97-413C-B9F2-904C-E3AD5F395D9E}"/>
              </a:ext>
            </a:extLst>
          </p:cNvPr>
          <p:cNvSpPr>
            <a:spLocks noGrp="1"/>
          </p:cNvSpPr>
          <p:nvPr>
            <p:ph type="ftr" sz="quarter" idx="11"/>
          </p:nvPr>
        </p:nvSpPr>
        <p:spPr>
          <a:xfrm>
            <a:off x="444806" y="4767263"/>
            <a:ext cx="5482952" cy="273844"/>
          </a:xfrm>
        </p:spPr>
        <p:txBody>
          <a:bodyPr/>
          <a:lstStyle/>
          <a:p>
            <a:r>
              <a:rPr lang="it-IT"/>
              <a:t>Direzione Legislazione Opere Pubbliche - Avv. Bruno Urbani – Qualificazione, Subappalto, Forme plurisoggettive </a:t>
            </a:r>
          </a:p>
        </p:txBody>
      </p:sp>
      <p:sp>
        <p:nvSpPr>
          <p:cNvPr id="13" name="Freccia a pentagono 12">
            <a:extLst>
              <a:ext uri="{FF2B5EF4-FFF2-40B4-BE49-F238E27FC236}">
                <a16:creationId xmlns:a16="http://schemas.microsoft.com/office/drawing/2014/main" id="{583329AE-03DC-AE45-26A0-9AA1C540B03C}"/>
              </a:ext>
            </a:extLst>
          </p:cNvPr>
          <p:cNvSpPr/>
          <p:nvPr/>
        </p:nvSpPr>
        <p:spPr>
          <a:xfrm>
            <a:off x="544452" y="3871595"/>
            <a:ext cx="1522512" cy="642240"/>
          </a:xfrm>
          <a:prstGeom prst="homePlate">
            <a:avLst>
              <a:gd name="adj" fmla="val 2055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92075"/>
            <a:r>
              <a:rPr lang="it-IT" sz="1600" b="1">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rPr>
              <a:t>Consorzio</a:t>
            </a:r>
          </a:p>
        </p:txBody>
      </p:sp>
      <p:sp>
        <p:nvSpPr>
          <p:cNvPr id="14" name="Freccia a gallone 13">
            <a:extLst>
              <a:ext uri="{FF2B5EF4-FFF2-40B4-BE49-F238E27FC236}">
                <a16:creationId xmlns:a16="http://schemas.microsoft.com/office/drawing/2014/main" id="{71F72E35-EA3E-0BA9-D4FC-4D1EEDA0959F}"/>
              </a:ext>
            </a:extLst>
          </p:cNvPr>
          <p:cNvSpPr/>
          <p:nvPr/>
        </p:nvSpPr>
        <p:spPr>
          <a:xfrm>
            <a:off x="2132007" y="3871595"/>
            <a:ext cx="6467541" cy="642240"/>
          </a:xfrm>
          <a:prstGeom prst="chevron">
            <a:avLst>
              <a:gd name="adj" fmla="val 19504"/>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2" algn="just"/>
            <a:r>
              <a:rPr lang="it-IT" sz="1600" b="1">
                <a:solidFill>
                  <a:srgbClr val="FF0000"/>
                </a:solidFill>
                <a:effectLst>
                  <a:outerShdw blurRad="38100" dist="38100" dir="2700000" algn="tl">
                    <a:srgbClr val="000000">
                      <a:alpha val="43137"/>
                    </a:srgbClr>
                  </a:outerShdw>
                </a:effectLst>
                <a:latin typeface="Aptos" panose="020B0004020202020204" pitchFamily="34" charset="0"/>
              </a:rPr>
              <a:t>Consorzio e consorziata indicata: responsabilità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solidale </a:t>
            </a:r>
            <a:r>
              <a:rPr lang="it-IT" sz="1600" i="1">
                <a:solidFill>
                  <a:srgbClr val="000000"/>
                </a:solidFill>
                <a:latin typeface="Aptos" panose="020B0004020202020204" pitchFamily="34" charset="0"/>
              </a:rPr>
              <a:t>nei confronti SA (v. avanti l’approfondimento su riforma correttivo)</a:t>
            </a:r>
          </a:p>
        </p:txBody>
      </p:sp>
    </p:spTree>
    <p:extLst>
      <p:ext uri="{BB962C8B-B14F-4D97-AF65-F5344CB8AC3E}">
        <p14:creationId xmlns:p14="http://schemas.microsoft.com/office/powerpoint/2010/main" val="60803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A36638-91A6-FE3F-A6A9-7776389F769E}"/>
              </a:ext>
            </a:extLst>
          </p:cNvPr>
          <p:cNvSpPr>
            <a:spLocks noGrp="1"/>
          </p:cNvSpPr>
          <p:nvPr>
            <p:ph type="ctrTitle"/>
          </p:nvPr>
        </p:nvSpPr>
        <p:spPr/>
        <p:txBody>
          <a:bodyPr/>
          <a:lstStyle/>
          <a:p>
            <a:pPr algn="l"/>
            <a:r>
              <a:rPr lang="it-IT" b="1">
                <a:latin typeface="Segoe UI Semilight" panose="020B0402040204020203" pitchFamily="34" charset="0"/>
                <a:ea typeface="Yu Gothic UI" panose="020B0500000000000000" pitchFamily="34" charset="-128"/>
                <a:cs typeface="Segoe UI Semilight" panose="020B0402040204020203" pitchFamily="34" charset="0"/>
              </a:rPr>
              <a:t>Qualificazione Consorzi</a:t>
            </a:r>
            <a:endParaRPr lang="it-IT"/>
          </a:p>
        </p:txBody>
      </p:sp>
      <p:sp>
        <p:nvSpPr>
          <p:cNvPr id="3" name="Sottotitolo 2">
            <a:extLst>
              <a:ext uri="{FF2B5EF4-FFF2-40B4-BE49-F238E27FC236}">
                <a16:creationId xmlns:a16="http://schemas.microsoft.com/office/drawing/2014/main" id="{AC45E1E0-7289-BE41-2F2C-7BD3FF39A7E3}"/>
              </a:ext>
            </a:extLst>
          </p:cNvPr>
          <p:cNvSpPr>
            <a:spLocks noGrp="1"/>
          </p:cNvSpPr>
          <p:nvPr>
            <p:ph type="subTitle" idx="1"/>
          </p:nvPr>
        </p:nvSpPr>
        <p:spPr/>
        <p:txBody>
          <a:bodyPr/>
          <a:lstStyle/>
          <a:p>
            <a:pPr algn="l"/>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Il punto su: Qualificazione, Subappalto, Forme plurisoggettive di partecipazione all’appalto</a:t>
            </a:r>
            <a:endParaRPr lang="it-IT" i="1">
              <a:effectLst>
                <a:outerShdw blurRad="38100" dist="38100" dir="2700000" algn="tl">
                  <a:srgbClr val="000000">
                    <a:alpha val="43137"/>
                  </a:srgbClr>
                </a:outerShdw>
              </a:effectLst>
            </a:endParaRPr>
          </a:p>
        </p:txBody>
      </p:sp>
      <p:sp>
        <p:nvSpPr>
          <p:cNvPr id="4" name="Segnaposto numero diapositiva 3">
            <a:extLst>
              <a:ext uri="{FF2B5EF4-FFF2-40B4-BE49-F238E27FC236}">
                <a16:creationId xmlns:a16="http://schemas.microsoft.com/office/drawing/2014/main" id="{D6411280-7DA4-1F15-D4A3-56DC75EA01BD}"/>
              </a:ext>
            </a:extLst>
          </p:cNvPr>
          <p:cNvSpPr>
            <a:spLocks noGrp="1"/>
          </p:cNvSpPr>
          <p:nvPr>
            <p:ph type="sldNum" sz="quarter" idx="12"/>
          </p:nvPr>
        </p:nvSpPr>
        <p:spPr/>
        <p:txBody>
          <a:bodyPr/>
          <a:lstStyle/>
          <a:p>
            <a:fld id="{A88A401D-FA7D-467D-AFBB-0B3BA40DF614}" type="slidenum">
              <a:rPr lang="it-IT" smtClean="0"/>
              <a:t>23</a:t>
            </a:fld>
            <a:endParaRPr lang="it-IT"/>
          </a:p>
        </p:txBody>
      </p:sp>
      <p:sp>
        <p:nvSpPr>
          <p:cNvPr id="5" name="Segnaposto piè di pagina 4">
            <a:extLst>
              <a:ext uri="{FF2B5EF4-FFF2-40B4-BE49-F238E27FC236}">
                <a16:creationId xmlns:a16="http://schemas.microsoft.com/office/drawing/2014/main" id="{9983F752-4477-BFB7-18D7-124763C5556A}"/>
              </a:ext>
            </a:extLst>
          </p:cNvPr>
          <p:cNvSpPr>
            <a:spLocks noGrp="1"/>
          </p:cNvSpPr>
          <p:nvPr>
            <p:ph type="ftr" sz="quarter" idx="3"/>
          </p:nvPr>
        </p:nvSpPr>
        <p:spPr>
          <a:xfrm>
            <a:off x="444806" y="4767263"/>
            <a:ext cx="5482952" cy="273844"/>
          </a:xfrm>
        </p:spPr>
        <p:txBody>
          <a:bodyPr/>
          <a:lstStyle/>
          <a:p>
            <a:r>
              <a:rPr lang="it-IT"/>
              <a:t>Direzione Legislazione Opere Pubbliche - Avv. Bruno Urbani – Qualificazione, Subappalto, Forme plurisoggettive </a:t>
            </a:r>
          </a:p>
        </p:txBody>
      </p:sp>
      <p:sp>
        <p:nvSpPr>
          <p:cNvPr id="6" name="CasellaDiTesto 5">
            <a:extLst>
              <a:ext uri="{FF2B5EF4-FFF2-40B4-BE49-F238E27FC236}">
                <a16:creationId xmlns:a16="http://schemas.microsoft.com/office/drawing/2014/main" id="{0D3EEBF5-97F9-A40E-326F-E355B3A3076E}"/>
              </a:ext>
            </a:extLst>
          </p:cNvPr>
          <p:cNvSpPr txBox="1"/>
          <p:nvPr/>
        </p:nvSpPr>
        <p:spPr>
          <a:xfrm>
            <a:off x="971600" y="1413153"/>
            <a:ext cx="3959768" cy="369332"/>
          </a:xfrm>
          <a:prstGeom prst="rect">
            <a:avLst/>
          </a:prstGeom>
          <a:noFill/>
        </p:spPr>
        <p:txBody>
          <a:bodyPr wrap="square">
            <a:spAutoFit/>
          </a:bodyPr>
          <a:lstStyle/>
          <a:p>
            <a:pPr defTabSz="914378"/>
            <a:r>
              <a:rPr lang="it-IT" i="1">
                <a:solidFill>
                  <a:prstClr val="black"/>
                </a:solidFill>
                <a:latin typeface="Segoe UI Semilight" panose="020B0402040204020203" pitchFamily="34" charset="0"/>
                <a:cs typeface="Segoe UI Semilight" panose="020B0402040204020203" pitchFamily="34" charset="0"/>
              </a:rPr>
              <a:t>Il decreto correttivo al Codice Appalti</a:t>
            </a:r>
            <a:endParaRPr lang="it-IT">
              <a:solidFill>
                <a:prstClr val="black"/>
              </a:solidFill>
              <a:latin typeface="Calibri"/>
            </a:endParaRPr>
          </a:p>
        </p:txBody>
      </p:sp>
    </p:spTree>
    <p:extLst>
      <p:ext uri="{BB962C8B-B14F-4D97-AF65-F5344CB8AC3E}">
        <p14:creationId xmlns:p14="http://schemas.microsoft.com/office/powerpoint/2010/main" val="2464394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15259-7758-094B-C538-85B922B09B5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5EF01D3-5D1A-97A1-99DF-03382C11CE7F}"/>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Consorzi stabili </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(27x67)</a:t>
            </a:r>
            <a:endParaRPr lang="it-IT" b="1">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90BCAFBE-0574-9383-A15A-DC552074C116}"/>
              </a:ext>
            </a:extLst>
          </p:cNvPr>
          <p:cNvSpPr>
            <a:spLocks noGrp="1"/>
          </p:cNvSpPr>
          <p:nvPr>
            <p:ph type="sldNum" sz="quarter" idx="10"/>
          </p:nvPr>
        </p:nvSpPr>
        <p:spPr/>
        <p:txBody>
          <a:bodyPr/>
          <a:lstStyle/>
          <a:p>
            <a:fld id="{A88A401D-FA7D-467D-AFBB-0B3BA40DF614}" type="slidenum">
              <a:rPr lang="it-IT" smtClean="0"/>
              <a:pPr/>
              <a:t>24</a:t>
            </a:fld>
            <a:endParaRPr lang="it-IT"/>
          </a:p>
        </p:txBody>
      </p:sp>
      <p:sp>
        <p:nvSpPr>
          <p:cNvPr id="4" name="Segnaposto piè di pagina 3">
            <a:extLst>
              <a:ext uri="{FF2B5EF4-FFF2-40B4-BE49-F238E27FC236}">
                <a16:creationId xmlns:a16="http://schemas.microsoft.com/office/drawing/2014/main" id="{E9CA76C7-0E9E-3E41-D179-5280C8010E33}"/>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contenuto 4">
            <a:extLst>
              <a:ext uri="{FF2B5EF4-FFF2-40B4-BE49-F238E27FC236}">
                <a16:creationId xmlns:a16="http://schemas.microsoft.com/office/drawing/2014/main" id="{D8BB6600-B294-51CE-BAAC-1ECB670C19FF}"/>
              </a:ext>
            </a:extLst>
          </p:cNvPr>
          <p:cNvSpPr>
            <a:spLocks noGrp="1"/>
          </p:cNvSpPr>
          <p:nvPr>
            <p:ph idx="1"/>
          </p:nvPr>
        </p:nvSpPr>
        <p:spPr/>
        <p:txBody>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Muta la disciplina dei consorzi non necessari contenuta nell’art. 67 del codice appalti, d.lgs. 36/2023, intervenendo in particolare su quelli stabili. </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Per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l’attestato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confermato che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possono qualificarsi con la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SOA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p>
          <a:p>
            <a:pPr marL="685800" lvl="1" algn="just">
              <a:buFont typeface="Arial" panose="020B0604020202020204" pitchFamily="34" charset="0"/>
              <a:buChar cha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attraverso il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cumulo alla rinfusa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delle attestazioni delle consorziate (67.8) ossia la loro somma oppure </a:t>
            </a:r>
          </a:p>
          <a:p>
            <a:pPr marL="685800" lvl="1" algn="just">
              <a:buFont typeface="Arial" panose="020B0604020202020204" pitchFamily="34" charset="0"/>
              <a:buChar cha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seguendo le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modalità dei consorzi di cooperative e artigiani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utilizzando una procedura simile a quella delle imprese singole, ma con la possibilità di dimostrare 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requisiti tecnici e di organico attraverso le dotazioni e il personale delle consorziate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lavori utili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alla SOA sono quelli della delibera consortile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conteggiati al 100%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r>
              <a:rPr lang="it-IT" dirty="0" err="1">
                <a:latin typeface="Segoe UI Semilight" panose="020B0402040204020203" pitchFamily="34" charset="0"/>
                <a:ea typeface="Yu Gothic UI" panose="020B0500000000000000" pitchFamily="34" charset="-128"/>
                <a:cs typeface="Segoe UI Semilight" panose="020B0402040204020203" pitchFamily="34" charset="0"/>
              </a:rPr>
              <a:t>II.12,18</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Tree>
    <p:extLst>
      <p:ext uri="{BB962C8B-B14F-4D97-AF65-F5344CB8AC3E}">
        <p14:creationId xmlns:p14="http://schemas.microsoft.com/office/powerpoint/2010/main" val="135755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A1CC0-909B-1BBE-28F4-47E3EABB806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5D9483C-3263-CE65-F6F4-A81DEA3F2D62}"/>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Qualificazione in gara </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(27x67)</a:t>
            </a:r>
          </a:p>
        </p:txBody>
      </p:sp>
      <p:sp>
        <p:nvSpPr>
          <p:cNvPr id="3" name="Segnaposto numero diapositiva 2">
            <a:extLst>
              <a:ext uri="{FF2B5EF4-FFF2-40B4-BE49-F238E27FC236}">
                <a16:creationId xmlns:a16="http://schemas.microsoft.com/office/drawing/2014/main" id="{F1CDB7EE-4A55-A553-4C14-F508F7172688}"/>
              </a:ext>
            </a:extLst>
          </p:cNvPr>
          <p:cNvSpPr>
            <a:spLocks noGrp="1"/>
          </p:cNvSpPr>
          <p:nvPr>
            <p:ph type="sldNum" sz="quarter" idx="10"/>
          </p:nvPr>
        </p:nvSpPr>
        <p:spPr/>
        <p:txBody>
          <a:bodyPr/>
          <a:lstStyle/>
          <a:p>
            <a:fld id="{A88A401D-FA7D-467D-AFBB-0B3BA40DF614}" type="slidenum">
              <a:rPr lang="it-IT" smtClean="0"/>
              <a:pPr/>
              <a:t>25</a:t>
            </a:fld>
            <a:endParaRPr lang="it-IT"/>
          </a:p>
        </p:txBody>
      </p:sp>
      <p:sp>
        <p:nvSpPr>
          <p:cNvPr id="4" name="Segnaposto piè di pagina 3">
            <a:extLst>
              <a:ext uri="{FF2B5EF4-FFF2-40B4-BE49-F238E27FC236}">
                <a16:creationId xmlns:a16="http://schemas.microsoft.com/office/drawing/2014/main" id="{766744D8-1C54-4E50-DE92-1C8CF2300441}"/>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contenuto 4">
            <a:extLst>
              <a:ext uri="{FF2B5EF4-FFF2-40B4-BE49-F238E27FC236}">
                <a16:creationId xmlns:a16="http://schemas.microsoft.com/office/drawing/2014/main" id="{FE6C32E7-33EA-B0DA-E365-7AAD8405259D}"/>
              </a:ext>
            </a:extLst>
          </p:cNvPr>
          <p:cNvSpPr>
            <a:spLocks noGrp="1"/>
          </p:cNvSpPr>
          <p:nvPr>
            <p:ph idx="1"/>
          </p:nvPr>
        </p:nvSpPr>
        <p:spPr>
          <a:xfrm>
            <a:off x="457200" y="1200151"/>
            <a:ext cx="6096000" cy="3394472"/>
          </a:xfrm>
        </p:spPr>
        <p:txBody>
          <a:bodyPr>
            <a:normAutofit/>
          </a:bodyPr>
          <a:lstStyle/>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I cambiamenti più rilevanti riguardano la fase di gara, dove emergono due scenari distinti:</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quando il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consorzio esegue l'opera autonomamente </a:t>
            </a:r>
            <a:r>
              <a:rPr lang="it-IT">
                <a:latin typeface="Segoe UI Semilight" panose="020B0402040204020203" pitchFamily="34" charset="0"/>
                <a:ea typeface="Yu Gothic UI" panose="020B0500000000000000" pitchFamily="34" charset="-128"/>
                <a:cs typeface="Segoe UI Semilight" panose="020B0402040204020203" pitchFamily="34" charset="0"/>
              </a:rPr>
              <a:t>(art. 67, co. 1, lett. "b") e può sommare i propri requisiti con quelli delle consorziate;</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quando indica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consorziate esecutrici </a:t>
            </a:r>
            <a:r>
              <a:rPr lang="it-IT">
                <a:latin typeface="Segoe UI Semilight" panose="020B0402040204020203" pitchFamily="34" charset="0"/>
                <a:ea typeface="Yu Gothic UI" panose="020B0500000000000000" pitchFamily="34" charset="-128"/>
                <a:cs typeface="Segoe UI Semilight" panose="020B0402040204020203" pitchFamily="34" charset="0"/>
              </a:rPr>
              <a:t>(art. 67, co. 1, lett. "c"), che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non beneficiano più del “cumulo alla rinfusa” </a:t>
            </a:r>
            <a:r>
              <a:rPr lang="it-IT">
                <a:latin typeface="Segoe UI Semilight" panose="020B0402040204020203" pitchFamily="34" charset="0"/>
                <a:ea typeface="Yu Gothic UI" panose="020B0500000000000000" pitchFamily="34" charset="-128"/>
                <a:cs typeface="Segoe UI Semilight" panose="020B0402040204020203" pitchFamily="34" charset="0"/>
              </a:rPr>
              <a:t>e devono possedere i requisiti in proprio o tramite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avvalimento</a:t>
            </a:r>
            <a:r>
              <a:rPr lang="it-IT">
                <a:latin typeface="Segoe UI Semilight" panose="020B0402040204020203" pitchFamily="34" charset="0"/>
                <a:ea typeface="Yu Gothic UI" panose="020B0500000000000000" pitchFamily="34" charset="-128"/>
                <a:cs typeface="Segoe UI Semilight" panose="020B0402040204020203" pitchFamily="34" charset="0"/>
              </a:rPr>
              <a:t>; quest’ultimo è ammesso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solo per i requisiti maturati “in proprio” dal consorzio </a:t>
            </a:r>
            <a:r>
              <a:rPr lang="it-IT">
                <a:latin typeface="Segoe UI Semilight" panose="020B0402040204020203" pitchFamily="34" charset="0"/>
                <a:ea typeface="Yu Gothic UI" panose="020B0500000000000000" pitchFamily="34" charset="-128"/>
                <a:cs typeface="Segoe UI Semilight" panose="020B0402040204020203" pitchFamily="34" charset="0"/>
              </a:rPr>
              <a:t>(art. 67, co. 1, lett. "b" e "c" e art. 67, co. 7).</a:t>
            </a:r>
          </a:p>
          <a:p>
            <a:pPr algn="just"/>
            <a:endParaRPr lang="it-IT">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CC2E0EBF-FC4E-E253-3593-99E1AEE9891F}"/>
              </a:ext>
            </a:extLst>
          </p:cNvPr>
          <p:cNvSpPr txBox="1"/>
          <p:nvPr/>
        </p:nvSpPr>
        <p:spPr>
          <a:xfrm>
            <a:off x="6670648" y="1483944"/>
            <a:ext cx="2017640" cy="2800767"/>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a:t>La riforma segna quindi un distacco dall'orientamento giurisprudenziale consolidato sul "cumulo alla rinfusa" a favore della consorziata esecutrice (v., ex </a:t>
            </a:r>
            <a:r>
              <a:rPr lang="it-IT" err="1"/>
              <a:t>multis</a:t>
            </a:r>
            <a:r>
              <a:rPr lang="it-IT"/>
              <a:t>, Cons. Stato, Sez. V, n. 71/2024). </a:t>
            </a:r>
          </a:p>
        </p:txBody>
      </p:sp>
    </p:spTree>
    <p:extLst>
      <p:ext uri="{BB962C8B-B14F-4D97-AF65-F5344CB8AC3E}">
        <p14:creationId xmlns:p14="http://schemas.microsoft.com/office/powerpoint/2010/main" val="1501223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C2908-2159-D207-F3E8-A396429338F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2B03463-7D66-ACCA-9451-13FBF74FF883}"/>
              </a:ext>
            </a:extLst>
          </p:cNvPr>
          <p:cNvSpPr>
            <a:spLocks noGrp="1"/>
          </p:cNvSpPr>
          <p:nvPr>
            <p:ph type="title"/>
          </p:nvPr>
        </p:nvSpPr>
        <p:spPr/>
        <p:txBody>
          <a:bodyPr>
            <a:normAutofit/>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Norme di uniformazione consorzi</a:t>
            </a:r>
          </a:p>
        </p:txBody>
      </p:sp>
      <p:sp>
        <p:nvSpPr>
          <p:cNvPr id="3" name="Segnaposto numero diapositiva 2">
            <a:extLst>
              <a:ext uri="{FF2B5EF4-FFF2-40B4-BE49-F238E27FC236}">
                <a16:creationId xmlns:a16="http://schemas.microsoft.com/office/drawing/2014/main" id="{A4D4CFA0-D63E-614F-C05E-C2ED0B4DF2EA}"/>
              </a:ext>
            </a:extLst>
          </p:cNvPr>
          <p:cNvSpPr>
            <a:spLocks noGrp="1"/>
          </p:cNvSpPr>
          <p:nvPr>
            <p:ph type="sldNum" sz="quarter" idx="10"/>
          </p:nvPr>
        </p:nvSpPr>
        <p:spPr/>
        <p:txBody>
          <a:bodyPr/>
          <a:lstStyle/>
          <a:p>
            <a:fld id="{A88A401D-FA7D-467D-AFBB-0B3BA40DF614}" type="slidenum">
              <a:rPr lang="it-IT" smtClean="0"/>
              <a:pPr/>
              <a:t>26</a:t>
            </a:fld>
            <a:endParaRPr lang="it-IT"/>
          </a:p>
        </p:txBody>
      </p:sp>
      <p:sp>
        <p:nvSpPr>
          <p:cNvPr id="4" name="Segnaposto piè di pagina 3">
            <a:extLst>
              <a:ext uri="{FF2B5EF4-FFF2-40B4-BE49-F238E27FC236}">
                <a16:creationId xmlns:a16="http://schemas.microsoft.com/office/drawing/2014/main" id="{01470A22-49A3-FFE6-DEFD-0FDDDD05279B}"/>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contenuto 4">
            <a:extLst>
              <a:ext uri="{FF2B5EF4-FFF2-40B4-BE49-F238E27FC236}">
                <a16:creationId xmlns:a16="http://schemas.microsoft.com/office/drawing/2014/main" id="{00A762DE-80D0-5476-2F2F-D973DB52FCFE}"/>
              </a:ext>
            </a:extLst>
          </p:cNvPr>
          <p:cNvSpPr>
            <a:spLocks noGrp="1"/>
          </p:cNvSpPr>
          <p:nvPr>
            <p:ph idx="1"/>
          </p:nvPr>
        </p:nvSpPr>
        <p:spPr>
          <a:xfrm>
            <a:off x="457200" y="1200151"/>
            <a:ext cx="5770984" cy="3394472"/>
          </a:xfrm>
        </p:spPr>
        <p:txBody>
          <a:bodyPr>
            <a:normAutofit lnSpcReduction="10000"/>
          </a:bodyPr>
          <a:lstStyle/>
          <a:p>
            <a:pPr indent="-285750" algn="just">
              <a:buFont typeface="+mj-lt"/>
              <a:buAutoNum type="arabicPeriod"/>
            </a:pPr>
            <a:r>
              <a:rPr lang="it-IT">
                <a:latin typeface="Segoe UI Semilight" panose="020B0402040204020203" pitchFamily="34" charset="0"/>
                <a:ea typeface="Yu Gothic UI" panose="020B0500000000000000" pitchFamily="34" charset="-128"/>
                <a:cs typeface="Segoe UI Semilight" panose="020B0402040204020203" pitchFamily="34" charset="0"/>
              </a:rPr>
              <a:t>I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consorzi di cooperative e artigiani</a:t>
            </a:r>
            <a:r>
              <a:rPr lang="it-IT">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 professionisti e di ingegneria</a:t>
            </a:r>
            <a:r>
              <a:rPr lang="it-IT">
                <a:latin typeface="Segoe UI Semilight" panose="020B0402040204020203" pitchFamily="34" charset="0"/>
                <a:ea typeface="Yu Gothic UI" panose="020B0500000000000000" pitchFamily="34" charset="-128"/>
                <a:cs typeface="Segoe UI Semilight" panose="020B0402040204020203" pitchFamily="34" charset="0"/>
              </a:rPr>
              <a:t>, devono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indicare, in sede di offerta, per quali consorziate il consorzio partecipa </a:t>
            </a:r>
            <a:r>
              <a:rPr lang="it-IT">
                <a:latin typeface="Segoe UI Semilight" panose="020B0402040204020203" pitchFamily="34" charset="0"/>
                <a:ea typeface="Yu Gothic UI" panose="020B0500000000000000" pitchFamily="34" charset="-128"/>
                <a:cs typeface="Segoe UI Semilight" panose="020B0402040204020203" pitchFamily="34" charset="0"/>
              </a:rPr>
              <a:t>alla gara.</a:t>
            </a:r>
          </a:p>
          <a:p>
            <a:pPr indent="-285750" algn="just">
              <a:buFont typeface="+mj-lt"/>
              <a:buAutoNum type="arabicPeriod"/>
            </a:pPr>
            <a:r>
              <a:rPr lang="it-IT">
                <a:latin typeface="Segoe UI Semilight" panose="020B0402040204020203" pitchFamily="34" charset="0"/>
                <a:ea typeface="Yu Gothic UI" panose="020B0500000000000000" pitchFamily="34" charset="-128"/>
                <a:cs typeface="Segoe UI Semilight" panose="020B0402040204020203" pitchFamily="34" charset="0"/>
              </a:rPr>
              <a:t>Qualora sia un ulteriore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consorzio di cooperative o artigiani</a:t>
            </a:r>
            <a:r>
              <a:rPr lang="it-IT">
                <a:latin typeface="Segoe UI Semilight" panose="020B0402040204020203" pitchFamily="34" charset="0"/>
                <a:ea typeface="Yu Gothic UI" panose="020B0500000000000000" pitchFamily="34" charset="-128"/>
                <a:cs typeface="Segoe UI Semilight" panose="020B0402040204020203" pitchFamily="34" charset="0"/>
              </a:rPr>
              <a:t>, questi deve a sua volta indicare le imprese "a valle" coinvolte.</a:t>
            </a:r>
          </a:p>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Anche cooperative e artigiani</a:t>
            </a:r>
            <a:r>
              <a:rPr lang="it-IT" b="1">
                <a:latin typeface="Segoe UI Semilight" panose="020B0402040204020203" pitchFamily="34" charset="0"/>
                <a:ea typeface="Yu Gothic UI" panose="020B0500000000000000" pitchFamily="34" charset="-128"/>
                <a:cs typeface="Segoe UI Semilight" panose="020B0402040204020203" pitchFamily="34" charset="0"/>
              </a:rPr>
              <a:t>,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la verifica </a:t>
            </a:r>
            <a:r>
              <a:rPr lang="it-IT">
                <a:latin typeface="Segoe UI Semilight" panose="020B0402040204020203" pitchFamily="34" charset="0"/>
                <a:ea typeface="Yu Gothic UI" panose="020B0500000000000000" pitchFamily="34" charset="-128"/>
                <a:cs typeface="Segoe UI Semilight" panose="020B0402040204020203" pitchFamily="34" charset="0"/>
              </a:rPr>
              <a:t>in gara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dei requisiti </a:t>
            </a:r>
            <a:r>
              <a:rPr lang="it-IT">
                <a:latin typeface="Segoe UI Semilight" panose="020B0402040204020203" pitchFamily="34" charset="0"/>
                <a:ea typeface="Yu Gothic UI" panose="020B0500000000000000" pitchFamily="34" charset="-128"/>
                <a:cs typeface="Segoe UI Semilight" panose="020B0402040204020203" pitchFamily="34" charset="0"/>
              </a:rPr>
              <a:t>ex 94 e 95 si estende non solo alle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consorziate esecutrici</a:t>
            </a:r>
            <a:r>
              <a:rPr lang="it-IT">
                <a:latin typeface="Segoe UI Semilight" panose="020B0402040204020203" pitchFamily="34" charset="0"/>
                <a:ea typeface="Yu Gothic UI" panose="020B0500000000000000" pitchFamily="34" charset="-128"/>
                <a:cs typeface="Segoe UI Semilight" panose="020B0402040204020203" pitchFamily="34" charset="0"/>
              </a:rPr>
              <a:t>, ma anche a quelle:</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che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forniscono mezzi d’opera, attrezzature e organico medio</a:t>
            </a:r>
            <a:r>
              <a:rPr lang="it-IT">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che prestano requisiti che il consorzio utilizza.</a:t>
            </a:r>
          </a:p>
          <a:p>
            <a:pPr marL="0" indent="0" algn="just">
              <a:buNone/>
            </a:pPr>
            <a:endParaRPr lang="it-IT">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24463DB9-42B8-096D-8307-5DFD5BB5C6E0}"/>
              </a:ext>
            </a:extLst>
          </p:cNvPr>
          <p:cNvSpPr txBox="1"/>
          <p:nvPr/>
        </p:nvSpPr>
        <p:spPr>
          <a:xfrm>
            <a:off x="6357682" y="1707654"/>
            <a:ext cx="2339280" cy="2800767"/>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a:t>Per i consorzi stabili, viene </a:t>
            </a:r>
          </a:p>
          <a:p>
            <a:r>
              <a:rPr lang="it-IT"/>
              <a:t>implicitamente esclusa la possibilità di istituire consorzi stabili che includano altri consorzi stabili </a:t>
            </a:r>
          </a:p>
          <a:p>
            <a:r>
              <a:rPr lang="it-IT"/>
              <a:t>ed </a:t>
            </a:r>
            <a:r>
              <a:rPr lang="it-IT" b="1">
                <a:solidFill>
                  <a:srgbClr val="FF0000"/>
                </a:solidFill>
                <a:effectLst>
                  <a:outerShdw blurRad="38100" dist="38100" dir="2700000" algn="tl">
                    <a:srgbClr val="000000">
                      <a:alpha val="43137"/>
                    </a:srgbClr>
                  </a:outerShdw>
                </a:effectLst>
              </a:rPr>
              <a:t>esplicitamente vietato di partecipare a più consorzi stabili </a:t>
            </a:r>
            <a:r>
              <a:rPr lang="it-IT"/>
              <a:t>(67.7)</a:t>
            </a:r>
          </a:p>
        </p:txBody>
      </p:sp>
    </p:spTree>
    <p:extLst>
      <p:ext uri="{BB962C8B-B14F-4D97-AF65-F5344CB8AC3E}">
        <p14:creationId xmlns:p14="http://schemas.microsoft.com/office/powerpoint/2010/main" val="3073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983E3-EB9F-7B09-9FC1-B2EF0108829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935B471-3527-14BD-4692-B4CE380DBBC8}"/>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Transitorio </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(70x225-bis.3)</a:t>
            </a:r>
          </a:p>
        </p:txBody>
      </p:sp>
      <p:sp>
        <p:nvSpPr>
          <p:cNvPr id="3" name="Segnaposto numero diapositiva 2">
            <a:extLst>
              <a:ext uri="{FF2B5EF4-FFF2-40B4-BE49-F238E27FC236}">
                <a16:creationId xmlns:a16="http://schemas.microsoft.com/office/drawing/2014/main" id="{4D157987-CF6F-AFC9-10B0-D700F3F1F7FD}"/>
              </a:ext>
            </a:extLst>
          </p:cNvPr>
          <p:cNvSpPr>
            <a:spLocks noGrp="1"/>
          </p:cNvSpPr>
          <p:nvPr>
            <p:ph type="sldNum" sz="quarter" idx="10"/>
          </p:nvPr>
        </p:nvSpPr>
        <p:spPr/>
        <p:txBody>
          <a:bodyPr/>
          <a:lstStyle/>
          <a:p>
            <a:fld id="{A88A401D-FA7D-467D-AFBB-0B3BA40DF614}" type="slidenum">
              <a:rPr lang="it-IT" smtClean="0"/>
              <a:pPr/>
              <a:t>27</a:t>
            </a:fld>
            <a:endParaRPr lang="it-IT"/>
          </a:p>
        </p:txBody>
      </p:sp>
      <p:sp>
        <p:nvSpPr>
          <p:cNvPr id="4" name="Segnaposto piè di pagina 3">
            <a:extLst>
              <a:ext uri="{FF2B5EF4-FFF2-40B4-BE49-F238E27FC236}">
                <a16:creationId xmlns:a16="http://schemas.microsoft.com/office/drawing/2014/main" id="{11B4912B-B657-6CFA-9F50-F6642A75E4E7}"/>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contenuto 4">
            <a:extLst>
              <a:ext uri="{FF2B5EF4-FFF2-40B4-BE49-F238E27FC236}">
                <a16:creationId xmlns:a16="http://schemas.microsoft.com/office/drawing/2014/main" id="{174F62FA-0824-6372-1351-52EBC76792B6}"/>
              </a:ext>
            </a:extLst>
          </p:cNvPr>
          <p:cNvSpPr>
            <a:spLocks noGrp="1"/>
          </p:cNvSpPr>
          <p:nvPr>
            <p:ph idx="1"/>
          </p:nvPr>
        </p:nvSpPr>
        <p:spPr>
          <a:xfrm>
            <a:off x="457200" y="1200151"/>
            <a:ext cx="4978896" cy="3394472"/>
          </a:xfrm>
        </p:spPr>
        <p:txBody>
          <a:bodyPr>
            <a:normAutofit lnSpcReduction="10000"/>
          </a:bodyPr>
          <a:lstStyle/>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Le nuove disposizioni sui CS, nel testo vigente alla data di cui all’articolo 229, comma 2, continuano ad applicarsi ai procedimenti in corso, ossia:</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le procedure e i contratti per i quali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bandi o avvisi </a:t>
            </a:r>
            <a:r>
              <a:rPr lang="it-IT">
                <a:latin typeface="Segoe UI Semilight" panose="020B0402040204020203" pitchFamily="34" charset="0"/>
                <a:ea typeface="Yu Gothic UI" panose="020B0500000000000000" pitchFamily="34" charset="-128"/>
                <a:cs typeface="Segoe UI Semilight" panose="020B0402040204020203" pitchFamily="34" charset="0"/>
              </a:rPr>
              <a:t>con cui si indice la procedura di scelta del contraente siano stati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pubblicati prima della data di entrata in vigore </a:t>
            </a:r>
            <a:r>
              <a:rPr lang="it-IT">
                <a:latin typeface="Segoe UI Semilight" panose="020B0402040204020203" pitchFamily="34" charset="0"/>
                <a:ea typeface="Yu Gothic UI" panose="020B0500000000000000" pitchFamily="34" charset="-128"/>
                <a:cs typeface="Segoe UI Semilight" panose="020B0402040204020203" pitchFamily="34" charset="0"/>
              </a:rPr>
              <a:t>del </a:t>
            </a:r>
            <a:r>
              <a:rPr lang="it-IT" err="1">
                <a:latin typeface="Segoe UI Semilight" panose="020B0402040204020203" pitchFamily="34" charset="0"/>
                <a:ea typeface="Yu Gothic UI" panose="020B0500000000000000" pitchFamily="34" charset="-128"/>
                <a:cs typeface="Segoe UI Semilight" panose="020B0402040204020203" pitchFamily="34" charset="0"/>
              </a:rPr>
              <a:t>dec</a:t>
            </a:r>
            <a:r>
              <a:rPr lang="it-IT">
                <a:latin typeface="Segoe UI Semilight" panose="020B0402040204020203" pitchFamily="34" charset="0"/>
                <a:ea typeface="Yu Gothic UI" panose="020B0500000000000000" pitchFamily="34" charset="-128"/>
                <a:cs typeface="Segoe UI Semilight" panose="020B0402040204020203" pitchFamily="34" charset="0"/>
              </a:rPr>
              <a:t>. correttivo ovvero, </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alla stessa data, siano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già stati inviati gli avvisi a presentare offerte</a:t>
            </a:r>
            <a:r>
              <a:rPr lang="it-IT">
                <a:latin typeface="Segoe UI Semilight" panose="020B0402040204020203" pitchFamily="34" charset="0"/>
                <a:ea typeface="Yu Gothic UI" panose="020B0500000000000000" pitchFamily="34" charset="-128"/>
                <a:cs typeface="Segoe UI Semilight" panose="020B0402040204020203" pitchFamily="34" charset="0"/>
              </a:rPr>
              <a:t> </a:t>
            </a:r>
          </a:p>
        </p:txBody>
      </p:sp>
      <p:sp>
        <p:nvSpPr>
          <p:cNvPr id="11" name="CasellaDiTesto 10">
            <a:extLst>
              <a:ext uri="{FF2B5EF4-FFF2-40B4-BE49-F238E27FC236}">
                <a16:creationId xmlns:a16="http://schemas.microsoft.com/office/drawing/2014/main" id="{8342A68C-F053-2DC3-1107-7A7D65496C2B}"/>
              </a:ext>
            </a:extLst>
          </p:cNvPr>
          <p:cNvSpPr txBox="1"/>
          <p:nvPr/>
        </p:nvSpPr>
        <p:spPr>
          <a:xfrm>
            <a:off x="5626968" y="1225785"/>
            <a:ext cx="3059832" cy="3539430"/>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a:t>La principale criticità è distinguere </a:t>
            </a:r>
            <a:r>
              <a:rPr lang="it-IT" b="1">
                <a:effectLst>
                  <a:outerShdw blurRad="38100" dist="38100" dir="2700000" algn="tl">
                    <a:srgbClr val="000000">
                      <a:alpha val="43137"/>
                    </a:srgbClr>
                  </a:outerShdw>
                </a:effectLst>
              </a:rPr>
              <a:t>chiaramente i requisiti maturati dal consorzio in proprio </a:t>
            </a:r>
            <a:r>
              <a:rPr lang="it-IT"/>
              <a:t>da quelli eventualmente apportati dalle consorziate, </a:t>
            </a:r>
            <a:r>
              <a:rPr lang="it-IT" b="1">
                <a:solidFill>
                  <a:srgbClr val="FF0000"/>
                </a:solidFill>
                <a:effectLst>
                  <a:outerShdw blurRad="38100" dist="38100" dir="2700000" algn="tl">
                    <a:srgbClr val="000000">
                      <a:alpha val="43137"/>
                    </a:srgbClr>
                  </a:outerShdw>
                </a:effectLst>
              </a:rPr>
              <a:t>affinché le SOA possano indicare nell’attestato i requisiti propri del consorzio</a:t>
            </a:r>
            <a:r>
              <a:rPr lang="it-IT"/>
              <a:t>. Ciò implica adeguamento dei modelli di attestato, che è essenziale per evitare blocchi operativi e garantire la partecipazione immediata dei consorzi alle gare.</a:t>
            </a:r>
          </a:p>
        </p:txBody>
      </p:sp>
    </p:spTree>
    <p:extLst>
      <p:ext uri="{BB962C8B-B14F-4D97-AF65-F5344CB8AC3E}">
        <p14:creationId xmlns:p14="http://schemas.microsoft.com/office/powerpoint/2010/main" val="63646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E8FB3-AF32-0ED9-C0E4-144ACB6B2034}"/>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983BC677-86BD-9488-F4B7-10AAEF6EC0BC}"/>
              </a:ext>
            </a:extLst>
          </p:cNvPr>
          <p:cNvSpPr>
            <a:spLocks noGrp="1"/>
          </p:cNvSpPr>
          <p:nvPr>
            <p:ph type="ctrTitle"/>
          </p:nvPr>
        </p:nvSpPr>
        <p:spPr/>
        <p:txBody>
          <a:bodyPr>
            <a:normAutofit/>
          </a:bodyPr>
          <a:lstStyle/>
          <a:p>
            <a:pPr algn="l"/>
            <a:r>
              <a:rPr lang="it-IT" b="1">
                <a:latin typeface="Segoe UI Semilight" panose="020B0402040204020203" pitchFamily="34" charset="0"/>
                <a:ea typeface="Yu Gothic UI" panose="020B0500000000000000" pitchFamily="34" charset="-128"/>
                <a:cs typeface="Segoe UI Semilight" panose="020B0402040204020203" pitchFamily="34" charset="0"/>
              </a:rPr>
              <a:t>Qualificazione SOA</a:t>
            </a:r>
          </a:p>
        </p:txBody>
      </p:sp>
      <p:sp>
        <p:nvSpPr>
          <p:cNvPr id="7" name="Sottotitolo 6">
            <a:extLst>
              <a:ext uri="{FF2B5EF4-FFF2-40B4-BE49-F238E27FC236}">
                <a16:creationId xmlns:a16="http://schemas.microsoft.com/office/drawing/2014/main" id="{406EAE47-E494-96B7-FE3E-94E32A25CE5E}"/>
              </a:ext>
            </a:extLst>
          </p:cNvPr>
          <p:cNvSpPr>
            <a:spLocks noGrp="1"/>
          </p:cNvSpPr>
          <p:nvPr>
            <p:ph type="subTitle" idx="1"/>
          </p:nvPr>
        </p:nvSpPr>
        <p:spPr/>
        <p:txBody>
          <a:bodyPr/>
          <a:lstStyle/>
          <a:p>
            <a:pPr algn="l"/>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Il punto su: Qualificazione, Subappalto, Forme plurisoggettive di partecipazione all’appalto</a:t>
            </a:r>
            <a:endParaRPr lang="it-IT" i="1">
              <a:effectLst>
                <a:outerShdw blurRad="38100" dist="38100" dir="2700000" algn="tl">
                  <a:srgbClr val="000000">
                    <a:alpha val="43137"/>
                  </a:srgbClr>
                </a:outerShdw>
              </a:effectLst>
            </a:endParaRPr>
          </a:p>
        </p:txBody>
      </p:sp>
      <p:sp>
        <p:nvSpPr>
          <p:cNvPr id="3" name="Segnaposto numero diapositiva 2">
            <a:extLst>
              <a:ext uri="{FF2B5EF4-FFF2-40B4-BE49-F238E27FC236}">
                <a16:creationId xmlns:a16="http://schemas.microsoft.com/office/drawing/2014/main" id="{8DFC233C-02D8-81BF-18D4-8FCF535FB9B9}"/>
              </a:ext>
            </a:extLst>
          </p:cNvPr>
          <p:cNvSpPr>
            <a:spLocks noGrp="1"/>
          </p:cNvSpPr>
          <p:nvPr>
            <p:ph type="sldNum" sz="quarter" idx="12"/>
          </p:nvPr>
        </p:nvSpPr>
        <p:spPr/>
        <p:txBody>
          <a:bodyPr/>
          <a:lstStyle/>
          <a:p>
            <a:fld id="{A88A401D-FA7D-467D-AFBB-0B3BA40DF614}" type="slidenum">
              <a:rPr lang="it-IT" smtClean="0"/>
              <a:pPr/>
              <a:t>28</a:t>
            </a:fld>
            <a:endParaRPr lang="it-IT"/>
          </a:p>
        </p:txBody>
      </p:sp>
      <p:sp>
        <p:nvSpPr>
          <p:cNvPr id="2" name="CasellaDiTesto 1">
            <a:extLst>
              <a:ext uri="{FF2B5EF4-FFF2-40B4-BE49-F238E27FC236}">
                <a16:creationId xmlns:a16="http://schemas.microsoft.com/office/drawing/2014/main" id="{F511269E-51EA-2536-48E0-C8991F8F6406}"/>
              </a:ext>
            </a:extLst>
          </p:cNvPr>
          <p:cNvSpPr txBox="1"/>
          <p:nvPr/>
        </p:nvSpPr>
        <p:spPr>
          <a:xfrm>
            <a:off x="971600" y="1413153"/>
            <a:ext cx="3959768" cy="369332"/>
          </a:xfrm>
          <a:prstGeom prst="rect">
            <a:avLst/>
          </a:prstGeom>
          <a:noFill/>
        </p:spPr>
        <p:txBody>
          <a:bodyPr wrap="square">
            <a:spAutoFit/>
          </a:bodyPr>
          <a:lstStyle/>
          <a:p>
            <a:pPr defTabSz="914378"/>
            <a:r>
              <a:rPr lang="it-IT" i="1">
                <a:solidFill>
                  <a:prstClr val="black"/>
                </a:solidFill>
                <a:latin typeface="Segoe UI Semilight" panose="020B0402040204020203" pitchFamily="34" charset="0"/>
                <a:cs typeface="Segoe UI Semilight" panose="020B0402040204020203" pitchFamily="34" charset="0"/>
              </a:rPr>
              <a:t>APPALTI E CONCESSIONI</a:t>
            </a:r>
            <a:endParaRPr lang="it-IT">
              <a:solidFill>
                <a:prstClr val="black"/>
              </a:solidFill>
              <a:latin typeface="Calibri"/>
            </a:endParaRPr>
          </a:p>
        </p:txBody>
      </p:sp>
      <p:sp>
        <p:nvSpPr>
          <p:cNvPr id="8" name="Segnaposto piè di pagina 4">
            <a:extLst>
              <a:ext uri="{FF2B5EF4-FFF2-40B4-BE49-F238E27FC236}">
                <a16:creationId xmlns:a16="http://schemas.microsoft.com/office/drawing/2014/main" id="{A8A1FA29-FF63-EC59-A963-84C574717D60}"/>
              </a:ext>
            </a:extLst>
          </p:cNvPr>
          <p:cNvSpPr>
            <a:spLocks noGrp="1"/>
          </p:cNvSpPr>
          <p:nvPr>
            <p:ph type="ftr" sz="quarter" idx="3"/>
          </p:nvPr>
        </p:nvSpPr>
        <p:spPr>
          <a:xfrm>
            <a:off x="318356" y="4767263"/>
            <a:ext cx="5482952" cy="273844"/>
          </a:xfrm>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3692342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FA90A-D758-4C7E-D557-59CE4533962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3175AEA-1509-48DC-C02C-22BEA7A3664A}"/>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Modifiche alla SOA 1/2 </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(91xII.12)</a:t>
            </a:r>
          </a:p>
        </p:txBody>
      </p:sp>
      <p:sp>
        <p:nvSpPr>
          <p:cNvPr id="3" name="Segnaposto numero diapositiva 2">
            <a:extLst>
              <a:ext uri="{FF2B5EF4-FFF2-40B4-BE49-F238E27FC236}">
                <a16:creationId xmlns:a16="http://schemas.microsoft.com/office/drawing/2014/main" id="{65E53C73-80DE-3355-8924-4D740408AC72}"/>
              </a:ext>
            </a:extLst>
          </p:cNvPr>
          <p:cNvSpPr>
            <a:spLocks noGrp="1"/>
          </p:cNvSpPr>
          <p:nvPr>
            <p:ph type="sldNum" sz="quarter" idx="10"/>
          </p:nvPr>
        </p:nvSpPr>
        <p:spPr/>
        <p:txBody>
          <a:bodyPr/>
          <a:lstStyle/>
          <a:p>
            <a:fld id="{A88A401D-FA7D-467D-AFBB-0B3BA40DF614}" type="slidenum">
              <a:rPr lang="it-IT" smtClean="0"/>
              <a:pPr/>
              <a:t>29</a:t>
            </a:fld>
            <a:endParaRPr lang="it-IT"/>
          </a:p>
        </p:txBody>
      </p:sp>
      <p:sp>
        <p:nvSpPr>
          <p:cNvPr id="4" name="Segnaposto piè di pagina 3">
            <a:extLst>
              <a:ext uri="{FF2B5EF4-FFF2-40B4-BE49-F238E27FC236}">
                <a16:creationId xmlns:a16="http://schemas.microsoft.com/office/drawing/2014/main" id="{137888C1-6AAC-C979-1DA3-607D7263E874}"/>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12" name="Segnaposto contenuto 11">
            <a:extLst>
              <a:ext uri="{FF2B5EF4-FFF2-40B4-BE49-F238E27FC236}">
                <a16:creationId xmlns:a16="http://schemas.microsoft.com/office/drawing/2014/main" id="{05EBF4BD-835D-718F-E704-66BDFA0720CA}"/>
              </a:ext>
            </a:extLst>
          </p:cNvPr>
          <p:cNvSpPr>
            <a:spLocks noGrp="1"/>
          </p:cNvSpPr>
          <p:nvPr>
            <p:ph idx="1"/>
          </p:nvPr>
        </p:nvSpPr>
        <p:spPr>
          <a:xfrm>
            <a:off x="457200" y="1200151"/>
            <a:ext cx="8229600" cy="363487"/>
          </a:xfrm>
        </p:spPr>
        <p:txBody>
          <a:bodyPr>
            <a:normAutofit lnSpcReduction="10000"/>
          </a:bodyPr>
          <a:lstStyle/>
          <a:p>
            <a:r>
              <a:rPr lang="it-IT">
                <a:latin typeface="Segoe UI Semilight" panose="020B0402040204020203" pitchFamily="34" charset="0"/>
                <a:ea typeface="Yu Gothic UI" panose="020B0500000000000000" pitchFamily="34" charset="-128"/>
                <a:cs typeface="Segoe UI Semilight" panose="020B0402040204020203" pitchFamily="34" charset="0"/>
              </a:rPr>
              <a:t>Le modifiche sulla SOA riguardano l’allegato II.12 che ora prevede:</a:t>
            </a:r>
          </a:p>
        </p:txBody>
      </p:sp>
      <p:sp>
        <p:nvSpPr>
          <p:cNvPr id="6" name="Freccia a gallone 5">
            <a:extLst>
              <a:ext uri="{FF2B5EF4-FFF2-40B4-BE49-F238E27FC236}">
                <a16:creationId xmlns:a16="http://schemas.microsoft.com/office/drawing/2014/main" id="{243AC43A-6B67-5939-DFEA-2F13D70417AF}"/>
              </a:ext>
            </a:extLst>
          </p:cNvPr>
          <p:cNvSpPr/>
          <p:nvPr/>
        </p:nvSpPr>
        <p:spPr>
          <a:xfrm rot="5400000">
            <a:off x="361255" y="1617324"/>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a:solidFill>
                  <a:srgbClr val="FF0000"/>
                </a:solidFill>
                <a:effectLst>
                  <a:outerShdw blurRad="38100" dist="38100" dir="2700000" algn="tl">
                    <a:srgbClr val="000000">
                      <a:alpha val="43137"/>
                    </a:srgbClr>
                  </a:outerShdw>
                </a:effectLst>
                <a:latin typeface="Aptos Light" panose="020B0004020202020204" pitchFamily="34" charset="0"/>
              </a:rPr>
              <a:t>A</a:t>
            </a:r>
          </a:p>
        </p:txBody>
      </p:sp>
      <p:sp>
        <p:nvSpPr>
          <p:cNvPr id="7" name="CasellaDiTesto 6">
            <a:extLst>
              <a:ext uri="{FF2B5EF4-FFF2-40B4-BE49-F238E27FC236}">
                <a16:creationId xmlns:a16="http://schemas.microsoft.com/office/drawing/2014/main" id="{56F9AC97-4672-1AA0-D807-3A7076A09E6B}"/>
              </a:ext>
            </a:extLst>
          </p:cNvPr>
          <p:cNvSpPr txBox="1"/>
          <p:nvPr/>
        </p:nvSpPr>
        <p:spPr>
          <a:xfrm>
            <a:off x="1124835" y="1615434"/>
            <a:ext cx="7714984" cy="62133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a:solidFill>
                  <a:srgbClr val="FF0000"/>
                </a:solidFill>
                <a:effectLst>
                  <a:outerShdw blurRad="38100" dist="38100" dir="2700000" algn="tl">
                    <a:srgbClr val="000000">
                      <a:alpha val="43137"/>
                    </a:srgbClr>
                  </a:outerShdw>
                </a:effectLst>
              </a:rPr>
              <a:t>Pagamento dell'attestazione (11.5): </a:t>
            </a:r>
            <a:r>
              <a:rPr lang="it-IT"/>
              <a:t>Viene aggiornata la terminologia relativa allo strumento finanziario per l'addebito diretto, </a:t>
            </a:r>
            <a:r>
              <a:rPr lang="it-IT" b="1">
                <a:effectLst>
                  <a:outerShdw blurRad="38100" dist="38100" dir="2700000" algn="tl">
                    <a:srgbClr val="000000">
                      <a:alpha val="43137"/>
                    </a:srgbClr>
                  </a:outerShdw>
                </a:effectLst>
              </a:rPr>
              <a:t>sostituendo "RID" con "SEPA".</a:t>
            </a:r>
          </a:p>
        </p:txBody>
      </p:sp>
      <p:sp>
        <p:nvSpPr>
          <p:cNvPr id="5" name="Freccia a gallone 4">
            <a:extLst>
              <a:ext uri="{FF2B5EF4-FFF2-40B4-BE49-F238E27FC236}">
                <a16:creationId xmlns:a16="http://schemas.microsoft.com/office/drawing/2014/main" id="{FA8362A8-1DE4-FAC4-FB1B-82A118835828}"/>
              </a:ext>
            </a:extLst>
          </p:cNvPr>
          <p:cNvSpPr/>
          <p:nvPr/>
        </p:nvSpPr>
        <p:spPr>
          <a:xfrm rot="5400000">
            <a:off x="352580" y="2314311"/>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a:solidFill>
                  <a:srgbClr val="FF0000"/>
                </a:solidFill>
                <a:effectLst>
                  <a:outerShdw blurRad="38100" dist="38100" dir="2700000" algn="tl">
                    <a:srgbClr val="000000">
                      <a:alpha val="43137"/>
                    </a:srgbClr>
                  </a:outerShdw>
                </a:effectLst>
                <a:latin typeface="Aptos Light" panose="020B0004020202020204" pitchFamily="34" charset="0"/>
              </a:rPr>
              <a:t>B</a:t>
            </a:r>
          </a:p>
        </p:txBody>
      </p:sp>
      <p:sp>
        <p:nvSpPr>
          <p:cNvPr id="11" name="CasellaDiTesto 10">
            <a:extLst>
              <a:ext uri="{FF2B5EF4-FFF2-40B4-BE49-F238E27FC236}">
                <a16:creationId xmlns:a16="http://schemas.microsoft.com/office/drawing/2014/main" id="{0681D6E9-9AFB-BB17-56D5-22165E26F107}"/>
              </a:ext>
            </a:extLst>
          </p:cNvPr>
          <p:cNvSpPr txBox="1"/>
          <p:nvPr/>
        </p:nvSpPr>
        <p:spPr>
          <a:xfrm>
            <a:off x="1116160" y="2312421"/>
            <a:ext cx="7714984" cy="76338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a:solidFill>
                  <a:srgbClr val="FF0000"/>
                </a:solidFill>
                <a:effectLst>
                  <a:outerShdw blurRad="38100" dist="38100" dir="2700000" algn="tl">
                    <a:srgbClr val="000000">
                      <a:alpha val="43137"/>
                    </a:srgbClr>
                  </a:outerShdw>
                </a:effectLst>
              </a:rPr>
              <a:t>Operazioni straordinarie (16.10): </a:t>
            </a:r>
            <a:r>
              <a:rPr lang="it-IT"/>
              <a:t>Si precisa che l'utilizzo della </a:t>
            </a:r>
            <a:r>
              <a:rPr lang="it-IT" b="1">
                <a:effectLst>
                  <a:outerShdw blurRad="38100" dist="38100" dir="2700000" algn="tl">
                    <a:srgbClr val="000000">
                      <a:alpha val="43137"/>
                    </a:srgbClr>
                  </a:outerShdw>
                </a:effectLst>
              </a:rPr>
              <a:t>perizia giurata </a:t>
            </a:r>
            <a:r>
              <a:rPr lang="it-IT"/>
              <a:t>per l'attestazione dei requisiti si applica a </a:t>
            </a:r>
            <a:r>
              <a:rPr lang="it-IT" b="1">
                <a:effectLst>
                  <a:outerShdw blurRad="38100" dist="38100" dir="2700000" algn="tl">
                    <a:srgbClr val="000000">
                      <a:alpha val="43137"/>
                    </a:srgbClr>
                  </a:outerShdw>
                </a:effectLst>
              </a:rPr>
              <a:t>tutte le operazioni di trasferimento aziendale</a:t>
            </a:r>
            <a:r>
              <a:rPr lang="it-IT"/>
              <a:t>, non solo ai casi di cessione del complesso aziendale.</a:t>
            </a:r>
          </a:p>
        </p:txBody>
      </p:sp>
      <p:sp>
        <p:nvSpPr>
          <p:cNvPr id="14" name="Freccia a gallone 13">
            <a:extLst>
              <a:ext uri="{FF2B5EF4-FFF2-40B4-BE49-F238E27FC236}">
                <a16:creationId xmlns:a16="http://schemas.microsoft.com/office/drawing/2014/main" id="{7440E0A0-3BA9-F6EE-B333-76641C323EC6}"/>
              </a:ext>
            </a:extLst>
          </p:cNvPr>
          <p:cNvSpPr/>
          <p:nvPr/>
        </p:nvSpPr>
        <p:spPr>
          <a:xfrm rot="5400000">
            <a:off x="352036" y="3149703"/>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a:solidFill>
                  <a:srgbClr val="FF0000"/>
                </a:solidFill>
                <a:effectLst>
                  <a:outerShdw blurRad="38100" dist="38100" dir="2700000" algn="tl">
                    <a:srgbClr val="000000">
                      <a:alpha val="43137"/>
                    </a:srgbClr>
                  </a:outerShdw>
                </a:effectLst>
                <a:latin typeface="Aptos Light" panose="020B0004020202020204" pitchFamily="34" charset="0"/>
              </a:rPr>
              <a:t>C</a:t>
            </a:r>
          </a:p>
        </p:txBody>
      </p:sp>
      <p:sp>
        <p:nvSpPr>
          <p:cNvPr id="15" name="CasellaDiTesto 14">
            <a:extLst>
              <a:ext uri="{FF2B5EF4-FFF2-40B4-BE49-F238E27FC236}">
                <a16:creationId xmlns:a16="http://schemas.microsoft.com/office/drawing/2014/main" id="{3C11517C-6D47-810E-E793-ACDC2E6E0720}"/>
              </a:ext>
            </a:extLst>
          </p:cNvPr>
          <p:cNvSpPr txBox="1"/>
          <p:nvPr/>
        </p:nvSpPr>
        <p:spPr>
          <a:xfrm>
            <a:off x="1115616" y="3147814"/>
            <a:ext cx="7714984" cy="6120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a:solidFill>
                  <a:srgbClr val="FF0000"/>
                </a:solidFill>
                <a:effectLst>
                  <a:outerShdw blurRad="38100" dist="38100" dir="2700000" algn="tl">
                    <a:srgbClr val="000000">
                      <a:alpha val="43137"/>
                    </a:srgbClr>
                  </a:outerShdw>
                </a:effectLst>
              </a:rPr>
              <a:t>Revisione triennale (17): </a:t>
            </a:r>
            <a:r>
              <a:rPr lang="it-IT"/>
              <a:t>Viene eliminato il riferimento alla verifica dei lavori di punta nella revisione triennale, allineando la norma alla prassi già consolidata.</a:t>
            </a:r>
          </a:p>
        </p:txBody>
      </p:sp>
      <p:sp>
        <p:nvSpPr>
          <p:cNvPr id="16" name="Freccia a gallone 15">
            <a:extLst>
              <a:ext uri="{FF2B5EF4-FFF2-40B4-BE49-F238E27FC236}">
                <a16:creationId xmlns:a16="http://schemas.microsoft.com/office/drawing/2014/main" id="{D2793AAE-5E7F-14F0-31CE-45EBA44BC732}"/>
              </a:ext>
            </a:extLst>
          </p:cNvPr>
          <p:cNvSpPr/>
          <p:nvPr/>
        </p:nvSpPr>
        <p:spPr>
          <a:xfrm rot="5400000">
            <a:off x="352036" y="3837394"/>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a:solidFill>
                  <a:srgbClr val="FF0000"/>
                </a:solidFill>
                <a:effectLst>
                  <a:outerShdw blurRad="38100" dist="38100" dir="2700000" algn="tl">
                    <a:srgbClr val="000000">
                      <a:alpha val="43137"/>
                    </a:srgbClr>
                  </a:outerShdw>
                </a:effectLst>
                <a:latin typeface="Aptos Light" panose="020B0004020202020204" pitchFamily="34" charset="0"/>
              </a:rPr>
              <a:t>D</a:t>
            </a:r>
          </a:p>
        </p:txBody>
      </p:sp>
      <p:sp>
        <p:nvSpPr>
          <p:cNvPr id="17" name="CasellaDiTesto 16">
            <a:extLst>
              <a:ext uri="{FF2B5EF4-FFF2-40B4-BE49-F238E27FC236}">
                <a16:creationId xmlns:a16="http://schemas.microsoft.com/office/drawing/2014/main" id="{3F0048B2-CAB0-5AE5-72F2-4121D1FD6230}"/>
              </a:ext>
            </a:extLst>
          </p:cNvPr>
          <p:cNvSpPr txBox="1"/>
          <p:nvPr/>
        </p:nvSpPr>
        <p:spPr>
          <a:xfrm>
            <a:off x="1115616" y="3835505"/>
            <a:ext cx="7714984" cy="75247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a:solidFill>
                  <a:srgbClr val="FF0000"/>
                </a:solidFill>
                <a:effectLst>
                  <a:outerShdw blurRad="38100" dist="38100" dir="2700000" algn="tl">
                    <a:srgbClr val="000000">
                      <a:alpha val="43137"/>
                    </a:srgbClr>
                  </a:outerShdw>
                </a:effectLst>
              </a:rPr>
              <a:t>Documentazione di progetto (art. 24, co. 5, lett. “a”): </a:t>
            </a:r>
            <a:r>
              <a:rPr lang="it-IT"/>
              <a:t>Si elimina l'obbligo di produrre il progetto approvato in forma autentica, consentendo alla SOA </a:t>
            </a:r>
            <a:r>
              <a:rPr lang="it-IT" b="1">
                <a:effectLst>
                  <a:outerShdw blurRad="38100" dist="38100" dir="2700000" algn="tl">
                    <a:srgbClr val="000000">
                      <a:alpha val="43137"/>
                    </a:srgbClr>
                  </a:outerShdw>
                </a:effectLst>
              </a:rPr>
              <a:t>l'acquisizione in copia conforme </a:t>
            </a:r>
            <a:r>
              <a:rPr lang="it-IT"/>
              <a:t>da sottoporre a riscontro presso l'Ente Autorizzativo, il DL o il Progettista</a:t>
            </a:r>
          </a:p>
        </p:txBody>
      </p:sp>
    </p:spTree>
    <p:extLst>
      <p:ext uri="{BB962C8B-B14F-4D97-AF65-F5344CB8AC3E}">
        <p14:creationId xmlns:p14="http://schemas.microsoft.com/office/powerpoint/2010/main" val="385627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11"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763B49-EF73-C6BF-FD7A-118AFE55FAE9}"/>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Articolazione del Correttivo</a:t>
            </a:r>
            <a:endParaRPr lang="it-IT"/>
          </a:p>
        </p:txBody>
      </p:sp>
      <p:sp>
        <p:nvSpPr>
          <p:cNvPr id="3" name="Segnaposto numero diapositiva 2">
            <a:extLst>
              <a:ext uri="{FF2B5EF4-FFF2-40B4-BE49-F238E27FC236}">
                <a16:creationId xmlns:a16="http://schemas.microsoft.com/office/drawing/2014/main" id="{3CFB6FEC-9E78-BEEF-3EB8-15D82B1F8F68}"/>
              </a:ext>
            </a:extLst>
          </p:cNvPr>
          <p:cNvSpPr>
            <a:spLocks noGrp="1"/>
          </p:cNvSpPr>
          <p:nvPr>
            <p:ph type="sldNum" sz="quarter" idx="10"/>
          </p:nvPr>
        </p:nvSpPr>
        <p:spPr/>
        <p:txBody>
          <a:bodyPr/>
          <a:lstStyle/>
          <a:p>
            <a:fld id="{A88A401D-FA7D-467D-AFBB-0B3BA40DF614}" type="slidenum">
              <a:rPr lang="it-IT" smtClean="0"/>
              <a:pPr/>
              <a:t>3</a:t>
            </a:fld>
            <a:endParaRPr lang="it-IT"/>
          </a:p>
        </p:txBody>
      </p:sp>
      <p:sp>
        <p:nvSpPr>
          <p:cNvPr id="4" name="Segnaposto contenuto 3">
            <a:extLst>
              <a:ext uri="{FF2B5EF4-FFF2-40B4-BE49-F238E27FC236}">
                <a16:creationId xmlns:a16="http://schemas.microsoft.com/office/drawing/2014/main" id="{B9C0F95B-A6CD-F116-DA14-F5085EC44AD8}"/>
              </a:ext>
            </a:extLst>
          </p:cNvPr>
          <p:cNvSpPr>
            <a:spLocks noGrp="1"/>
          </p:cNvSpPr>
          <p:nvPr>
            <p:ph idx="1"/>
          </p:nvPr>
        </p:nvSpPr>
        <p:spPr/>
        <p:txBody>
          <a:bodyPr>
            <a:normAutofit lnSpcReduction="10000"/>
          </a:bodyPr>
          <a:lstStyle/>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La riforma del Codice introduce:</a:t>
            </a:r>
          </a:p>
          <a:p>
            <a:pPr lvl="1" algn="just"/>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68 articoli modificati di cui uno abrogato (109)</a:t>
            </a:r>
            <a:r>
              <a:rPr lang="it-IT">
                <a:latin typeface="Segoe UI Semilight" panose="020B0402040204020203" pitchFamily="34" charset="0"/>
                <a:ea typeface="Yu Gothic UI" panose="020B0500000000000000" pitchFamily="34" charset="-128"/>
                <a:cs typeface="Segoe UI Semilight" panose="020B0402040204020203" pitchFamily="34" charset="0"/>
              </a:rPr>
              <a:t>, 1 articolo sostituito ("Procedure di affidamento") e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3 nuovi articoli introdotti</a:t>
            </a:r>
            <a:r>
              <a:rPr lang="it-IT">
                <a:latin typeface="Segoe UI Semilight" panose="020B0402040204020203" pitchFamily="34" charset="0"/>
                <a:ea typeface="Yu Gothic UI" panose="020B0500000000000000" pitchFamily="34" charset="-128"/>
                <a:cs typeface="Segoe UI Semilight" panose="020B0402040204020203" pitchFamily="34" charset="0"/>
              </a:rPr>
              <a:t>, come l’82-bis sull'“Accordo di collaborazione” e l’art.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226-bis</a:t>
            </a:r>
            <a:r>
              <a:rPr lang="it-IT">
                <a:latin typeface="Segoe UI Semilight" panose="020B0402040204020203" pitchFamily="34" charset="0"/>
                <a:ea typeface="Yu Gothic UI" panose="020B0500000000000000" pitchFamily="34" charset="-128"/>
                <a:cs typeface="Segoe UI Semilight" panose="020B0402040204020203" pitchFamily="34" charset="0"/>
              </a:rPr>
              <a:t>, che prevede la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pubblicazione di Decreti Ministeriali per sostituire gran parte degli allegati legislativi con allegati regolamentari</a:t>
            </a:r>
            <a:r>
              <a:rPr lang="it-IT">
                <a:latin typeface="Segoe UI Semilight" panose="020B0402040204020203" pitchFamily="34" charset="0"/>
                <a:ea typeface="Yu Gothic UI" panose="020B0500000000000000" pitchFamily="34" charset="-128"/>
                <a:cs typeface="Segoe UI Semilight" panose="020B0402040204020203" pitchFamily="34" charset="0"/>
              </a:rPr>
              <a:t>. </a:t>
            </a:r>
          </a:p>
          <a:p>
            <a:pPr lvl="1" algn="just"/>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19 allegati modificati</a:t>
            </a:r>
            <a:r>
              <a:rPr lang="it-IT">
                <a:latin typeface="Segoe UI Semilight" panose="020B0402040204020203" pitchFamily="34" charset="0"/>
                <a:ea typeface="Yu Gothic UI" panose="020B0500000000000000" pitchFamily="34" charset="-128"/>
                <a:cs typeface="Segoe UI Semilight" panose="020B0402040204020203" pitchFamily="34" charset="0"/>
              </a:rPr>
              <a:t>, 1 allegato sostituito e 3 nuovi allegati: </a:t>
            </a:r>
          </a:p>
          <a:p>
            <a:pPr lvl="2" algn="just"/>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I.01 </a:t>
            </a:r>
            <a:r>
              <a:rPr lang="it-IT">
                <a:latin typeface="Segoe UI Semilight" panose="020B0402040204020203" pitchFamily="34" charset="0"/>
                <a:ea typeface="Yu Gothic UI" panose="020B0500000000000000" pitchFamily="34" charset="-128"/>
                <a:cs typeface="Segoe UI Semilight" panose="020B0402040204020203" pitchFamily="34" charset="0"/>
              </a:rPr>
              <a:t>(“Definizioni dei soggetti, dei contratti, delle procedure e degli strumenti”), </a:t>
            </a:r>
          </a:p>
          <a:p>
            <a:pPr lvl="2" algn="just"/>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II.2-bis </a:t>
            </a:r>
            <a:r>
              <a:rPr lang="it-IT">
                <a:latin typeface="Segoe UI Semilight" panose="020B0402040204020203" pitchFamily="34" charset="0"/>
                <a:ea typeface="Yu Gothic UI" panose="020B0500000000000000" pitchFamily="34" charset="-128"/>
                <a:cs typeface="Segoe UI Semilight" panose="020B0402040204020203" pitchFamily="34" charset="0"/>
              </a:rPr>
              <a:t>(“Modalità di applicazione delle clausole di revisione dei prezzi”), e </a:t>
            </a:r>
          </a:p>
          <a:p>
            <a:pPr lvl="2" algn="just"/>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II.6-bis </a:t>
            </a:r>
            <a:r>
              <a:rPr lang="it-IT">
                <a:latin typeface="Segoe UI Semilight" panose="020B0402040204020203" pitchFamily="34" charset="0"/>
                <a:ea typeface="Yu Gothic UI" panose="020B0500000000000000" pitchFamily="34" charset="-128"/>
                <a:cs typeface="Segoe UI Semilight" panose="020B0402040204020203" pitchFamily="34" charset="0"/>
              </a:rPr>
              <a:t>(“Accordo di collaborazione”).</a:t>
            </a:r>
          </a:p>
          <a:p>
            <a:endParaRPr lang="it-IT"/>
          </a:p>
        </p:txBody>
      </p:sp>
      <p:sp>
        <p:nvSpPr>
          <p:cNvPr id="5" name="Segnaposto piè di pagina 4">
            <a:extLst>
              <a:ext uri="{FF2B5EF4-FFF2-40B4-BE49-F238E27FC236}">
                <a16:creationId xmlns:a16="http://schemas.microsoft.com/office/drawing/2014/main" id="{2EDC8925-4AD2-85D6-3D43-4264575EAE63}"/>
              </a:ext>
            </a:extLst>
          </p:cNvPr>
          <p:cNvSpPr>
            <a:spLocks noGrp="1"/>
          </p:cNvSpPr>
          <p:nvPr>
            <p:ph type="ftr" sz="quarter" idx="11"/>
          </p:nvPr>
        </p:nvSpPr>
        <p:spPr>
          <a:xfrm>
            <a:off x="457200" y="4721856"/>
            <a:ext cx="5482952" cy="273844"/>
          </a:xfrm>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39247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CF029-0237-DF6E-9826-3D86EAA8A5E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711F1D8-343F-6CD8-C530-93A45CA3FFFE}"/>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Modifiche alla SOA 2/2 </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(91xII.12)</a:t>
            </a:r>
          </a:p>
        </p:txBody>
      </p:sp>
      <p:sp>
        <p:nvSpPr>
          <p:cNvPr id="3" name="Segnaposto numero diapositiva 2">
            <a:extLst>
              <a:ext uri="{FF2B5EF4-FFF2-40B4-BE49-F238E27FC236}">
                <a16:creationId xmlns:a16="http://schemas.microsoft.com/office/drawing/2014/main" id="{E5946B37-4A65-102F-B2B4-672F4B11A4D4}"/>
              </a:ext>
            </a:extLst>
          </p:cNvPr>
          <p:cNvSpPr>
            <a:spLocks noGrp="1"/>
          </p:cNvSpPr>
          <p:nvPr>
            <p:ph type="sldNum" sz="quarter" idx="10"/>
          </p:nvPr>
        </p:nvSpPr>
        <p:spPr/>
        <p:txBody>
          <a:bodyPr/>
          <a:lstStyle/>
          <a:p>
            <a:fld id="{A88A401D-FA7D-467D-AFBB-0B3BA40DF614}" type="slidenum">
              <a:rPr lang="it-IT" smtClean="0"/>
              <a:pPr/>
              <a:t>30</a:t>
            </a:fld>
            <a:endParaRPr lang="it-IT"/>
          </a:p>
        </p:txBody>
      </p:sp>
      <p:sp>
        <p:nvSpPr>
          <p:cNvPr id="4" name="Segnaposto piè di pagina 3">
            <a:extLst>
              <a:ext uri="{FF2B5EF4-FFF2-40B4-BE49-F238E27FC236}">
                <a16:creationId xmlns:a16="http://schemas.microsoft.com/office/drawing/2014/main" id="{4AD269AB-4CC7-BA1C-8C44-6C1D15447C5D}"/>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12" name="Segnaposto contenuto 11">
            <a:extLst>
              <a:ext uri="{FF2B5EF4-FFF2-40B4-BE49-F238E27FC236}">
                <a16:creationId xmlns:a16="http://schemas.microsoft.com/office/drawing/2014/main" id="{4C1318A8-5A99-8170-F868-BCAC8270D0E0}"/>
              </a:ext>
            </a:extLst>
          </p:cNvPr>
          <p:cNvSpPr>
            <a:spLocks noGrp="1"/>
          </p:cNvSpPr>
          <p:nvPr>
            <p:ph idx="1"/>
          </p:nvPr>
        </p:nvSpPr>
        <p:spPr>
          <a:xfrm>
            <a:off x="457200" y="1200151"/>
            <a:ext cx="8229600" cy="363487"/>
          </a:xfrm>
        </p:spPr>
        <p:txBody>
          <a:bodyPr>
            <a:normAutofit lnSpcReduction="10000"/>
          </a:bodyPr>
          <a:lstStyle/>
          <a:p>
            <a:r>
              <a:rPr lang="it-IT">
                <a:latin typeface="Segoe UI Semilight" panose="020B0402040204020203" pitchFamily="34" charset="0"/>
                <a:ea typeface="Yu Gothic UI" panose="020B0500000000000000" pitchFamily="34" charset="-128"/>
                <a:cs typeface="Segoe UI Semilight" panose="020B0402040204020203" pitchFamily="34" charset="0"/>
              </a:rPr>
              <a:t>Le modifiche sulla SOA riguardano l’allegato II.12 che ora prevede:</a:t>
            </a:r>
          </a:p>
        </p:txBody>
      </p:sp>
      <p:sp>
        <p:nvSpPr>
          <p:cNvPr id="6" name="Freccia a gallone 5">
            <a:extLst>
              <a:ext uri="{FF2B5EF4-FFF2-40B4-BE49-F238E27FC236}">
                <a16:creationId xmlns:a16="http://schemas.microsoft.com/office/drawing/2014/main" id="{4CE72D17-4AED-A3E6-F2C4-95016E5783A5}"/>
              </a:ext>
            </a:extLst>
          </p:cNvPr>
          <p:cNvSpPr/>
          <p:nvPr/>
        </p:nvSpPr>
        <p:spPr>
          <a:xfrm rot="5400000">
            <a:off x="361255" y="1617324"/>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a:solidFill>
                  <a:srgbClr val="FF0000"/>
                </a:solidFill>
                <a:effectLst>
                  <a:outerShdw blurRad="38100" dist="38100" dir="2700000" algn="tl">
                    <a:srgbClr val="000000">
                      <a:alpha val="43137"/>
                    </a:srgbClr>
                  </a:outerShdw>
                </a:effectLst>
                <a:latin typeface="Aptos Light" panose="020B0004020202020204" pitchFamily="34" charset="0"/>
              </a:rPr>
              <a:t>E</a:t>
            </a:r>
          </a:p>
        </p:txBody>
      </p:sp>
      <p:sp>
        <p:nvSpPr>
          <p:cNvPr id="7" name="CasellaDiTesto 6">
            <a:extLst>
              <a:ext uri="{FF2B5EF4-FFF2-40B4-BE49-F238E27FC236}">
                <a16:creationId xmlns:a16="http://schemas.microsoft.com/office/drawing/2014/main" id="{3CB0FF5F-951C-74DC-25DC-6B40EB321E9A}"/>
              </a:ext>
            </a:extLst>
          </p:cNvPr>
          <p:cNvSpPr txBox="1"/>
          <p:nvPr/>
        </p:nvSpPr>
        <p:spPr>
          <a:xfrm>
            <a:off x="1124835" y="1624730"/>
            <a:ext cx="7714984" cy="85725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a:solidFill>
                  <a:srgbClr val="FF0000"/>
                </a:solidFill>
                <a:effectLst>
                  <a:outerShdw blurRad="38100" dist="38100" dir="2700000" algn="tl">
                    <a:srgbClr val="000000">
                      <a:alpha val="43137"/>
                    </a:srgbClr>
                  </a:outerShdw>
                </a:effectLst>
              </a:rPr>
              <a:t>Deroga alla direzione Tecnica (25.2-bis): </a:t>
            </a:r>
            <a:r>
              <a:rPr lang="it-IT"/>
              <a:t>Il Correttivo reintroduce la deroga per il </a:t>
            </a:r>
            <a:r>
              <a:rPr lang="it-IT">
                <a:solidFill>
                  <a:schemeClr val="tx1"/>
                </a:solidFill>
              </a:rPr>
              <a:t>Direttore Tecnico che </a:t>
            </a:r>
            <a:r>
              <a:rPr lang="it-IT" b="1">
                <a:solidFill>
                  <a:schemeClr val="tx1"/>
                </a:solidFill>
                <a:effectLst>
                  <a:outerShdw blurRad="38100" dist="38100" dir="2700000" algn="tl">
                    <a:srgbClr val="000000">
                      <a:alpha val="43137"/>
                    </a:srgbClr>
                  </a:outerShdw>
                </a:effectLst>
              </a:rPr>
              <a:t>alla data del 1° luglio 2023 ricoprivano l'incarico</a:t>
            </a:r>
            <a:r>
              <a:rPr lang="it-IT" b="1">
                <a:solidFill>
                  <a:srgbClr val="FF0000"/>
                </a:solidFill>
                <a:effectLst>
                  <a:outerShdw blurRad="38100" dist="38100" dir="2700000" algn="tl">
                    <a:srgbClr val="000000">
                      <a:alpha val="43137"/>
                    </a:srgbClr>
                  </a:outerShdw>
                </a:effectLst>
              </a:rPr>
              <a:t> </a:t>
            </a:r>
            <a:r>
              <a:rPr lang="it-IT"/>
              <a:t>di direttore tecnico </a:t>
            </a:r>
            <a:r>
              <a:rPr lang="it-IT">
                <a:solidFill>
                  <a:schemeClr val="tx1"/>
                </a:solidFill>
              </a:rPr>
              <a:t>risultante da un attestato in corso di validità </a:t>
            </a:r>
            <a:r>
              <a:rPr lang="it-IT" b="1">
                <a:solidFill>
                  <a:schemeClr val="tx1"/>
                </a:solidFill>
                <a:effectLst>
                  <a:outerShdw blurRad="38100" dist="38100" dir="2700000" algn="tl">
                    <a:srgbClr val="000000">
                      <a:alpha val="43137"/>
                    </a:srgbClr>
                  </a:outerShdw>
                </a:effectLst>
              </a:rPr>
              <a:t>possono continuare a svolgere tali funzioni</a:t>
            </a:r>
            <a:r>
              <a:rPr lang="it-IT" b="1">
                <a:solidFill>
                  <a:srgbClr val="FF0000"/>
                </a:solidFill>
                <a:effectLst>
                  <a:outerShdw blurRad="38100" dist="38100" dir="2700000" algn="tl">
                    <a:srgbClr val="000000">
                      <a:alpha val="43137"/>
                    </a:srgbClr>
                  </a:outerShdw>
                </a:effectLst>
              </a:rPr>
              <a:t>.</a:t>
            </a:r>
          </a:p>
        </p:txBody>
      </p:sp>
      <p:sp>
        <p:nvSpPr>
          <p:cNvPr id="5" name="Freccia a gallone 4">
            <a:extLst>
              <a:ext uri="{FF2B5EF4-FFF2-40B4-BE49-F238E27FC236}">
                <a16:creationId xmlns:a16="http://schemas.microsoft.com/office/drawing/2014/main" id="{F89CA12C-BBD0-310E-BA3F-0542A277E9C3}"/>
              </a:ext>
            </a:extLst>
          </p:cNvPr>
          <p:cNvSpPr/>
          <p:nvPr/>
        </p:nvSpPr>
        <p:spPr>
          <a:xfrm rot="5400000">
            <a:off x="361255" y="2573640"/>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a:solidFill>
                  <a:srgbClr val="FF0000"/>
                </a:solidFill>
                <a:effectLst>
                  <a:outerShdw blurRad="38100" dist="38100" dir="2700000" algn="tl">
                    <a:srgbClr val="000000">
                      <a:alpha val="43137"/>
                    </a:srgbClr>
                  </a:outerShdw>
                </a:effectLst>
                <a:latin typeface="Aptos Light" panose="020B0004020202020204" pitchFamily="34" charset="0"/>
              </a:rPr>
              <a:t>F</a:t>
            </a:r>
          </a:p>
        </p:txBody>
      </p:sp>
      <p:sp>
        <p:nvSpPr>
          <p:cNvPr id="11" name="CasellaDiTesto 10">
            <a:extLst>
              <a:ext uri="{FF2B5EF4-FFF2-40B4-BE49-F238E27FC236}">
                <a16:creationId xmlns:a16="http://schemas.microsoft.com/office/drawing/2014/main" id="{6F3E26D9-4B5D-0F11-D360-3EB4550F5F0F}"/>
              </a:ext>
            </a:extLst>
          </p:cNvPr>
          <p:cNvSpPr txBox="1"/>
          <p:nvPr/>
        </p:nvSpPr>
        <p:spPr>
          <a:xfrm>
            <a:off x="1124835" y="2571750"/>
            <a:ext cx="7714984" cy="219551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dirty="0">
                <a:solidFill>
                  <a:srgbClr val="FF0000"/>
                </a:solidFill>
                <a:effectLst>
                  <a:outerShdw blurRad="38100" dist="38100" dir="2700000" algn="tl">
                    <a:srgbClr val="000000">
                      <a:alpha val="43137"/>
                    </a:srgbClr>
                  </a:outerShdw>
                </a:effectLst>
              </a:rPr>
              <a:t>Opere subappaltate (23.1): </a:t>
            </a:r>
            <a:r>
              <a:rPr lang="it-IT" dirty="0"/>
              <a:t>Ai fini della qualificazione </a:t>
            </a:r>
          </a:p>
          <a:p>
            <a:pPr marL="285750" indent="-285750">
              <a:buFont typeface="Arial" panose="020B0604020202020204" pitchFamily="34" charset="0"/>
              <a:buChar char="•"/>
            </a:pPr>
            <a:r>
              <a:rPr lang="it-IT" sz="1400" i="1" dirty="0">
                <a:latin typeface="Aptos" panose="020B0004020202020204" pitchFamily="34" charset="0"/>
              </a:rPr>
              <a:t>dell’</a:t>
            </a:r>
            <a:r>
              <a:rPr lang="it-IT" sz="1400" b="1" i="1" dirty="0">
                <a:effectLst>
                  <a:outerShdw blurRad="38100" dist="38100" dir="2700000" algn="tl">
                    <a:srgbClr val="000000">
                      <a:alpha val="43137"/>
                    </a:srgbClr>
                  </a:outerShdw>
                </a:effectLst>
                <a:latin typeface="Aptos" panose="020B0004020202020204" pitchFamily="34" charset="0"/>
              </a:rPr>
              <a:t>aggiudicataria</a:t>
            </a:r>
            <a:r>
              <a:rPr lang="it-IT" sz="1400" i="1" dirty="0">
                <a:latin typeface="Aptos" panose="020B0004020202020204" pitchFamily="34" charset="0"/>
              </a:rPr>
              <a:t>, la SOA </a:t>
            </a:r>
            <a:r>
              <a:rPr lang="it-IT" sz="1400" b="1" i="1" dirty="0">
                <a:effectLst>
                  <a:outerShdw blurRad="38100" dist="38100" dir="2700000" algn="tl">
                    <a:srgbClr val="000000">
                      <a:alpha val="43137"/>
                    </a:srgbClr>
                  </a:outerShdw>
                </a:effectLst>
                <a:latin typeface="Aptos" panose="020B0004020202020204" pitchFamily="34" charset="0"/>
              </a:rPr>
              <a:t>applica la decurtazione di importo </a:t>
            </a:r>
            <a:r>
              <a:rPr lang="it-IT" sz="1400" i="1" dirty="0">
                <a:latin typeface="Aptos" panose="020B0004020202020204" pitchFamily="34" charset="0"/>
              </a:rPr>
              <a:t>in ragione dei lavori affidati in subappalto nella categoria scorporabile. È infatti riconosciuto l'intero importo dei lavori riportati nel CEL, siano essi nella categoria prevalente o non in quelle scorporabili. </a:t>
            </a:r>
          </a:p>
          <a:p>
            <a:pPr marL="285750" indent="-285750">
              <a:buFont typeface="Arial" panose="020B0604020202020204" pitchFamily="34" charset="0"/>
              <a:buChar char="•"/>
            </a:pPr>
            <a:r>
              <a:rPr lang="it-IT" sz="1400" i="1" dirty="0">
                <a:latin typeface="Aptos" panose="020B0004020202020204" pitchFamily="34" charset="0"/>
              </a:rPr>
              <a:t>del </a:t>
            </a:r>
            <a:r>
              <a:rPr lang="it-IT" sz="1400" b="1" i="1" dirty="0">
                <a:effectLst>
                  <a:outerShdw blurRad="38100" dist="38100" dir="2700000" algn="tl">
                    <a:srgbClr val="000000">
                      <a:alpha val="43137"/>
                    </a:srgbClr>
                  </a:outerShdw>
                </a:effectLst>
                <a:latin typeface="Aptos" panose="020B0004020202020204" pitchFamily="34" charset="0"/>
              </a:rPr>
              <a:t>subappaltatore</a:t>
            </a:r>
            <a:r>
              <a:rPr lang="it-IT" sz="1400" i="1" dirty="0">
                <a:latin typeface="Aptos" panose="020B0004020202020204" pitchFamily="34" charset="0"/>
              </a:rPr>
              <a:t> è sempre riconosciuto solo l’importo dei lavori </a:t>
            </a:r>
            <a:r>
              <a:rPr lang="it-IT" sz="1400" b="1" i="1" dirty="0">
                <a:effectLst>
                  <a:outerShdw blurRad="38100" dist="38100" dir="2700000" algn="tl">
                    <a:srgbClr val="000000">
                      <a:alpha val="43137"/>
                    </a:srgbClr>
                  </a:outerShdw>
                </a:effectLst>
                <a:latin typeface="Aptos" panose="020B0004020202020204" pitchFamily="34" charset="0"/>
              </a:rPr>
              <a:t>direttamente eseguito</a:t>
            </a:r>
            <a:r>
              <a:rPr lang="it-IT" sz="1400" i="1" dirty="0">
                <a:latin typeface="Aptos" panose="020B0004020202020204" pitchFamily="34" charset="0"/>
              </a:rPr>
              <a:t>, </a:t>
            </a:r>
            <a:r>
              <a:rPr lang="it-IT" sz="1400" b="1" i="1" dirty="0">
                <a:effectLst>
                  <a:outerShdw blurRad="38100" dist="38100" dir="2700000" algn="tl">
                    <a:srgbClr val="000000">
                      <a:alpha val="43137"/>
                    </a:srgbClr>
                  </a:outerShdw>
                </a:effectLst>
                <a:latin typeface="Aptos" panose="020B0004020202020204" pitchFamily="34" charset="0"/>
              </a:rPr>
              <a:t>scomputando</a:t>
            </a:r>
            <a:r>
              <a:rPr lang="it-IT" sz="1400" i="1" dirty="0">
                <a:latin typeface="Aptos" panose="020B0004020202020204" pitchFamily="34" charset="0"/>
              </a:rPr>
              <a:t> anche le lavorazioni eventualmente realizzate dalle imprese subappaltatrici successive (</a:t>
            </a:r>
            <a:r>
              <a:rPr lang="it-IT" sz="1400" b="1" i="1" dirty="0">
                <a:solidFill>
                  <a:srgbClr val="FF0000"/>
                </a:solidFill>
                <a:effectLst>
                  <a:outerShdw blurRad="38100" dist="38100" dir="2700000" algn="tl">
                    <a:srgbClr val="000000">
                      <a:alpha val="43137"/>
                    </a:srgbClr>
                  </a:outerShdw>
                </a:effectLst>
                <a:latin typeface="Aptos" panose="020B0004020202020204" pitchFamily="34" charset="0"/>
              </a:rPr>
              <a:t>c.d. “a cascata”</a:t>
            </a:r>
            <a:r>
              <a:rPr lang="it-IT" sz="1400" i="1" dirty="0">
                <a:latin typeface="Aptos" panose="020B0004020202020204" pitchFamily="34" charset="0"/>
              </a:rPr>
              <a:t>).</a:t>
            </a:r>
            <a:endParaRPr lang="it-IT" b="1" dirty="0">
              <a:solidFill>
                <a:srgbClr val="FF0000"/>
              </a:solidFill>
              <a:effectLst>
                <a:outerShdw blurRad="38100" dist="38100" dir="2700000" algn="tl">
                  <a:srgbClr val="000000">
                    <a:alpha val="43137"/>
                  </a:srgbClr>
                </a:outerShdw>
              </a:effectLst>
            </a:endParaRPr>
          </a:p>
          <a:p>
            <a:r>
              <a:rPr lang="it-IT" sz="1400" dirty="0">
                <a:latin typeface="Aptos" panose="020B0004020202020204" pitchFamily="34" charset="0"/>
              </a:rPr>
              <a:t>Sono previsti </a:t>
            </a:r>
            <a:r>
              <a:rPr lang="it-IT" sz="1400" b="1" dirty="0">
                <a:effectLst>
                  <a:outerShdw blurRad="38100" dist="38100" dir="2700000" algn="tl">
                    <a:srgbClr val="000000">
                      <a:alpha val="43137"/>
                    </a:srgbClr>
                  </a:outerShdw>
                </a:effectLst>
                <a:latin typeface="Aptos" panose="020B0004020202020204" pitchFamily="34" charset="0"/>
              </a:rPr>
              <a:t>CEL su richiesta dei subappaltatori </a:t>
            </a:r>
            <a:r>
              <a:rPr lang="it-IT" sz="1400" dirty="0">
                <a:latin typeface="Aptos" panose="020B0004020202020204" pitchFamily="34" charset="0"/>
              </a:rPr>
              <a:t>che possono essere utilizzati per ottenere o rinnovare l'attestazione di qualificazione soltanto da parte dei subappaltatori (119.20).</a:t>
            </a:r>
          </a:p>
        </p:txBody>
      </p:sp>
    </p:spTree>
    <p:extLst>
      <p:ext uri="{BB962C8B-B14F-4D97-AF65-F5344CB8AC3E}">
        <p14:creationId xmlns:p14="http://schemas.microsoft.com/office/powerpoint/2010/main" val="364908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F59EF-265A-FF0F-2D11-672EA8D6ABA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6B5181F-1106-34F1-714C-632CB3465167}"/>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Rilascio CEL </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(91xII.12)</a:t>
            </a:r>
            <a:endParaRPr lang="it-IT" sz="2400" b="1" i="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05709A6D-9D53-48AD-A455-592C7642D0DA}"/>
              </a:ext>
            </a:extLst>
          </p:cNvPr>
          <p:cNvSpPr>
            <a:spLocks noGrp="1"/>
          </p:cNvSpPr>
          <p:nvPr>
            <p:ph type="sldNum" sz="quarter" idx="10"/>
          </p:nvPr>
        </p:nvSpPr>
        <p:spPr/>
        <p:txBody>
          <a:bodyPr/>
          <a:lstStyle/>
          <a:p>
            <a:fld id="{A88A401D-FA7D-467D-AFBB-0B3BA40DF614}" type="slidenum">
              <a:rPr lang="it-IT" smtClean="0"/>
              <a:pPr/>
              <a:t>31</a:t>
            </a:fld>
            <a:endParaRPr lang="it-IT" dirty="0"/>
          </a:p>
        </p:txBody>
      </p:sp>
      <p:sp>
        <p:nvSpPr>
          <p:cNvPr id="4" name="Segnaposto piè di pagina 3">
            <a:extLst>
              <a:ext uri="{FF2B5EF4-FFF2-40B4-BE49-F238E27FC236}">
                <a16:creationId xmlns:a16="http://schemas.microsoft.com/office/drawing/2014/main" id="{DF6FD33C-EFB0-5380-983D-93A7B5213C54}"/>
              </a:ext>
            </a:extLst>
          </p:cNvPr>
          <p:cNvSpPr>
            <a:spLocks noGrp="1"/>
          </p:cNvSpPr>
          <p:nvPr>
            <p:ph type="ftr" sz="quarter" idx="11"/>
          </p:nvPr>
        </p:nvSpPr>
        <p:spPr/>
        <p:txBody>
          <a:bodyPr/>
          <a:lstStyle/>
          <a:p>
            <a:r>
              <a:rPr lang="it-IT"/>
              <a:t>Direzione Legislazione Opere Pubbliche - Avv. Bruno Urbani – Qualificazione, Subappalto, Forme plurisoggettive </a:t>
            </a:r>
            <a:endParaRPr lang="it-IT" dirty="0"/>
          </a:p>
        </p:txBody>
      </p:sp>
      <p:sp>
        <p:nvSpPr>
          <p:cNvPr id="14" name="Freccia a gallone 13">
            <a:extLst>
              <a:ext uri="{FF2B5EF4-FFF2-40B4-BE49-F238E27FC236}">
                <a16:creationId xmlns:a16="http://schemas.microsoft.com/office/drawing/2014/main" id="{BE6A0B72-07C0-5C08-6019-B7E2E5F40276}"/>
              </a:ext>
            </a:extLst>
          </p:cNvPr>
          <p:cNvSpPr/>
          <p:nvPr/>
        </p:nvSpPr>
        <p:spPr>
          <a:xfrm>
            <a:off x="971600" y="1078559"/>
            <a:ext cx="1489303" cy="113654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it-IT" sz="1600" b="1" dirty="0" err="1">
                <a:solidFill>
                  <a:srgbClr val="FF0000"/>
                </a:solidFill>
                <a:effectLst>
                  <a:outerShdw blurRad="38100" dist="38100" dir="2700000" algn="tl">
                    <a:srgbClr val="000000">
                      <a:alpha val="43137"/>
                    </a:srgbClr>
                  </a:outerShdw>
                </a:effectLst>
                <a:latin typeface="Aptos Light" panose="020B0004020202020204" pitchFamily="34" charset="0"/>
              </a:rPr>
              <a:t>ESECU</a:t>
            </a:r>
            <a:r>
              <a:rPr lang="it-IT" sz="1600" b="1" dirty="0">
                <a:solidFill>
                  <a:srgbClr val="FF0000"/>
                </a:solidFill>
                <a:effectLst>
                  <a:outerShdw blurRad="38100" dist="38100" dir="2700000" algn="tl">
                    <a:srgbClr val="000000">
                      <a:alpha val="43137"/>
                    </a:srgbClr>
                  </a:outerShdw>
                </a:effectLst>
                <a:latin typeface="Aptos Light" panose="020B0004020202020204" pitchFamily="34" charset="0"/>
              </a:rPr>
              <a:t>-TORE </a:t>
            </a:r>
          </a:p>
        </p:txBody>
      </p:sp>
      <p:sp>
        <p:nvSpPr>
          <p:cNvPr id="9" name="Freccia a gallone 8">
            <a:extLst>
              <a:ext uri="{FF2B5EF4-FFF2-40B4-BE49-F238E27FC236}">
                <a16:creationId xmlns:a16="http://schemas.microsoft.com/office/drawing/2014/main" id="{530FB19A-FBE0-437C-97E5-71884638D505}"/>
              </a:ext>
            </a:extLst>
          </p:cNvPr>
          <p:cNvSpPr/>
          <p:nvPr/>
        </p:nvSpPr>
        <p:spPr>
          <a:xfrm>
            <a:off x="2233041" y="1078559"/>
            <a:ext cx="1435575" cy="1128526"/>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it-IT" sz="1600" b="1" dirty="0" err="1">
                <a:solidFill>
                  <a:srgbClr val="FF0000"/>
                </a:solidFill>
                <a:effectLst>
                  <a:outerShdw blurRad="38100" dist="38100" dir="2700000" algn="tl">
                    <a:srgbClr val="000000">
                      <a:alpha val="43137"/>
                    </a:srgbClr>
                  </a:outerShdw>
                </a:effectLst>
                <a:latin typeface="Aptos Light" panose="020B0004020202020204" pitchFamily="34" charset="0"/>
              </a:rPr>
              <a:t>RUP</a:t>
            </a:r>
            <a:endParaRPr lang="it-IT" sz="1600" b="1" dirty="0">
              <a:solidFill>
                <a:srgbClr val="FF0000"/>
              </a:solidFill>
              <a:effectLst>
                <a:outerShdw blurRad="38100" dist="38100" dir="2700000" algn="tl">
                  <a:srgbClr val="000000">
                    <a:alpha val="43137"/>
                  </a:srgbClr>
                </a:outerShdw>
              </a:effectLst>
              <a:latin typeface="Aptos Light" panose="020B0004020202020204" pitchFamily="34" charset="0"/>
            </a:endParaRPr>
          </a:p>
        </p:txBody>
      </p:sp>
      <p:sp>
        <p:nvSpPr>
          <p:cNvPr id="20" name="CasellaDiTesto 19">
            <a:extLst>
              <a:ext uri="{FF2B5EF4-FFF2-40B4-BE49-F238E27FC236}">
                <a16:creationId xmlns:a16="http://schemas.microsoft.com/office/drawing/2014/main" id="{2175DACC-4A3A-2776-2182-AA613E8E0D62}"/>
              </a:ext>
            </a:extLst>
          </p:cNvPr>
          <p:cNvSpPr txBox="1"/>
          <p:nvPr/>
        </p:nvSpPr>
        <p:spPr>
          <a:xfrm>
            <a:off x="3563888" y="1068418"/>
            <a:ext cx="5328591" cy="217179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dirty="0">
                <a:solidFill>
                  <a:schemeClr val="tx1"/>
                </a:solidFill>
                <a:latin typeface="Aptos" panose="020B0004020202020204" pitchFamily="34" charset="0"/>
              </a:rPr>
              <a:t>Rilascio CEL in</a:t>
            </a:r>
            <a:r>
              <a:rPr lang="it-IT" b="1" dirty="0">
                <a:solidFill>
                  <a:schemeClr val="tx1"/>
                </a:solidFill>
                <a:effectLst>
                  <a:outerShdw blurRad="38100" dist="38100" dir="2700000" algn="tl">
                    <a:srgbClr val="000000">
                      <a:alpha val="43137"/>
                    </a:srgbClr>
                  </a:outerShdw>
                </a:effectLst>
                <a:latin typeface="Aptos" panose="020B0004020202020204" pitchFamily="34" charset="0"/>
              </a:rPr>
              <a:t> 30 gg dalla richiesta dell'esecutore (</a:t>
            </a:r>
            <a:r>
              <a:rPr lang="it-IT" b="1" dirty="0" err="1">
                <a:solidFill>
                  <a:schemeClr val="tx1"/>
                </a:solidFill>
                <a:effectLst>
                  <a:outerShdw blurRad="38100" dist="38100" dir="2700000" algn="tl">
                    <a:srgbClr val="000000">
                      <a:alpha val="43137"/>
                    </a:srgbClr>
                  </a:outerShdw>
                </a:effectLst>
                <a:latin typeface="Aptos" panose="020B0004020202020204" pitchFamily="34" charset="0"/>
              </a:rPr>
              <a:t>I.2</a:t>
            </a:r>
            <a:r>
              <a:rPr lang="it-IT" b="1" dirty="0">
                <a:solidFill>
                  <a:schemeClr val="tx1"/>
                </a:solidFill>
                <a:effectLst>
                  <a:outerShdw blurRad="38100" dist="38100" dir="2700000" algn="tl">
                    <a:srgbClr val="000000">
                      <a:alpha val="43137"/>
                    </a:srgbClr>
                  </a:outerShdw>
                </a:effectLst>
                <a:latin typeface="Aptos" panose="020B0004020202020204" pitchFamily="34" charset="0"/>
              </a:rPr>
              <a:t> 8): </a:t>
            </a:r>
            <a:endParaRPr lang="it-IT" dirty="0">
              <a:solidFill>
                <a:schemeClr val="tx1"/>
              </a:solidFill>
              <a:latin typeface="Aptos" panose="020B0004020202020204" pitchFamily="34" charset="0"/>
            </a:endParaRPr>
          </a:p>
          <a:p>
            <a:pPr marL="571500" indent="-285750">
              <a:buFont typeface="Arial" panose="020B0604020202020204" pitchFamily="34" charset="0"/>
              <a:buChar char="•"/>
            </a:pPr>
            <a:r>
              <a:rPr lang="it-IT" dirty="0">
                <a:solidFill>
                  <a:schemeClr val="tx1"/>
                </a:solidFill>
                <a:latin typeface="Aptos" panose="020B0004020202020204" pitchFamily="34" charset="0"/>
              </a:rPr>
              <a:t>incrementando il valore di quelle lavorazioni interessate dall’</a:t>
            </a:r>
            <a:r>
              <a:rPr lang="it-IT" b="1" dirty="0">
                <a:solidFill>
                  <a:schemeClr val="tx1"/>
                </a:solidFill>
                <a:effectLst>
                  <a:outerShdw blurRad="38100" dist="38100" dir="2700000" algn="tl">
                    <a:srgbClr val="000000">
                      <a:alpha val="43137"/>
                    </a:srgbClr>
                  </a:outerShdw>
                </a:effectLst>
                <a:latin typeface="Aptos" panose="020B0004020202020204" pitchFamily="34" charset="0"/>
              </a:rPr>
              <a:t>aumento dei prezzi </a:t>
            </a:r>
            <a:r>
              <a:rPr lang="it-IT" dirty="0">
                <a:solidFill>
                  <a:schemeClr val="tx1"/>
                </a:solidFill>
                <a:latin typeface="Aptos" panose="020B0004020202020204" pitchFamily="34" charset="0"/>
              </a:rPr>
              <a:t>a tutolo compensazione e adeguamento prezzi (</a:t>
            </a:r>
            <a:r>
              <a:rPr lang="it-IT" dirty="0" err="1">
                <a:solidFill>
                  <a:schemeClr val="tx1"/>
                </a:solidFill>
                <a:latin typeface="Aptos" panose="020B0004020202020204" pitchFamily="34" charset="0"/>
              </a:rPr>
              <a:t>com</a:t>
            </a:r>
            <a:r>
              <a:rPr lang="it-IT" dirty="0">
                <a:solidFill>
                  <a:schemeClr val="tx1"/>
                </a:solidFill>
                <a:latin typeface="Aptos" panose="020B0004020202020204" pitchFamily="34" charset="0"/>
              </a:rPr>
              <a:t>. Pres. ANAC 30.1.25);</a:t>
            </a:r>
          </a:p>
          <a:p>
            <a:pPr marL="571500" indent="-285750">
              <a:buFont typeface="Arial" panose="020B0604020202020204" pitchFamily="34" charset="0"/>
              <a:buChar char="•"/>
            </a:pPr>
            <a:r>
              <a:rPr lang="it-IT" b="1" dirty="0">
                <a:solidFill>
                  <a:schemeClr val="tx1"/>
                </a:solidFill>
                <a:effectLst>
                  <a:outerShdw blurRad="38100" dist="38100" dir="2700000" algn="tl">
                    <a:srgbClr val="000000">
                      <a:alpha val="43137"/>
                    </a:srgbClr>
                  </a:outerShdw>
                </a:effectLst>
                <a:latin typeface="Aptos" panose="020B0004020202020204" pitchFamily="34" charset="0"/>
              </a:rPr>
              <a:t>scomputando</a:t>
            </a:r>
            <a:r>
              <a:rPr lang="it-IT" dirty="0">
                <a:solidFill>
                  <a:schemeClr val="tx1"/>
                </a:solidFill>
                <a:latin typeface="Aptos" panose="020B0004020202020204" pitchFamily="34" charset="0"/>
              </a:rPr>
              <a:t> dall'intero valore dell'appalto il valore e la categoria di </a:t>
            </a:r>
            <a:r>
              <a:rPr lang="it-IT" b="1" dirty="0">
                <a:solidFill>
                  <a:schemeClr val="tx1"/>
                </a:solidFill>
                <a:effectLst>
                  <a:outerShdw blurRad="38100" dist="38100" dir="2700000" algn="tl">
                    <a:srgbClr val="000000">
                      <a:alpha val="43137"/>
                    </a:srgbClr>
                  </a:outerShdw>
                </a:effectLst>
                <a:latin typeface="Aptos" panose="020B0004020202020204" pitchFamily="34" charset="0"/>
              </a:rPr>
              <a:t>quanto eseguito attraverso il subappalto </a:t>
            </a:r>
            <a:r>
              <a:rPr lang="it-IT" dirty="0">
                <a:solidFill>
                  <a:schemeClr val="tx1"/>
                </a:solidFill>
                <a:latin typeface="Aptos" panose="020B0004020202020204" pitchFamily="34" charset="0"/>
              </a:rPr>
              <a:t>(119.20)</a:t>
            </a:r>
            <a:r>
              <a:rPr lang="it-IT" b="1" dirty="0">
                <a:solidFill>
                  <a:schemeClr val="tx1"/>
                </a:solidFill>
                <a:effectLst>
                  <a:outerShdw blurRad="38100" dist="38100" dir="2700000" algn="tl">
                    <a:srgbClr val="000000">
                      <a:alpha val="43137"/>
                    </a:srgbClr>
                  </a:outerShdw>
                </a:effectLst>
                <a:latin typeface="Aptos" panose="020B0004020202020204" pitchFamily="34" charset="0"/>
              </a:rPr>
              <a:t> </a:t>
            </a:r>
          </a:p>
        </p:txBody>
      </p:sp>
      <p:sp>
        <p:nvSpPr>
          <p:cNvPr id="25" name="CasellaDiTesto 24">
            <a:extLst>
              <a:ext uri="{FF2B5EF4-FFF2-40B4-BE49-F238E27FC236}">
                <a16:creationId xmlns:a16="http://schemas.microsoft.com/office/drawing/2014/main" id="{1AF44665-D4C9-A9E0-29FF-60D907529F38}"/>
              </a:ext>
            </a:extLst>
          </p:cNvPr>
          <p:cNvSpPr txBox="1"/>
          <p:nvPr/>
        </p:nvSpPr>
        <p:spPr>
          <a:xfrm>
            <a:off x="6459600" y="3440644"/>
            <a:ext cx="2432877" cy="63443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it-IT" b="1" dirty="0">
                <a:solidFill>
                  <a:schemeClr val="tx1"/>
                </a:solidFill>
                <a:effectLst>
                  <a:outerShdw blurRad="38100" dist="38100" dir="2700000" algn="tl">
                    <a:srgbClr val="000000">
                      <a:alpha val="43137"/>
                    </a:srgbClr>
                  </a:outerShdw>
                </a:effectLst>
                <a:latin typeface="Aptos" panose="020B0004020202020204" pitchFamily="34" charset="0"/>
              </a:rPr>
              <a:t>Il CEL richiesto dal </a:t>
            </a:r>
            <a:r>
              <a:rPr lang="it-IT" b="1" dirty="0">
                <a:solidFill>
                  <a:srgbClr val="FF0000"/>
                </a:solidFill>
                <a:effectLst>
                  <a:outerShdw blurRad="38100" dist="38100" dir="2700000" algn="tl">
                    <a:srgbClr val="000000">
                      <a:alpha val="43137"/>
                    </a:srgbClr>
                  </a:outerShdw>
                </a:effectLst>
                <a:latin typeface="Aptos" panose="020B0004020202020204" pitchFamily="34" charset="0"/>
              </a:rPr>
              <a:t>SUBAPPALTATORE</a:t>
            </a:r>
          </a:p>
        </p:txBody>
      </p:sp>
      <p:sp>
        <p:nvSpPr>
          <p:cNvPr id="26" name="CasellaDiTesto 25">
            <a:extLst>
              <a:ext uri="{FF2B5EF4-FFF2-40B4-BE49-F238E27FC236}">
                <a16:creationId xmlns:a16="http://schemas.microsoft.com/office/drawing/2014/main" id="{7998DB36-BA0C-56B7-8F1E-957CC26DBC52}"/>
              </a:ext>
            </a:extLst>
          </p:cNvPr>
          <p:cNvSpPr txBox="1"/>
          <p:nvPr/>
        </p:nvSpPr>
        <p:spPr>
          <a:xfrm>
            <a:off x="3586681" y="3436390"/>
            <a:ext cx="2341077" cy="63869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it-IT" b="1" dirty="0">
                <a:solidFill>
                  <a:schemeClr val="tx1"/>
                </a:solidFill>
                <a:effectLst>
                  <a:outerShdw blurRad="38100" dist="38100" dir="2700000" algn="tl">
                    <a:srgbClr val="000000">
                      <a:alpha val="43137"/>
                    </a:srgbClr>
                  </a:outerShdw>
                </a:effectLst>
                <a:latin typeface="Aptos" panose="020B0004020202020204" pitchFamily="34" charset="0"/>
              </a:rPr>
              <a:t>Il CEL richiesto dallo </a:t>
            </a:r>
            <a:r>
              <a:rPr lang="it-IT" b="1" dirty="0">
                <a:solidFill>
                  <a:srgbClr val="FF0000"/>
                </a:solidFill>
                <a:effectLst>
                  <a:outerShdw blurRad="38100" dist="38100" dir="2700000" algn="tl">
                    <a:srgbClr val="000000">
                      <a:alpha val="43137"/>
                    </a:srgbClr>
                  </a:outerShdw>
                </a:effectLst>
              </a:rPr>
              <a:t>APPALTATORE</a:t>
            </a:r>
            <a:endParaRPr lang="it-IT" b="1" dirty="0">
              <a:solidFill>
                <a:srgbClr val="FF0000"/>
              </a:solidFill>
              <a:effectLst>
                <a:outerShdw blurRad="38100" dist="38100" dir="2700000" algn="tl">
                  <a:srgbClr val="000000">
                    <a:alpha val="43137"/>
                  </a:srgbClr>
                </a:outerShdw>
              </a:effectLst>
              <a:latin typeface="Aptos" panose="020B0004020202020204" pitchFamily="34" charset="0"/>
            </a:endParaRPr>
          </a:p>
        </p:txBody>
      </p:sp>
      <p:sp>
        <p:nvSpPr>
          <p:cNvPr id="28" name="CasellaDiTesto 27">
            <a:extLst>
              <a:ext uri="{FF2B5EF4-FFF2-40B4-BE49-F238E27FC236}">
                <a16:creationId xmlns:a16="http://schemas.microsoft.com/office/drawing/2014/main" id="{A5EB8A41-A7D9-D670-8FFF-EB49DD820C5B}"/>
              </a:ext>
            </a:extLst>
          </p:cNvPr>
          <p:cNvSpPr txBox="1"/>
          <p:nvPr/>
        </p:nvSpPr>
        <p:spPr>
          <a:xfrm>
            <a:off x="347437" y="2522160"/>
            <a:ext cx="2976518" cy="2062103"/>
          </a:xfrm>
          <a:prstGeom prst="rect">
            <a:avLst/>
          </a:prstGeom>
          <a:solidFill>
            <a:schemeClr val="accent2">
              <a:lumMod val="20000"/>
              <a:lumOff val="80000"/>
            </a:schemeClr>
          </a:solidFill>
        </p:spPr>
        <p:txBody>
          <a:bodyPr wrap="square">
            <a:spAutoFit/>
          </a:bodyPr>
          <a:lstStyle/>
          <a:p>
            <a:pPr algn="just"/>
            <a:r>
              <a:rPr lang="it-IT" sz="1600" i="1" dirty="0">
                <a:latin typeface="Aptos" panose="020B0004020202020204" pitchFamily="34" charset="0"/>
              </a:rPr>
              <a:t>L'ANAC ha chiarito che i CEL con lavori soggetti a </a:t>
            </a:r>
            <a:r>
              <a:rPr lang="it-IT" sz="1600" b="1" i="1" dirty="0">
                <a:effectLst>
                  <a:outerShdw blurRad="38100" dist="38100" dir="2700000" algn="tl">
                    <a:srgbClr val="000000">
                      <a:alpha val="43137"/>
                    </a:srgbClr>
                  </a:outerShdw>
                </a:effectLst>
                <a:latin typeface="Aptos" panose="020B0004020202020204" pitchFamily="34" charset="0"/>
              </a:rPr>
              <a:t>Visto della Soprintendenza </a:t>
            </a:r>
            <a:r>
              <a:rPr lang="it-IT" sz="1600" i="1" dirty="0">
                <a:latin typeface="Aptos" panose="020B0004020202020204" pitchFamily="34" charset="0"/>
              </a:rPr>
              <a:t>possono essere utilizzati ai fini SOA solo per le categorie non vincolate, se i lavori soggetti a Visto sono marginali e non influenzano l'esecuzione complessiva.</a:t>
            </a:r>
          </a:p>
        </p:txBody>
      </p:sp>
      <p:sp>
        <p:nvSpPr>
          <p:cNvPr id="29" name="Freccia in giù 28">
            <a:extLst>
              <a:ext uri="{FF2B5EF4-FFF2-40B4-BE49-F238E27FC236}">
                <a16:creationId xmlns:a16="http://schemas.microsoft.com/office/drawing/2014/main" id="{39993F15-52D3-813C-2FA2-0581C5B3D153}"/>
              </a:ext>
            </a:extLst>
          </p:cNvPr>
          <p:cNvSpPr/>
          <p:nvPr/>
        </p:nvSpPr>
        <p:spPr>
          <a:xfrm>
            <a:off x="4145638" y="3247943"/>
            <a:ext cx="1223162" cy="257119"/>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30" name="Freccia in giù 29">
            <a:extLst>
              <a:ext uri="{FF2B5EF4-FFF2-40B4-BE49-F238E27FC236}">
                <a16:creationId xmlns:a16="http://schemas.microsoft.com/office/drawing/2014/main" id="{B34A201D-EBCE-379E-C670-6E0F8C8599F2}"/>
              </a:ext>
            </a:extLst>
          </p:cNvPr>
          <p:cNvSpPr/>
          <p:nvPr/>
        </p:nvSpPr>
        <p:spPr>
          <a:xfrm>
            <a:off x="7075893" y="3239486"/>
            <a:ext cx="1223162" cy="257119"/>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5" name="CasellaDiTesto 4">
            <a:extLst>
              <a:ext uri="{FF2B5EF4-FFF2-40B4-BE49-F238E27FC236}">
                <a16:creationId xmlns:a16="http://schemas.microsoft.com/office/drawing/2014/main" id="{9DE435DA-8CAA-D9C4-2CC8-0D5FB77E7E92}"/>
              </a:ext>
            </a:extLst>
          </p:cNvPr>
          <p:cNvSpPr txBox="1"/>
          <p:nvPr/>
        </p:nvSpPr>
        <p:spPr>
          <a:xfrm>
            <a:off x="3563888" y="4194858"/>
            <a:ext cx="5328589" cy="39301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it-IT" b="1" dirty="0">
                <a:solidFill>
                  <a:schemeClr val="tx1"/>
                </a:solidFill>
                <a:effectLst>
                  <a:outerShdw blurRad="38100" dist="38100" dir="2700000" algn="tl">
                    <a:srgbClr val="000000">
                      <a:alpha val="43137"/>
                    </a:srgbClr>
                  </a:outerShdw>
                </a:effectLst>
                <a:latin typeface="Aptos" panose="020B0004020202020204" pitchFamily="34" charset="0"/>
              </a:rPr>
              <a:t>Anche il </a:t>
            </a:r>
            <a:r>
              <a:rPr lang="it-IT" b="1" dirty="0">
                <a:solidFill>
                  <a:srgbClr val="FF0000"/>
                </a:solidFill>
                <a:effectLst>
                  <a:outerShdw blurRad="38100" dist="38100" dir="2700000" algn="tl">
                    <a:srgbClr val="000000">
                      <a:alpha val="43137"/>
                    </a:srgbClr>
                  </a:outerShdw>
                </a:effectLst>
                <a:latin typeface="Aptos" panose="020B0004020202020204" pitchFamily="34" charset="0"/>
              </a:rPr>
              <a:t>nuovo CEL è UNICO  </a:t>
            </a:r>
            <a:r>
              <a:rPr lang="it-IT" dirty="0">
                <a:solidFill>
                  <a:schemeClr val="tx1"/>
                </a:solidFill>
                <a:latin typeface="Aptos" panose="020B0004020202020204" pitchFamily="34" charset="0"/>
              </a:rPr>
              <a:t>(superati i mod. B e </a:t>
            </a:r>
            <a:r>
              <a:rPr lang="it-IT" dirty="0" err="1">
                <a:solidFill>
                  <a:schemeClr val="tx1"/>
                </a:solidFill>
                <a:latin typeface="Aptos" panose="020B0004020202020204" pitchFamily="34" charset="0"/>
              </a:rPr>
              <a:t>B1</a:t>
            </a:r>
            <a:r>
              <a:rPr lang="it-IT" dirty="0">
                <a:solidFill>
                  <a:schemeClr val="tx1"/>
                </a:solidFill>
                <a:latin typeface="Aptos" panose="020B0004020202020204" pitchFamily="34" charset="0"/>
              </a:rPr>
              <a:t>)</a:t>
            </a:r>
            <a:endParaRPr lang="it-IT" dirty="0">
              <a:solidFill>
                <a:srgbClr val="FF0000"/>
              </a:solidFill>
              <a:latin typeface="Aptos" panose="020B0004020202020204" pitchFamily="34" charset="0"/>
            </a:endParaRPr>
          </a:p>
        </p:txBody>
      </p:sp>
      <p:sp>
        <p:nvSpPr>
          <p:cNvPr id="6" name="Freccia in giù 5">
            <a:extLst>
              <a:ext uri="{FF2B5EF4-FFF2-40B4-BE49-F238E27FC236}">
                <a16:creationId xmlns:a16="http://schemas.microsoft.com/office/drawing/2014/main" id="{3813753B-9162-15E8-78E2-6EA35A1A2D38}"/>
              </a:ext>
            </a:extLst>
          </p:cNvPr>
          <p:cNvSpPr/>
          <p:nvPr/>
        </p:nvSpPr>
        <p:spPr>
          <a:xfrm>
            <a:off x="4145638" y="4036217"/>
            <a:ext cx="1223162" cy="257119"/>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7" name="Freccia in giù 6">
            <a:extLst>
              <a:ext uri="{FF2B5EF4-FFF2-40B4-BE49-F238E27FC236}">
                <a16:creationId xmlns:a16="http://schemas.microsoft.com/office/drawing/2014/main" id="{0C4AB37B-6806-25F3-5B98-7200EC6C29CC}"/>
              </a:ext>
            </a:extLst>
          </p:cNvPr>
          <p:cNvSpPr/>
          <p:nvPr/>
        </p:nvSpPr>
        <p:spPr>
          <a:xfrm>
            <a:off x="7078015" y="4075082"/>
            <a:ext cx="1223162" cy="257119"/>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386966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20" grpId="0" animBg="1"/>
      <p:bldP spid="25" grpId="0" animBg="1"/>
      <p:bldP spid="26" grpId="0" animBg="1"/>
      <p:bldP spid="28" grpId="0" animBg="1"/>
      <p:bldP spid="29" grpId="0" animBg="1"/>
      <p:bldP spid="30" grpId="0" animBg="1"/>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44420-963F-C714-D274-B06820464110}"/>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7244519D-E99F-DCA3-9B18-45E26EBAC8B2}"/>
              </a:ext>
            </a:extLst>
          </p:cNvPr>
          <p:cNvSpPr>
            <a:spLocks noGrp="1"/>
          </p:cNvSpPr>
          <p:nvPr>
            <p:ph type="title"/>
          </p:nvPr>
        </p:nvSpPr>
        <p:spPr/>
        <p:txBody>
          <a:bodyPr>
            <a:normAutofit/>
          </a:bodyPr>
          <a:lstStyle/>
          <a:p>
            <a:r>
              <a:rPr lang="it-IT">
                <a:latin typeface="Segoe UI Semilight" panose="020B0402040204020203" pitchFamily="34" charset="0"/>
                <a:ea typeface="Yu Gothic UI" panose="020B0500000000000000" pitchFamily="34" charset="-128"/>
                <a:cs typeface="Segoe UI Semilight" panose="020B0402040204020203" pitchFamily="34" charset="0"/>
              </a:rPr>
              <a:t>Semplificazione della documentazione</a:t>
            </a:r>
            <a:endParaRPr lang="it-IT" i="1">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47A8CE5E-0A25-C8A3-83AD-C732DB5B8B9F}"/>
              </a:ext>
            </a:extLst>
          </p:cNvPr>
          <p:cNvSpPr>
            <a:spLocks noGrp="1"/>
          </p:cNvSpPr>
          <p:nvPr>
            <p:ph type="sldNum" sz="quarter" idx="12"/>
          </p:nvPr>
        </p:nvSpPr>
        <p:spPr/>
        <p:txBody>
          <a:bodyPr/>
          <a:lstStyle/>
          <a:p>
            <a:fld id="{A88A401D-FA7D-467D-AFBB-0B3BA40DF614}" type="slidenum">
              <a:rPr lang="it-IT" smtClean="0"/>
              <a:t>32</a:t>
            </a:fld>
            <a:endParaRPr lang="it-IT"/>
          </a:p>
        </p:txBody>
      </p:sp>
      <p:sp>
        <p:nvSpPr>
          <p:cNvPr id="4" name="Segnaposto piè di pagina 3">
            <a:extLst>
              <a:ext uri="{FF2B5EF4-FFF2-40B4-BE49-F238E27FC236}">
                <a16:creationId xmlns:a16="http://schemas.microsoft.com/office/drawing/2014/main" id="{A8293580-043E-4A9F-1C04-BFEA7C30B469}"/>
              </a:ext>
            </a:extLst>
          </p:cNvPr>
          <p:cNvSpPr>
            <a:spLocks noGrp="1"/>
          </p:cNvSpPr>
          <p:nvPr>
            <p:ph type="ftr" sz="quarter" idx="11"/>
          </p:nvPr>
        </p:nvSpPr>
        <p:spPr>
          <a:xfrm>
            <a:off x="457200" y="4721856"/>
            <a:ext cx="5482952" cy="273844"/>
          </a:xfrm>
        </p:spPr>
        <p:txBody>
          <a:bodyPr/>
          <a:lstStyle/>
          <a:p>
            <a:r>
              <a:rPr lang="it-IT"/>
              <a:t>Avv. Bruno Urbani – L’esecuzione dei contratti pubblici nel d.lgs. 36 del 2023 «Codice Appalti»</a:t>
            </a:r>
          </a:p>
        </p:txBody>
      </p:sp>
      <p:sp>
        <p:nvSpPr>
          <p:cNvPr id="6" name="Segnaposto contenuto 5">
            <a:extLst>
              <a:ext uri="{FF2B5EF4-FFF2-40B4-BE49-F238E27FC236}">
                <a16:creationId xmlns:a16="http://schemas.microsoft.com/office/drawing/2014/main" id="{A8F8C2E0-CAED-964B-0349-43ACDF83C261}"/>
              </a:ext>
            </a:extLst>
          </p:cNvPr>
          <p:cNvSpPr>
            <a:spLocks noGrp="1"/>
          </p:cNvSpPr>
          <p:nvPr>
            <p:ph idx="4294967295"/>
          </p:nvPr>
        </p:nvSpPr>
        <p:spPr>
          <a:xfrm>
            <a:off x="395536" y="1200349"/>
            <a:ext cx="5256584" cy="3394075"/>
          </a:xfrm>
          <a:solidFill>
            <a:schemeClr val="bg1"/>
          </a:solidFill>
        </p:spPr>
        <p:txBody>
          <a:bodyPr>
            <a:normAutofit/>
          </a:bodyPr>
          <a:lstStyle/>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Per lavori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&lt;€40k euro</a:t>
            </a:r>
            <a:r>
              <a:rPr lang="it-IT">
                <a:latin typeface="Segoe UI Semilight" panose="020B0402040204020203" pitchFamily="34" charset="0"/>
                <a:ea typeface="Yu Gothic UI" panose="020B0500000000000000" pitchFamily="34" charset="-128"/>
                <a:cs typeface="Segoe UI Semilight" panose="020B0402040204020203" pitchFamily="34" charset="0"/>
              </a:rPr>
              <a:t>, è consentito l’utilizzo di una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CONTABILITÀ SEMPLIFICATA:</a:t>
            </a:r>
          </a:p>
          <a:p>
            <a:pPr lvl="1" algn="just"/>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il DL verifica la corrispondenza </a:t>
            </a:r>
            <a:r>
              <a:rPr lang="it-IT">
                <a:latin typeface="Segoe UI Semilight" panose="020B0402040204020203" pitchFamily="34" charset="0"/>
                <a:ea typeface="Yu Gothic UI" panose="020B0500000000000000" pitchFamily="34" charset="-128"/>
                <a:cs typeface="Segoe UI Semilight" panose="020B0402040204020203" pitchFamily="34" charset="0"/>
              </a:rPr>
              <a:t>tra i lavori eseguiti e quanto indicato nelle fatture e i lavori effettivamente svolti;</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il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CRE può essere sostituito dal visto del DL </a:t>
            </a:r>
            <a:r>
              <a:rPr lang="it-IT">
                <a:latin typeface="Segoe UI Semilight" panose="020B0402040204020203" pitchFamily="34" charset="0"/>
                <a:ea typeface="Yu Gothic UI" panose="020B0500000000000000" pitchFamily="34" charset="-128"/>
                <a:cs typeface="Segoe UI Semilight" panose="020B0402040204020203" pitchFamily="34" charset="0"/>
              </a:rPr>
              <a:t>apposto direttamente sulle fatture di spesa </a:t>
            </a:r>
            <a:r>
              <a:rPr lang="it-IT" i="1">
                <a:latin typeface="Segoe UI Semilight" panose="020B0402040204020203" pitchFamily="34" charset="0"/>
                <a:ea typeface="Yu Gothic UI" panose="020B0500000000000000" pitchFamily="34" charset="-128"/>
                <a:cs typeface="Segoe UI Semilight" panose="020B0402040204020203" pitchFamily="34" charset="0"/>
              </a:rPr>
              <a:t>(82xII.14,12.11 e 11-bis).</a:t>
            </a:r>
          </a:p>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Il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RUP rilascia il certificato di esecuzione dei lavori </a:t>
            </a:r>
            <a:r>
              <a:rPr lang="it-IT">
                <a:latin typeface="Segoe UI Semilight" panose="020B0402040204020203" pitchFamily="34" charset="0"/>
                <a:ea typeface="Yu Gothic UI" panose="020B0500000000000000" pitchFamily="34" charset="-128"/>
                <a:cs typeface="Segoe UI Semilight" panose="020B0402040204020203" pitchFamily="34" charset="0"/>
              </a:rPr>
              <a:t>(</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CEL</a:t>
            </a:r>
            <a:r>
              <a:rPr lang="it-IT">
                <a:latin typeface="Segoe UI Semilight" panose="020B0402040204020203" pitchFamily="34" charset="0"/>
                <a:ea typeface="Yu Gothic UI" panose="020B0500000000000000" pitchFamily="34" charset="-128"/>
                <a:cs typeface="Segoe UI Semilight" panose="020B0402040204020203" pitchFamily="34" charset="0"/>
              </a:rPr>
              <a:t>)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entro trenta giorni </a:t>
            </a:r>
            <a:r>
              <a:rPr lang="it-IT">
                <a:latin typeface="Segoe UI Semilight" panose="020B0402040204020203" pitchFamily="34" charset="0"/>
                <a:ea typeface="Yu Gothic UI" panose="020B0500000000000000" pitchFamily="34" charset="-128"/>
                <a:cs typeface="Segoe UI Semilight" panose="020B0402040204020203" pitchFamily="34" charset="0"/>
              </a:rPr>
              <a:t>dalla richiesta dell’esecutore (75.1b1xall. I.2,8.1);</a:t>
            </a:r>
          </a:p>
          <a:p>
            <a:pPr lvl="1" algn="just"/>
            <a:endParaRPr lang="it-IT">
              <a:latin typeface="Segoe UI Semilight" panose="020B0402040204020203" pitchFamily="34" charset="0"/>
              <a:ea typeface="Yu Gothic UI" panose="020B0500000000000000" pitchFamily="34" charset="-128"/>
              <a:cs typeface="Segoe UI Semilight" panose="020B0402040204020203" pitchFamily="34" charset="0"/>
            </a:endParaRPr>
          </a:p>
          <a:p>
            <a:pPr marL="914400" lvl="2" indent="0" algn="just">
              <a:buNone/>
            </a:pPr>
            <a:endParaRPr lang="it-IT">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E4B54310-45BD-419F-1AEA-23C78DEF0165}"/>
              </a:ext>
            </a:extLst>
          </p:cNvPr>
          <p:cNvSpPr txBox="1"/>
          <p:nvPr/>
        </p:nvSpPr>
        <p:spPr>
          <a:xfrm>
            <a:off x="6013866" y="1547436"/>
            <a:ext cx="2646040" cy="3046988"/>
          </a:xfrm>
          <a:prstGeom prst="rect">
            <a:avLst/>
          </a:prstGeom>
          <a:solidFill>
            <a:schemeClr val="accent2">
              <a:lumMod val="20000"/>
              <a:lumOff val="80000"/>
            </a:schemeClr>
          </a:solidFill>
        </p:spPr>
        <p:txBody>
          <a:bodyPr wrap="square">
            <a:spAutoFit/>
          </a:bodyPr>
          <a:lstStyle>
            <a:defPPr>
              <a:defRPr lang="it-IT"/>
            </a:defPPr>
            <a:lvl1pPr algn="just">
              <a:defRPr sz="1600" b="1" i="1">
                <a:effectLst>
                  <a:outerShdw blurRad="38100" dist="38100" dir="2700000" algn="tl">
                    <a:srgbClr val="000000">
                      <a:alpha val="43137"/>
                    </a:srgbClr>
                  </a:outerShdw>
                </a:effectLst>
                <a:latin typeface="Aptos" panose="020B0004020202020204" pitchFamily="34" charset="0"/>
              </a:defRPr>
            </a:lvl1pPr>
          </a:lstStyle>
          <a:p>
            <a:r>
              <a:rPr lang="it-IT" b="0">
                <a:effectLst/>
              </a:rPr>
              <a:t>Introdotto l’obbligo di </a:t>
            </a:r>
            <a:r>
              <a:rPr lang="it-IT">
                <a:solidFill>
                  <a:srgbClr val="FF0000"/>
                </a:solidFill>
              </a:rPr>
              <a:t>compilazione dei libretti delle misure </a:t>
            </a:r>
            <a:r>
              <a:rPr lang="it-IT" b="0">
                <a:effectLst/>
              </a:rPr>
              <a:t>attraverso la registrazione delle misure rilevate </a:t>
            </a:r>
            <a:r>
              <a:rPr lang="it-IT"/>
              <a:t>direttamente in cantiere </a:t>
            </a:r>
            <a:r>
              <a:rPr lang="it-IT" b="0">
                <a:effectLst/>
              </a:rPr>
              <a:t>dal personale incaricato in </a:t>
            </a:r>
            <a:r>
              <a:rPr lang="it-IT">
                <a:effectLst/>
              </a:rPr>
              <a:t>apposito verbale </a:t>
            </a:r>
            <a:r>
              <a:rPr lang="it-IT" b="0">
                <a:effectLst/>
              </a:rPr>
              <a:t>e in contraddittorio con l’esecutore (art. 92, co 1, lett. c, n. 3, Correttivo e </a:t>
            </a:r>
            <a:r>
              <a:rPr lang="it-IT" b="0" err="1">
                <a:effectLst/>
              </a:rPr>
              <a:t>all</a:t>
            </a:r>
            <a:r>
              <a:rPr lang="it-IT" b="0">
                <a:effectLst/>
              </a:rPr>
              <a:t>. II.14, art. 12, co 11, Codice); </a:t>
            </a:r>
          </a:p>
        </p:txBody>
      </p:sp>
    </p:spTree>
    <p:extLst>
      <p:ext uri="{BB962C8B-B14F-4D97-AF65-F5344CB8AC3E}">
        <p14:creationId xmlns:p14="http://schemas.microsoft.com/office/powerpoint/2010/main" val="228286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3D88AA-4365-8667-2FB1-B9A678AD9AAB}"/>
              </a:ext>
            </a:extLst>
          </p:cNvPr>
          <p:cNvSpPr>
            <a:spLocks noGrp="1"/>
          </p:cNvSpPr>
          <p:nvPr>
            <p:ph type="title"/>
          </p:nvPr>
        </p:nvSpPr>
        <p:spPr/>
        <p:txBody>
          <a:bodyPr>
            <a:normAutofit/>
          </a:bodyPr>
          <a:lstStyle/>
          <a:p>
            <a:r>
              <a:rPr lang="it-IT"/>
              <a:t>Dettaglio </a:t>
            </a:r>
            <a:r>
              <a:rPr lang="it-IT" b="1">
                <a:latin typeface="Segoe UI Semilight" panose="020B0402040204020203" pitchFamily="34" charset="0"/>
                <a:ea typeface="Yu Gothic UI" panose="020B0500000000000000" pitchFamily="34" charset="-128"/>
                <a:cs typeface="Segoe UI Semilight" panose="020B0402040204020203" pitchFamily="34" charset="0"/>
              </a:rPr>
              <a:t>Comunicato ANAC </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30.1.25</a:t>
            </a:r>
            <a:endParaRPr lang="it-IT"/>
          </a:p>
        </p:txBody>
      </p:sp>
      <p:sp>
        <p:nvSpPr>
          <p:cNvPr id="3" name="Segnaposto numero diapositiva 2">
            <a:extLst>
              <a:ext uri="{FF2B5EF4-FFF2-40B4-BE49-F238E27FC236}">
                <a16:creationId xmlns:a16="http://schemas.microsoft.com/office/drawing/2014/main" id="{72D07EBD-39AD-1494-EF09-FFCDF79530D7}"/>
              </a:ext>
            </a:extLst>
          </p:cNvPr>
          <p:cNvSpPr>
            <a:spLocks noGrp="1"/>
          </p:cNvSpPr>
          <p:nvPr>
            <p:ph type="sldNum" sz="quarter" idx="10"/>
          </p:nvPr>
        </p:nvSpPr>
        <p:spPr/>
        <p:txBody>
          <a:bodyPr/>
          <a:lstStyle/>
          <a:p>
            <a:fld id="{A88A401D-FA7D-467D-AFBB-0B3BA40DF614}" type="slidenum">
              <a:rPr lang="it-IT" smtClean="0"/>
              <a:pPr/>
              <a:t>33</a:t>
            </a:fld>
            <a:endParaRPr lang="it-IT"/>
          </a:p>
        </p:txBody>
      </p:sp>
      <p:sp>
        <p:nvSpPr>
          <p:cNvPr id="4" name="Segnaposto piè di pagina 3">
            <a:extLst>
              <a:ext uri="{FF2B5EF4-FFF2-40B4-BE49-F238E27FC236}">
                <a16:creationId xmlns:a16="http://schemas.microsoft.com/office/drawing/2014/main" id="{8F12E6EF-69A4-DA2D-4BD3-C39BEF10BF48}"/>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contenuto 4">
            <a:extLst>
              <a:ext uri="{FF2B5EF4-FFF2-40B4-BE49-F238E27FC236}">
                <a16:creationId xmlns:a16="http://schemas.microsoft.com/office/drawing/2014/main" id="{12A68044-42B2-9000-2A0C-D3158158573D}"/>
              </a:ext>
            </a:extLst>
          </p:cNvPr>
          <p:cNvSpPr>
            <a:spLocks noGrp="1"/>
          </p:cNvSpPr>
          <p:nvPr>
            <p:ph idx="1"/>
          </p:nvPr>
        </p:nvSpPr>
        <p:spPr>
          <a:xfrm>
            <a:off x="457200" y="1200151"/>
            <a:ext cx="6059016" cy="3394472"/>
          </a:xfrm>
        </p:spPr>
        <p:txBody>
          <a:bodyPr>
            <a:normAutofit fontScale="25000" lnSpcReduction="20000"/>
          </a:bodyPr>
          <a:lstStyle/>
          <a:p>
            <a:pPr algn="just" fontAlgn="base">
              <a:lnSpc>
                <a:spcPts val="2363"/>
              </a:lnSpc>
            </a:pPr>
            <a:r>
              <a:rPr lang="it-IT" sz="7200">
                <a:latin typeface="Segoe UI Semilight" panose="020B0402040204020203" pitchFamily="34" charset="0"/>
                <a:ea typeface="Yu Gothic UI" panose="020B0500000000000000" pitchFamily="34" charset="-128"/>
              </a:rPr>
              <a:t>La </a:t>
            </a:r>
            <a:r>
              <a:rPr lang="it-IT" sz="7200"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maggiorazione dei prezzi </a:t>
            </a:r>
            <a:r>
              <a:rPr lang="it-IT" sz="7200">
                <a:latin typeface="Segoe UI Semilight" panose="020B0402040204020203" pitchFamily="34" charset="0"/>
                <a:ea typeface="Yu Gothic UI" panose="020B0500000000000000" pitchFamily="34" charset="-128"/>
              </a:rPr>
              <a:t>va inserita nel CEL, </a:t>
            </a:r>
            <a:r>
              <a:rPr lang="it-IT" sz="7200" b="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quadro n. 4.3</a:t>
            </a:r>
            <a:r>
              <a:rPr lang="it-IT" sz="7200">
                <a:latin typeface="Segoe UI Semilight" panose="020B0402040204020203" pitchFamily="34" charset="0"/>
                <a:ea typeface="Yu Gothic UI" panose="020B0500000000000000" pitchFamily="34" charset="-128"/>
              </a:rPr>
              <a:t>,</a:t>
            </a:r>
            <a:r>
              <a:rPr lang="it-IT" sz="7200" b="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 </a:t>
            </a:r>
            <a:r>
              <a:rPr lang="it-IT" sz="7200">
                <a:latin typeface="Segoe UI Semilight" panose="020B0402040204020203" pitchFamily="34" charset="0"/>
                <a:ea typeface="Yu Gothic UI" panose="020B0500000000000000" pitchFamily="34" charset="-128"/>
              </a:rPr>
              <a:t>denominato “</a:t>
            </a:r>
            <a:r>
              <a:rPr lang="it-IT" sz="7200"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Altri importi autorizzati …</a:t>
            </a:r>
            <a:r>
              <a:rPr lang="it-IT" sz="7200">
                <a:latin typeface="Segoe UI Semilight" panose="020B0402040204020203" pitchFamily="34" charset="0"/>
                <a:ea typeface="Yu Gothic UI" panose="020B0500000000000000" pitchFamily="34" charset="-128"/>
              </a:rPr>
              <a:t>”;</a:t>
            </a:r>
          </a:p>
          <a:p>
            <a:pPr algn="just" fontAlgn="base">
              <a:lnSpc>
                <a:spcPts val="2363"/>
              </a:lnSpc>
            </a:pPr>
            <a:r>
              <a:rPr lang="it-IT" sz="7200">
                <a:latin typeface="Segoe UI Semilight" panose="020B0402040204020203" pitchFamily="34" charset="0"/>
                <a:ea typeface="Yu Gothic UI" panose="020B0500000000000000" pitchFamily="34" charset="-128"/>
              </a:rPr>
              <a:t>Gli importi del Quadro, unitamente a quelli del 3.1 “</a:t>
            </a:r>
            <a:r>
              <a:rPr lang="it-IT" sz="7200"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Importo di contratto</a:t>
            </a:r>
            <a:r>
              <a:rPr lang="it-IT" sz="7200">
                <a:latin typeface="Segoe UI Semilight" panose="020B0402040204020203" pitchFamily="34" charset="0"/>
                <a:ea typeface="Yu Gothic UI" panose="020B0500000000000000" pitchFamily="34" charset="-128"/>
              </a:rPr>
              <a:t>” e 4.2 “</a:t>
            </a:r>
            <a:r>
              <a:rPr lang="it-IT" sz="7200"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Lavorazioni previste negli atti di sottomissione e negli atti aggiuntivi</a:t>
            </a:r>
            <a:r>
              <a:rPr lang="it-IT" sz="7200">
                <a:latin typeface="Segoe UI Semilight" panose="020B0402040204020203" pitchFamily="34" charset="0"/>
                <a:ea typeface="Yu Gothic UI" panose="020B0500000000000000" pitchFamily="34" charset="-128"/>
              </a:rPr>
              <a:t>” costituiranno l’importo del Quadro 5 “</a:t>
            </a:r>
            <a:r>
              <a:rPr lang="it-IT" sz="7200"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Totale importi autorizzati</a:t>
            </a:r>
            <a:r>
              <a:rPr lang="it-IT" sz="7200">
                <a:latin typeface="Segoe UI Semilight" panose="020B0402040204020203" pitchFamily="34" charset="0"/>
                <a:ea typeface="Yu Gothic UI" panose="020B0500000000000000" pitchFamily="34" charset="-128"/>
              </a:rPr>
              <a:t>”;</a:t>
            </a:r>
          </a:p>
          <a:p>
            <a:pPr algn="just" fontAlgn="base">
              <a:lnSpc>
                <a:spcPts val="2363"/>
              </a:lnSpc>
            </a:pPr>
            <a:r>
              <a:rPr lang="it-IT" sz="7200">
                <a:latin typeface="Segoe UI Semilight" panose="020B0402040204020203" pitchFamily="34" charset="0"/>
                <a:ea typeface="Yu Gothic UI" panose="020B0500000000000000" pitchFamily="34" charset="-128"/>
              </a:rPr>
              <a:t>Il maggior valore delle opere eseguite dovrà essere inserito nei quadri 6.2 e 6.3., incrementando il valore di quelle lavorazioni che sono state interessate dall’aumento dei prezzi di mercato.</a:t>
            </a:r>
          </a:p>
          <a:p>
            <a:endParaRPr lang="it-IT"/>
          </a:p>
        </p:txBody>
      </p:sp>
      <p:sp>
        <p:nvSpPr>
          <p:cNvPr id="8" name="CasellaDiTesto 7">
            <a:extLst>
              <a:ext uri="{FF2B5EF4-FFF2-40B4-BE49-F238E27FC236}">
                <a16:creationId xmlns:a16="http://schemas.microsoft.com/office/drawing/2014/main" id="{7950CD20-00F5-C895-5C31-40263138C236}"/>
              </a:ext>
            </a:extLst>
          </p:cNvPr>
          <p:cNvSpPr txBox="1"/>
          <p:nvPr/>
        </p:nvSpPr>
        <p:spPr>
          <a:xfrm>
            <a:off x="6732240" y="1707654"/>
            <a:ext cx="1954560" cy="2800767"/>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a:t>Questa interpretazione supera il parere negativo del MIT (n. 1497/2022), ritenuto incoerente con l’</a:t>
            </a:r>
            <a:r>
              <a:rPr lang="it-IT" err="1"/>
              <a:t>All</a:t>
            </a:r>
            <a:r>
              <a:rPr lang="it-IT"/>
              <a:t>. 12 (21.3), confermando la validità di tali incrementi ai fini SOA.</a:t>
            </a:r>
          </a:p>
        </p:txBody>
      </p:sp>
    </p:spTree>
    <p:extLst>
      <p:ext uri="{BB962C8B-B14F-4D97-AF65-F5344CB8AC3E}">
        <p14:creationId xmlns:p14="http://schemas.microsoft.com/office/powerpoint/2010/main" val="611388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7655-EC6B-EAE2-3B24-E39FE2EA37F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645469E-CCB3-A766-A96C-5C532BFFE552}"/>
              </a:ext>
            </a:extLst>
          </p:cNvPr>
          <p:cNvSpPr>
            <a:spLocks noGrp="1"/>
          </p:cNvSpPr>
          <p:nvPr>
            <p:ph type="title"/>
          </p:nvPr>
        </p:nvSpPr>
        <p:spPr/>
        <p:txBody>
          <a:bodyPr>
            <a:normAutofit/>
          </a:bodyPr>
          <a:lstStyle/>
          <a:p>
            <a:r>
              <a:rPr lang="it-IT">
                <a:latin typeface="Segoe UI Semilight" panose="020B0402040204020203" pitchFamily="34" charset="0"/>
                <a:ea typeface="Yu Gothic UI" panose="020B0500000000000000" pitchFamily="34" charset="-128"/>
                <a:cs typeface="Segoe UI Semilight" panose="020B0402040204020203" pitchFamily="34" charset="0"/>
              </a:rPr>
              <a:t>Calcolo lavori prevalente</a:t>
            </a:r>
            <a:r>
              <a:rPr lang="it-IT" sz="3600" i="1">
                <a:latin typeface="Segoe UI Semilight" panose="020B0402040204020203" pitchFamily="34" charset="0"/>
                <a:ea typeface="Yu Gothic UI" panose="020B0500000000000000" pitchFamily="34" charset="-128"/>
                <a:cs typeface="Segoe UI Semilight" panose="020B0402040204020203" pitchFamily="34" charset="0"/>
              </a:rPr>
              <a:t> </a:t>
            </a:r>
            <a:r>
              <a:rPr lang="it-IT" sz="2700" i="1">
                <a:latin typeface="Segoe UI Semilight" panose="020B0402040204020203" pitchFamily="34" charset="0"/>
                <a:ea typeface="Yu Gothic UI" panose="020B0500000000000000" pitchFamily="34" charset="-128"/>
                <a:cs typeface="Segoe UI Semilight" panose="020B0402040204020203" pitchFamily="34" charset="0"/>
              </a:rPr>
              <a:t>(81xII.12,23.1.a.2)</a:t>
            </a:r>
            <a:endParaRPr lang="it-IT" sz="270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6" name="Segnaposto numero diapositiva 6">
            <a:extLst>
              <a:ext uri="{FF2B5EF4-FFF2-40B4-BE49-F238E27FC236}">
                <a16:creationId xmlns:a16="http://schemas.microsoft.com/office/drawing/2014/main" id="{9A9E948D-D28E-C6E5-2E59-2403D6226F77}"/>
              </a:ext>
            </a:extLst>
          </p:cNvPr>
          <p:cNvSpPr>
            <a:spLocks noGrp="1"/>
          </p:cNvSpPr>
          <p:nvPr>
            <p:ph type="sldNum" sz="quarter" idx="12"/>
          </p:nvPr>
        </p:nvSpPr>
        <p:spPr/>
        <p:txBody>
          <a:bodyPr/>
          <a:lstStyle/>
          <a:p>
            <a:fld id="{A88A401D-FA7D-467D-AFBB-0B3BA40DF614}" type="slidenum">
              <a:rPr lang="it-IT" smtClean="0"/>
              <a:t>34</a:t>
            </a:fld>
            <a:endParaRPr lang="it-IT"/>
          </a:p>
        </p:txBody>
      </p:sp>
      <p:sp>
        <p:nvSpPr>
          <p:cNvPr id="4" name="Rettangolo 3">
            <a:extLst>
              <a:ext uri="{FF2B5EF4-FFF2-40B4-BE49-F238E27FC236}">
                <a16:creationId xmlns:a16="http://schemas.microsoft.com/office/drawing/2014/main" id="{CB1FEE21-3179-53D1-BD38-91C5FE7ACB54}"/>
              </a:ext>
            </a:extLst>
          </p:cNvPr>
          <p:cNvSpPr/>
          <p:nvPr/>
        </p:nvSpPr>
        <p:spPr>
          <a:xfrm>
            <a:off x="1535405" y="1310464"/>
            <a:ext cx="1383435" cy="480890"/>
          </a:xfrm>
          <a:prstGeom prst="rect">
            <a:avLst/>
          </a:prstGeom>
          <a:solidFill>
            <a:srgbClr val="E1DBD0"/>
          </a:solidFill>
          <a:ln/>
        </p:spPr>
        <p:txBody>
          <a:bodyPr anchor="ctr"/>
          <a:lstStyle/>
          <a:p>
            <a:pPr algn="ctr"/>
            <a:r>
              <a:rPr lang="it-IT" b="1" i="1">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Contratto</a:t>
            </a:r>
          </a:p>
        </p:txBody>
      </p:sp>
      <p:sp>
        <p:nvSpPr>
          <p:cNvPr id="5" name="Rettangolo 4">
            <a:extLst>
              <a:ext uri="{FF2B5EF4-FFF2-40B4-BE49-F238E27FC236}">
                <a16:creationId xmlns:a16="http://schemas.microsoft.com/office/drawing/2014/main" id="{D8BDE4DE-6E34-C1B4-3D7B-2744837C83FD}"/>
              </a:ext>
            </a:extLst>
          </p:cNvPr>
          <p:cNvSpPr/>
          <p:nvPr/>
        </p:nvSpPr>
        <p:spPr>
          <a:xfrm>
            <a:off x="1535388" y="2013369"/>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100</a:t>
            </a:r>
          </a:p>
        </p:txBody>
      </p:sp>
      <p:sp>
        <p:nvSpPr>
          <p:cNvPr id="10" name="Rettangolo 9">
            <a:extLst>
              <a:ext uri="{FF2B5EF4-FFF2-40B4-BE49-F238E27FC236}">
                <a16:creationId xmlns:a16="http://schemas.microsoft.com/office/drawing/2014/main" id="{B74420AA-DF33-B86C-0E3C-443BAFB5A32C}"/>
              </a:ext>
            </a:extLst>
          </p:cNvPr>
          <p:cNvSpPr/>
          <p:nvPr/>
        </p:nvSpPr>
        <p:spPr>
          <a:xfrm>
            <a:off x="1550264" y="2867550"/>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50</a:t>
            </a:r>
          </a:p>
        </p:txBody>
      </p:sp>
      <p:sp>
        <p:nvSpPr>
          <p:cNvPr id="11" name="Rettangolo 10">
            <a:extLst>
              <a:ext uri="{FF2B5EF4-FFF2-40B4-BE49-F238E27FC236}">
                <a16:creationId xmlns:a16="http://schemas.microsoft.com/office/drawing/2014/main" id="{319D5A51-5AB7-FAA6-E250-574CF416F424}"/>
              </a:ext>
            </a:extLst>
          </p:cNvPr>
          <p:cNvSpPr/>
          <p:nvPr/>
        </p:nvSpPr>
        <p:spPr>
          <a:xfrm>
            <a:off x="2990424" y="2871026"/>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30</a:t>
            </a:r>
          </a:p>
        </p:txBody>
      </p:sp>
      <p:sp>
        <p:nvSpPr>
          <p:cNvPr id="8" name="Freccia in giù 7">
            <a:extLst>
              <a:ext uri="{FF2B5EF4-FFF2-40B4-BE49-F238E27FC236}">
                <a16:creationId xmlns:a16="http://schemas.microsoft.com/office/drawing/2014/main" id="{24AF8B99-1C92-BD4A-7630-06A592442B05}"/>
              </a:ext>
            </a:extLst>
          </p:cNvPr>
          <p:cNvSpPr/>
          <p:nvPr/>
        </p:nvSpPr>
        <p:spPr>
          <a:xfrm rot="16200000">
            <a:off x="2486830" y="3056108"/>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13" name="Rettangolo 12">
            <a:extLst>
              <a:ext uri="{FF2B5EF4-FFF2-40B4-BE49-F238E27FC236}">
                <a16:creationId xmlns:a16="http://schemas.microsoft.com/office/drawing/2014/main" id="{229D342C-E903-0092-85A2-CB3B8D580BC5}"/>
              </a:ext>
            </a:extLst>
          </p:cNvPr>
          <p:cNvSpPr/>
          <p:nvPr/>
        </p:nvSpPr>
        <p:spPr>
          <a:xfrm>
            <a:off x="4471399" y="2884780"/>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30</a:t>
            </a:r>
          </a:p>
        </p:txBody>
      </p:sp>
      <p:sp>
        <p:nvSpPr>
          <p:cNvPr id="14" name="Rettangolo 13">
            <a:extLst>
              <a:ext uri="{FF2B5EF4-FFF2-40B4-BE49-F238E27FC236}">
                <a16:creationId xmlns:a16="http://schemas.microsoft.com/office/drawing/2014/main" id="{0F4FBB24-719B-7E7B-76EB-03B8A764A628}"/>
              </a:ext>
            </a:extLst>
          </p:cNvPr>
          <p:cNvSpPr/>
          <p:nvPr/>
        </p:nvSpPr>
        <p:spPr>
          <a:xfrm>
            <a:off x="3006742" y="1303702"/>
            <a:ext cx="1359741" cy="480890"/>
          </a:xfrm>
          <a:prstGeom prst="rect">
            <a:avLst/>
          </a:prstGeom>
          <a:solidFill>
            <a:srgbClr val="E1DBD0"/>
          </a:solidFill>
          <a:ln/>
        </p:spPr>
        <p:txBody>
          <a:bodyPr anchor="ctr"/>
          <a:lstStyle/>
          <a:p>
            <a:pPr algn="ctr"/>
            <a:r>
              <a:rPr lang="it-IT" b="1" i="1">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Eseguito</a:t>
            </a:r>
          </a:p>
        </p:txBody>
      </p:sp>
      <p:sp>
        <p:nvSpPr>
          <p:cNvPr id="15" name="Rettangolo 14">
            <a:extLst>
              <a:ext uri="{FF2B5EF4-FFF2-40B4-BE49-F238E27FC236}">
                <a16:creationId xmlns:a16="http://schemas.microsoft.com/office/drawing/2014/main" id="{C91207E8-63CA-D0BD-77ED-82F30C393EF2}"/>
              </a:ext>
            </a:extLst>
          </p:cNvPr>
          <p:cNvSpPr/>
          <p:nvPr/>
        </p:nvSpPr>
        <p:spPr>
          <a:xfrm>
            <a:off x="4454382" y="1303702"/>
            <a:ext cx="1376058" cy="480890"/>
          </a:xfrm>
          <a:prstGeom prst="rect">
            <a:avLst/>
          </a:prstGeom>
          <a:solidFill>
            <a:srgbClr val="E1DBD0"/>
          </a:solidFill>
          <a:ln/>
        </p:spPr>
        <p:txBody>
          <a:bodyPr anchor="ctr"/>
          <a:lstStyle/>
          <a:p>
            <a:pPr algn="ctr"/>
            <a:r>
              <a:rPr lang="it-IT" b="1" i="1">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SOA</a:t>
            </a:r>
          </a:p>
        </p:txBody>
      </p:sp>
      <p:sp>
        <p:nvSpPr>
          <p:cNvPr id="16" name="Rettangolo 15">
            <a:extLst>
              <a:ext uri="{FF2B5EF4-FFF2-40B4-BE49-F238E27FC236}">
                <a16:creationId xmlns:a16="http://schemas.microsoft.com/office/drawing/2014/main" id="{A12AD1EF-EE60-F45A-AEA7-79D0EBAAC6B4}"/>
              </a:ext>
            </a:extLst>
          </p:cNvPr>
          <p:cNvSpPr/>
          <p:nvPr/>
        </p:nvSpPr>
        <p:spPr>
          <a:xfrm>
            <a:off x="4467679" y="2044408"/>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100</a:t>
            </a:r>
          </a:p>
        </p:txBody>
      </p:sp>
      <p:sp>
        <p:nvSpPr>
          <p:cNvPr id="17" name="Freccia in giù 16">
            <a:extLst>
              <a:ext uri="{FF2B5EF4-FFF2-40B4-BE49-F238E27FC236}">
                <a16:creationId xmlns:a16="http://schemas.microsoft.com/office/drawing/2014/main" id="{30AF66FA-A11C-E62C-B3FB-B9F050777FAC}"/>
              </a:ext>
            </a:extLst>
          </p:cNvPr>
          <p:cNvSpPr/>
          <p:nvPr/>
        </p:nvSpPr>
        <p:spPr>
          <a:xfrm rot="16200000">
            <a:off x="3240289" y="1507903"/>
            <a:ext cx="866876" cy="1684383"/>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12" name="Freccia in giù 11">
            <a:extLst>
              <a:ext uri="{FF2B5EF4-FFF2-40B4-BE49-F238E27FC236}">
                <a16:creationId xmlns:a16="http://schemas.microsoft.com/office/drawing/2014/main" id="{E2BF6109-0A3C-879B-F1F4-453FF86EC937}"/>
              </a:ext>
            </a:extLst>
          </p:cNvPr>
          <p:cNvSpPr/>
          <p:nvPr/>
        </p:nvSpPr>
        <p:spPr>
          <a:xfrm rot="16200000">
            <a:off x="3967804" y="3056108"/>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18" name="Rettangolo 17">
            <a:extLst>
              <a:ext uri="{FF2B5EF4-FFF2-40B4-BE49-F238E27FC236}">
                <a16:creationId xmlns:a16="http://schemas.microsoft.com/office/drawing/2014/main" id="{4709FFD0-8848-6F04-9DFA-79B98CCFA25B}"/>
              </a:ext>
            </a:extLst>
          </p:cNvPr>
          <p:cNvSpPr/>
          <p:nvPr/>
        </p:nvSpPr>
        <p:spPr>
          <a:xfrm>
            <a:off x="1529511" y="3735699"/>
            <a:ext cx="1422342"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20</a:t>
            </a:r>
          </a:p>
        </p:txBody>
      </p:sp>
      <p:sp>
        <p:nvSpPr>
          <p:cNvPr id="19" name="Rettangolo 18">
            <a:extLst>
              <a:ext uri="{FF2B5EF4-FFF2-40B4-BE49-F238E27FC236}">
                <a16:creationId xmlns:a16="http://schemas.microsoft.com/office/drawing/2014/main" id="{1C04A3AB-68BA-AF91-D589-0A2EBD4FD607}"/>
              </a:ext>
            </a:extLst>
          </p:cNvPr>
          <p:cNvSpPr/>
          <p:nvPr/>
        </p:nvSpPr>
        <p:spPr>
          <a:xfrm>
            <a:off x="2998582" y="3735698"/>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20</a:t>
            </a:r>
          </a:p>
        </p:txBody>
      </p:sp>
      <p:sp>
        <p:nvSpPr>
          <p:cNvPr id="20" name="Freccia in giù 19">
            <a:extLst>
              <a:ext uri="{FF2B5EF4-FFF2-40B4-BE49-F238E27FC236}">
                <a16:creationId xmlns:a16="http://schemas.microsoft.com/office/drawing/2014/main" id="{827EC2C0-ABE6-3D23-DB82-B04D3C4E8886}"/>
              </a:ext>
            </a:extLst>
          </p:cNvPr>
          <p:cNvSpPr/>
          <p:nvPr/>
        </p:nvSpPr>
        <p:spPr>
          <a:xfrm rot="16200000">
            <a:off x="2488666" y="3943530"/>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1" name="Rettangolo 20">
            <a:extLst>
              <a:ext uri="{FF2B5EF4-FFF2-40B4-BE49-F238E27FC236}">
                <a16:creationId xmlns:a16="http://schemas.microsoft.com/office/drawing/2014/main" id="{FE416312-9DBF-8A4A-2D11-8F9DDEF165E4}"/>
              </a:ext>
            </a:extLst>
          </p:cNvPr>
          <p:cNvSpPr/>
          <p:nvPr/>
        </p:nvSpPr>
        <p:spPr>
          <a:xfrm>
            <a:off x="4503317" y="3735697"/>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20</a:t>
            </a:r>
          </a:p>
        </p:txBody>
      </p:sp>
      <p:sp>
        <p:nvSpPr>
          <p:cNvPr id="22" name="Freccia in giù 21">
            <a:extLst>
              <a:ext uri="{FF2B5EF4-FFF2-40B4-BE49-F238E27FC236}">
                <a16:creationId xmlns:a16="http://schemas.microsoft.com/office/drawing/2014/main" id="{8CA0BE7D-1BBA-BD19-0AC0-C092A719A38A}"/>
              </a:ext>
            </a:extLst>
          </p:cNvPr>
          <p:cNvSpPr/>
          <p:nvPr/>
        </p:nvSpPr>
        <p:spPr>
          <a:xfrm rot="16200000">
            <a:off x="3970507" y="3968334"/>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3" name="Rettangolo 22">
            <a:extLst>
              <a:ext uri="{FF2B5EF4-FFF2-40B4-BE49-F238E27FC236}">
                <a16:creationId xmlns:a16="http://schemas.microsoft.com/office/drawing/2014/main" id="{F8C912AF-030E-BFAB-FAFC-BFC924F25FF6}"/>
              </a:ext>
            </a:extLst>
          </p:cNvPr>
          <p:cNvSpPr/>
          <p:nvPr/>
        </p:nvSpPr>
        <p:spPr>
          <a:xfrm>
            <a:off x="527277" y="2013369"/>
            <a:ext cx="838402" cy="64465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it-IT" b="1" i="1">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APP.</a:t>
            </a:r>
          </a:p>
        </p:txBody>
      </p:sp>
      <p:sp>
        <p:nvSpPr>
          <p:cNvPr id="24" name="Rettangolo 23">
            <a:extLst>
              <a:ext uri="{FF2B5EF4-FFF2-40B4-BE49-F238E27FC236}">
                <a16:creationId xmlns:a16="http://schemas.microsoft.com/office/drawing/2014/main" id="{DE73FE98-00EF-315B-B423-46EEA70464D3}"/>
              </a:ext>
            </a:extLst>
          </p:cNvPr>
          <p:cNvSpPr/>
          <p:nvPr/>
        </p:nvSpPr>
        <p:spPr>
          <a:xfrm>
            <a:off x="514985" y="2849640"/>
            <a:ext cx="838402" cy="64465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it-IT" b="1" i="1">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SUB.</a:t>
            </a:r>
          </a:p>
        </p:txBody>
      </p:sp>
      <p:sp>
        <p:nvSpPr>
          <p:cNvPr id="25" name="Rettangolo 24">
            <a:extLst>
              <a:ext uri="{FF2B5EF4-FFF2-40B4-BE49-F238E27FC236}">
                <a16:creationId xmlns:a16="http://schemas.microsoft.com/office/drawing/2014/main" id="{C2CDC8B9-4B01-B6A9-FFF6-3FDB4C126855}"/>
              </a:ext>
            </a:extLst>
          </p:cNvPr>
          <p:cNvSpPr/>
          <p:nvPr/>
        </p:nvSpPr>
        <p:spPr>
          <a:xfrm>
            <a:off x="528594" y="3735696"/>
            <a:ext cx="838402" cy="64500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it-IT" b="1" i="1">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SUB. SUB</a:t>
            </a:r>
          </a:p>
        </p:txBody>
      </p:sp>
      <p:sp>
        <p:nvSpPr>
          <p:cNvPr id="27" name="Parentesi graffa chiusa 26">
            <a:extLst>
              <a:ext uri="{FF2B5EF4-FFF2-40B4-BE49-F238E27FC236}">
                <a16:creationId xmlns:a16="http://schemas.microsoft.com/office/drawing/2014/main" id="{85C595FD-6C3A-299C-3DCB-0264D4E80C64}"/>
              </a:ext>
            </a:extLst>
          </p:cNvPr>
          <p:cNvSpPr/>
          <p:nvPr/>
        </p:nvSpPr>
        <p:spPr>
          <a:xfrm>
            <a:off x="5935947" y="2013368"/>
            <a:ext cx="598602" cy="2428641"/>
          </a:xfrm>
          <a:prstGeom prst="rightBrace">
            <a:avLst>
              <a:gd name="adj1" fmla="val 8333"/>
              <a:gd name="adj2" fmla="val 13367"/>
            </a:avLst>
          </a:prstGeom>
        </p:spPr>
        <p:style>
          <a:lnRef idx="1">
            <a:schemeClr val="accent3"/>
          </a:lnRef>
          <a:fillRef idx="0">
            <a:schemeClr val="accent3"/>
          </a:fillRef>
          <a:effectRef idx="0">
            <a:schemeClr val="accent3"/>
          </a:effectRef>
          <a:fontRef idx="minor">
            <a:schemeClr val="tx1"/>
          </a:fontRef>
        </p:style>
        <p:txBody>
          <a:bodyPr rtlCol="0" anchor="ctr"/>
          <a:lstStyle/>
          <a:p>
            <a:pPr algn="ctr" defTabSz="685800"/>
            <a:endParaRPr lang="it-IT">
              <a:ln w="0"/>
              <a:solidFill>
                <a:prstClr val="black"/>
              </a:solidFill>
              <a:effectLst>
                <a:outerShdw blurRad="38100" dist="19050" dir="2700000" algn="tl" rotWithShape="0">
                  <a:prstClr val="black">
                    <a:alpha val="40000"/>
                  </a:prstClr>
                </a:outerShdw>
              </a:effectLst>
              <a:latin typeface="Calibri"/>
            </a:endParaRPr>
          </a:p>
        </p:txBody>
      </p:sp>
      <p:sp>
        <p:nvSpPr>
          <p:cNvPr id="28" name="Freccia in giù 27">
            <a:extLst>
              <a:ext uri="{FF2B5EF4-FFF2-40B4-BE49-F238E27FC236}">
                <a16:creationId xmlns:a16="http://schemas.microsoft.com/office/drawing/2014/main" id="{117EEC68-0261-F7F5-E83E-1E92824964CC}"/>
              </a:ext>
            </a:extLst>
          </p:cNvPr>
          <p:cNvSpPr/>
          <p:nvPr/>
        </p:nvSpPr>
        <p:spPr>
          <a:xfrm>
            <a:off x="1646743" y="3545229"/>
            <a:ext cx="1223162" cy="268165"/>
          </a:xfr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9" name="Rettangolo 28">
            <a:extLst>
              <a:ext uri="{FF2B5EF4-FFF2-40B4-BE49-F238E27FC236}">
                <a16:creationId xmlns:a16="http://schemas.microsoft.com/office/drawing/2014/main" id="{B0F37970-C76E-1410-D5B5-557DB841E633}"/>
              </a:ext>
            </a:extLst>
          </p:cNvPr>
          <p:cNvSpPr/>
          <p:nvPr/>
        </p:nvSpPr>
        <p:spPr>
          <a:xfrm>
            <a:off x="6620337" y="2013369"/>
            <a:ext cx="1160863" cy="6446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150</a:t>
            </a:r>
          </a:p>
        </p:txBody>
      </p:sp>
      <p:sp>
        <p:nvSpPr>
          <p:cNvPr id="30" name="Rettangolo 29">
            <a:extLst>
              <a:ext uri="{FF2B5EF4-FFF2-40B4-BE49-F238E27FC236}">
                <a16:creationId xmlns:a16="http://schemas.microsoft.com/office/drawing/2014/main" id="{529C0984-FF3F-729C-ED31-DCCD7AA26A0E}"/>
              </a:ext>
            </a:extLst>
          </p:cNvPr>
          <p:cNvSpPr/>
          <p:nvPr/>
        </p:nvSpPr>
        <p:spPr>
          <a:xfrm>
            <a:off x="6639031" y="3303484"/>
            <a:ext cx="2047769" cy="1077218"/>
          </a:xfrm>
          <a:prstGeom prst="rect">
            <a:avLst/>
          </a:prstGeom>
          <a:solidFill>
            <a:schemeClr val="accent2">
              <a:lumMod val="20000"/>
              <a:lumOff val="80000"/>
            </a:schemeClr>
          </a:solidFill>
        </p:spPr>
        <p:txBody>
          <a:bodyPr wrap="square">
            <a:spAutoFit/>
          </a:bodyPr>
          <a:lstStyle/>
          <a:p>
            <a:pPr algn="just"/>
            <a:r>
              <a:rPr lang="it-IT" sz="1600" i="1">
                <a:solidFill>
                  <a:schemeClr val="tx1"/>
                </a:solidFill>
                <a:latin typeface="Aptos" panose="020B0004020202020204" pitchFamily="34" charset="0"/>
              </a:rPr>
              <a:t>Nei Beni Culturali, il subappalto è sempre sottratto anche nella prevalente </a:t>
            </a:r>
          </a:p>
        </p:txBody>
      </p:sp>
      <p:sp>
        <p:nvSpPr>
          <p:cNvPr id="9" name="Freccia in giù 8">
            <a:extLst>
              <a:ext uri="{FF2B5EF4-FFF2-40B4-BE49-F238E27FC236}">
                <a16:creationId xmlns:a16="http://schemas.microsoft.com/office/drawing/2014/main" id="{8C02CACD-767D-C2AA-EEA6-EF6F168078A7}"/>
              </a:ext>
            </a:extLst>
          </p:cNvPr>
          <p:cNvSpPr/>
          <p:nvPr/>
        </p:nvSpPr>
        <p:spPr>
          <a:xfrm>
            <a:off x="1622272" y="2668475"/>
            <a:ext cx="1223162" cy="257119"/>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3" name="Segnaposto piè di pagina 2">
            <a:extLst>
              <a:ext uri="{FF2B5EF4-FFF2-40B4-BE49-F238E27FC236}">
                <a16:creationId xmlns:a16="http://schemas.microsoft.com/office/drawing/2014/main" id="{3F2F6ADE-19DF-6304-D508-9547536B04AF}"/>
              </a:ext>
            </a:extLst>
          </p:cNvPr>
          <p:cNvSpPr>
            <a:spLocks noGrp="1"/>
          </p:cNvSpPr>
          <p:nvPr>
            <p:ph type="ftr" sz="quarter" idx="11"/>
          </p:nvPr>
        </p:nvSpPr>
        <p:spPr>
          <a:xfrm>
            <a:off x="457200" y="4721856"/>
            <a:ext cx="5482952" cy="273844"/>
          </a:xfrm>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258862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childTnLst>
                          </p:cTn>
                        </p:par>
                        <p:par>
                          <p:cTn id="89" fill="hold">
                            <p:stCondLst>
                              <p:cond delay="1500"/>
                            </p:stCondLst>
                            <p:childTnLst>
                              <p:par>
                                <p:cTn id="90" presetID="10"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8" grpId="0" animBg="1"/>
      <p:bldP spid="13" grpId="0" animBg="1"/>
      <p:bldP spid="14" grpId="0" animBg="1"/>
      <p:bldP spid="15" grpId="0" animBg="1"/>
      <p:bldP spid="16" grpId="0" animBg="1"/>
      <p:bldP spid="17" grpId="0" animBg="1"/>
      <p:bldP spid="12"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9A17B-513B-8F96-071D-777DC1E0E3F2}"/>
            </a:ext>
          </a:extLst>
        </p:cNvPr>
        <p:cNvGrpSpPr/>
        <p:nvPr/>
      </p:nvGrpSpPr>
      <p:grpSpPr>
        <a:xfrm>
          <a:off x="0" y="0"/>
          <a:ext cx="0" cy="0"/>
          <a:chOff x="0" y="0"/>
          <a:chExt cx="0" cy="0"/>
        </a:xfrm>
      </p:grpSpPr>
      <p:sp>
        <p:nvSpPr>
          <p:cNvPr id="17" name="Rettangolo 16">
            <a:extLst>
              <a:ext uri="{FF2B5EF4-FFF2-40B4-BE49-F238E27FC236}">
                <a16:creationId xmlns:a16="http://schemas.microsoft.com/office/drawing/2014/main" id="{B3FFF45E-FB16-F217-867A-16793FD70CDC}"/>
              </a:ext>
            </a:extLst>
          </p:cNvPr>
          <p:cNvSpPr/>
          <p:nvPr/>
        </p:nvSpPr>
        <p:spPr>
          <a:xfrm>
            <a:off x="457200" y="1063229"/>
            <a:ext cx="8381637" cy="3755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5D9B1889-D2B7-0722-1DB9-6A7D8ED33A91}"/>
              </a:ext>
            </a:extLst>
          </p:cNvPr>
          <p:cNvSpPr>
            <a:spLocks noGrp="1"/>
          </p:cNvSpPr>
          <p:nvPr>
            <p:ph type="title"/>
          </p:nvPr>
        </p:nvSpPr>
        <p:spPr/>
        <p:txBody>
          <a:bodyPr>
            <a:normAutofit/>
          </a:bodyPr>
          <a:lstStyle/>
          <a:p>
            <a:r>
              <a:rPr lang="it-IT">
                <a:latin typeface="Segoe UI Semilight" panose="020B0402040204020203" pitchFamily="34" charset="0"/>
                <a:ea typeface="Yu Gothic UI" panose="020B0500000000000000" pitchFamily="34" charset="-128"/>
                <a:cs typeface="Segoe UI Semilight" panose="020B0402040204020203" pitchFamily="34" charset="0"/>
              </a:rPr>
              <a:t>Calcolo lavori scorporabili </a:t>
            </a:r>
            <a:r>
              <a:rPr lang="it-IT" sz="2400" i="1">
                <a:latin typeface="Segoe UI Semilight" panose="020B0402040204020203" pitchFamily="34" charset="0"/>
                <a:ea typeface="Yu Gothic UI" panose="020B0500000000000000" pitchFamily="34" charset="-128"/>
                <a:cs typeface="Segoe UI Semilight" panose="020B0402040204020203" pitchFamily="34" charset="0"/>
              </a:rPr>
              <a:t>(81xII.12,23.1.b.2)</a:t>
            </a:r>
            <a:endParaRPr lang="it-IT" i="1">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contenuto 2">
            <a:extLst>
              <a:ext uri="{FF2B5EF4-FFF2-40B4-BE49-F238E27FC236}">
                <a16:creationId xmlns:a16="http://schemas.microsoft.com/office/drawing/2014/main" id="{9BB9674D-035E-C1E7-D33A-2DC44D5D8DD9}"/>
              </a:ext>
            </a:extLst>
          </p:cNvPr>
          <p:cNvSpPr>
            <a:spLocks noGrp="1"/>
          </p:cNvSpPr>
          <p:nvPr>
            <p:ph idx="1"/>
          </p:nvPr>
        </p:nvSpPr>
        <p:spPr/>
        <p:txBody>
          <a:bodyPr/>
          <a:lstStyle/>
          <a:p>
            <a:r>
              <a:rPr lang="it-IT">
                <a:latin typeface="Segoe UI Semilight" panose="020B0402040204020203" pitchFamily="34" charset="0"/>
                <a:ea typeface="Yu Gothic UI" panose="020B0500000000000000" pitchFamily="34" charset="-128"/>
                <a:cs typeface="Segoe UI Semilight" panose="020B0402040204020203" pitchFamily="34" charset="0"/>
              </a:rPr>
              <a:t>Determinazione della cifra d'affari (II.12, 23.1.b.2):</a:t>
            </a:r>
          </a:p>
          <a:p>
            <a:r>
              <a:rPr lang="it-IT">
                <a:latin typeface="Segoe UI Semilight" panose="020B0402040204020203" pitchFamily="34" charset="0"/>
                <a:ea typeface="Yu Gothic UI" panose="020B0500000000000000" pitchFamily="34" charset="-128"/>
                <a:cs typeface="Segoe UI Semilight" panose="020B0402040204020203" pitchFamily="34" charset="0"/>
              </a:rPr>
              <a:t>Consentito l'uso dell'intero importo dei lavori scorporabili per calcolare la cifra d'affari complessiva, ma non per la qualificazione nelle singole categorie.</a:t>
            </a:r>
          </a:p>
          <a:p>
            <a:endParaRPr lang="it-IT">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4" name="Segnaposto numero diapositiva 3">
            <a:extLst>
              <a:ext uri="{FF2B5EF4-FFF2-40B4-BE49-F238E27FC236}">
                <a16:creationId xmlns:a16="http://schemas.microsoft.com/office/drawing/2014/main" id="{FEE1439B-C1BA-D37D-FC9C-0DE2C57BA6A6}"/>
              </a:ext>
            </a:extLst>
          </p:cNvPr>
          <p:cNvSpPr>
            <a:spLocks noGrp="1"/>
          </p:cNvSpPr>
          <p:nvPr>
            <p:ph type="sldNum" sz="quarter" idx="12"/>
          </p:nvPr>
        </p:nvSpPr>
        <p:spPr/>
        <p:txBody>
          <a:bodyPr/>
          <a:lstStyle/>
          <a:p>
            <a:fld id="{A88A401D-FA7D-467D-AFBB-0B3BA40DF614}" type="slidenum">
              <a:rPr lang="it-IT" smtClean="0"/>
              <a:t>35</a:t>
            </a:fld>
            <a:endParaRPr lang="it-IT"/>
          </a:p>
        </p:txBody>
      </p:sp>
      <p:sp>
        <p:nvSpPr>
          <p:cNvPr id="5" name="Segnaposto piè di pagina 4">
            <a:extLst>
              <a:ext uri="{FF2B5EF4-FFF2-40B4-BE49-F238E27FC236}">
                <a16:creationId xmlns:a16="http://schemas.microsoft.com/office/drawing/2014/main" id="{D8640E7E-1338-A7A5-49F1-5D7CC58475BF}"/>
              </a:ext>
            </a:extLst>
          </p:cNvPr>
          <p:cNvSpPr>
            <a:spLocks noGrp="1"/>
          </p:cNvSpPr>
          <p:nvPr>
            <p:ph type="ftr" sz="quarter" idx="11"/>
          </p:nvPr>
        </p:nvSpPr>
        <p:spPr>
          <a:xfrm>
            <a:off x="456308" y="4731990"/>
            <a:ext cx="5483844" cy="282020"/>
          </a:xfrm>
        </p:spPr>
        <p:txBody>
          <a:bodyPr/>
          <a:lstStyle/>
          <a:p>
            <a:r>
              <a:rPr lang="it-IT"/>
              <a:t>Direzione Legislazione Opere Pubbliche - Avv. Bruno Urbani – Qualificazione, Subappalto, Forme plurisoggettive </a:t>
            </a:r>
          </a:p>
        </p:txBody>
      </p:sp>
      <p:sp>
        <p:nvSpPr>
          <p:cNvPr id="6" name="Rettangolo 5">
            <a:extLst>
              <a:ext uri="{FF2B5EF4-FFF2-40B4-BE49-F238E27FC236}">
                <a16:creationId xmlns:a16="http://schemas.microsoft.com/office/drawing/2014/main" id="{5BA286F9-7E84-FA0E-9C85-B5A67007EF48}"/>
              </a:ext>
            </a:extLst>
          </p:cNvPr>
          <p:cNvSpPr/>
          <p:nvPr/>
        </p:nvSpPr>
        <p:spPr>
          <a:xfrm>
            <a:off x="1545205" y="2307797"/>
            <a:ext cx="1383435" cy="480890"/>
          </a:xfrm>
          <a:prstGeom prst="rect">
            <a:avLst/>
          </a:prstGeom>
          <a:solidFill>
            <a:srgbClr val="E1DBD0"/>
          </a:solidFill>
          <a:ln/>
        </p:spPr>
        <p:txBody>
          <a:bodyPr anchor="ctr"/>
          <a:lstStyle/>
          <a:p>
            <a:pPr algn="ctr"/>
            <a:r>
              <a:rPr lang="it-IT" b="1" i="1">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Contratto</a:t>
            </a:r>
          </a:p>
        </p:txBody>
      </p:sp>
      <p:sp>
        <p:nvSpPr>
          <p:cNvPr id="7" name="Rettangolo 6">
            <a:extLst>
              <a:ext uri="{FF2B5EF4-FFF2-40B4-BE49-F238E27FC236}">
                <a16:creationId xmlns:a16="http://schemas.microsoft.com/office/drawing/2014/main" id="{83583984-B8C5-0962-6922-295EF11E3D07}"/>
              </a:ext>
            </a:extLst>
          </p:cNvPr>
          <p:cNvSpPr/>
          <p:nvPr/>
        </p:nvSpPr>
        <p:spPr>
          <a:xfrm>
            <a:off x="1545188" y="3010702"/>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100</a:t>
            </a:r>
          </a:p>
        </p:txBody>
      </p:sp>
      <p:sp>
        <p:nvSpPr>
          <p:cNvPr id="8" name="Rettangolo 7">
            <a:extLst>
              <a:ext uri="{FF2B5EF4-FFF2-40B4-BE49-F238E27FC236}">
                <a16:creationId xmlns:a16="http://schemas.microsoft.com/office/drawing/2014/main" id="{8D920B82-339F-7B3C-D3F7-550C2CABD253}"/>
              </a:ext>
            </a:extLst>
          </p:cNvPr>
          <p:cNvSpPr/>
          <p:nvPr/>
        </p:nvSpPr>
        <p:spPr>
          <a:xfrm>
            <a:off x="1560064" y="3864883"/>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50</a:t>
            </a:r>
          </a:p>
        </p:txBody>
      </p:sp>
      <p:sp>
        <p:nvSpPr>
          <p:cNvPr id="9" name="Rettangolo 8">
            <a:extLst>
              <a:ext uri="{FF2B5EF4-FFF2-40B4-BE49-F238E27FC236}">
                <a16:creationId xmlns:a16="http://schemas.microsoft.com/office/drawing/2014/main" id="{D3127FB2-3295-34DE-2EDE-553E8FCB6F17}"/>
              </a:ext>
            </a:extLst>
          </p:cNvPr>
          <p:cNvSpPr/>
          <p:nvPr/>
        </p:nvSpPr>
        <p:spPr>
          <a:xfrm>
            <a:off x="3000224" y="3868359"/>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50</a:t>
            </a:r>
          </a:p>
        </p:txBody>
      </p:sp>
      <p:sp>
        <p:nvSpPr>
          <p:cNvPr id="10" name="Freccia in giù 9">
            <a:extLst>
              <a:ext uri="{FF2B5EF4-FFF2-40B4-BE49-F238E27FC236}">
                <a16:creationId xmlns:a16="http://schemas.microsoft.com/office/drawing/2014/main" id="{36D28FFD-5F79-9E7F-E8A8-96B5E5D8F5D5}"/>
              </a:ext>
            </a:extLst>
          </p:cNvPr>
          <p:cNvSpPr/>
          <p:nvPr/>
        </p:nvSpPr>
        <p:spPr>
          <a:xfrm rot="16200000">
            <a:off x="2496630" y="4053441"/>
            <a:ext cx="866876" cy="229345"/>
          </a:xfrm>
          <a:prstGeom prst="downArrow">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sz="1600" b="1" i="1">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11" name="Rettangolo 10">
            <a:extLst>
              <a:ext uri="{FF2B5EF4-FFF2-40B4-BE49-F238E27FC236}">
                <a16:creationId xmlns:a16="http://schemas.microsoft.com/office/drawing/2014/main" id="{94C2921F-F64B-F945-D35A-0FEE2CCAAE27}"/>
              </a:ext>
            </a:extLst>
          </p:cNvPr>
          <p:cNvSpPr/>
          <p:nvPr/>
        </p:nvSpPr>
        <p:spPr>
          <a:xfrm>
            <a:off x="4481199" y="3882113"/>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50</a:t>
            </a:r>
          </a:p>
        </p:txBody>
      </p:sp>
      <p:sp>
        <p:nvSpPr>
          <p:cNvPr id="12" name="Rettangolo 11">
            <a:extLst>
              <a:ext uri="{FF2B5EF4-FFF2-40B4-BE49-F238E27FC236}">
                <a16:creationId xmlns:a16="http://schemas.microsoft.com/office/drawing/2014/main" id="{BC76D17D-E45C-1807-57ED-2D8E4B9586C4}"/>
              </a:ext>
            </a:extLst>
          </p:cNvPr>
          <p:cNvSpPr/>
          <p:nvPr/>
        </p:nvSpPr>
        <p:spPr>
          <a:xfrm>
            <a:off x="3016542" y="2301035"/>
            <a:ext cx="1359741" cy="480890"/>
          </a:xfrm>
          <a:prstGeom prst="rect">
            <a:avLst/>
          </a:prstGeom>
          <a:solidFill>
            <a:srgbClr val="E1DBD0"/>
          </a:solidFill>
          <a:ln/>
        </p:spPr>
        <p:txBody>
          <a:bodyPr anchor="ctr"/>
          <a:lstStyle/>
          <a:p>
            <a:pPr algn="ctr"/>
            <a:r>
              <a:rPr lang="it-IT" b="1" i="1">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Eseguito</a:t>
            </a:r>
          </a:p>
        </p:txBody>
      </p:sp>
      <p:sp>
        <p:nvSpPr>
          <p:cNvPr id="13" name="Rettangolo 12">
            <a:extLst>
              <a:ext uri="{FF2B5EF4-FFF2-40B4-BE49-F238E27FC236}">
                <a16:creationId xmlns:a16="http://schemas.microsoft.com/office/drawing/2014/main" id="{07ACF2BD-19B4-C861-0F5F-3DFEF2231D54}"/>
              </a:ext>
            </a:extLst>
          </p:cNvPr>
          <p:cNvSpPr/>
          <p:nvPr/>
        </p:nvSpPr>
        <p:spPr>
          <a:xfrm>
            <a:off x="4464182" y="2301035"/>
            <a:ext cx="1376058" cy="480890"/>
          </a:xfrm>
          <a:prstGeom prst="rect">
            <a:avLst/>
          </a:prstGeom>
          <a:solidFill>
            <a:srgbClr val="E1DBD0"/>
          </a:solidFill>
          <a:ln/>
        </p:spPr>
        <p:txBody>
          <a:bodyPr anchor="ctr"/>
          <a:lstStyle/>
          <a:p>
            <a:pPr algn="ctr"/>
            <a:r>
              <a:rPr lang="it-IT" b="1" i="1">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Fatturato</a:t>
            </a:r>
          </a:p>
          <a:p>
            <a:pPr algn="ctr"/>
            <a:r>
              <a:rPr lang="it-IT" b="1" i="1">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SOA</a:t>
            </a:r>
          </a:p>
        </p:txBody>
      </p:sp>
      <p:sp>
        <p:nvSpPr>
          <p:cNvPr id="14" name="Rettangolo 13">
            <a:extLst>
              <a:ext uri="{FF2B5EF4-FFF2-40B4-BE49-F238E27FC236}">
                <a16:creationId xmlns:a16="http://schemas.microsoft.com/office/drawing/2014/main" id="{3B7B3D33-D803-0F61-1D70-7BCDAC504E5C}"/>
              </a:ext>
            </a:extLst>
          </p:cNvPr>
          <p:cNvSpPr/>
          <p:nvPr/>
        </p:nvSpPr>
        <p:spPr>
          <a:xfrm>
            <a:off x="4477479" y="3041741"/>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100</a:t>
            </a:r>
          </a:p>
        </p:txBody>
      </p:sp>
      <p:sp>
        <p:nvSpPr>
          <p:cNvPr id="15" name="Freccia in giù 14">
            <a:extLst>
              <a:ext uri="{FF2B5EF4-FFF2-40B4-BE49-F238E27FC236}">
                <a16:creationId xmlns:a16="http://schemas.microsoft.com/office/drawing/2014/main" id="{0A3FC1F1-AEBC-9510-5FC9-AF9D96D1283F}"/>
              </a:ext>
            </a:extLst>
          </p:cNvPr>
          <p:cNvSpPr/>
          <p:nvPr/>
        </p:nvSpPr>
        <p:spPr>
          <a:xfrm rot="16200000">
            <a:off x="3250089" y="2505236"/>
            <a:ext cx="866876" cy="1684383"/>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16" name="Freccia in giù 15">
            <a:extLst>
              <a:ext uri="{FF2B5EF4-FFF2-40B4-BE49-F238E27FC236}">
                <a16:creationId xmlns:a16="http://schemas.microsoft.com/office/drawing/2014/main" id="{73E05F2C-4033-C44F-5A83-EC17BDDFB8A9}"/>
              </a:ext>
            </a:extLst>
          </p:cNvPr>
          <p:cNvSpPr/>
          <p:nvPr/>
        </p:nvSpPr>
        <p:spPr>
          <a:xfrm rot="16200000">
            <a:off x="3977604" y="4053441"/>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2" name="Rettangolo 21">
            <a:extLst>
              <a:ext uri="{FF2B5EF4-FFF2-40B4-BE49-F238E27FC236}">
                <a16:creationId xmlns:a16="http://schemas.microsoft.com/office/drawing/2014/main" id="{0F521BB9-8E2D-3C87-270E-36223FAF90F5}"/>
              </a:ext>
            </a:extLst>
          </p:cNvPr>
          <p:cNvSpPr/>
          <p:nvPr/>
        </p:nvSpPr>
        <p:spPr>
          <a:xfrm>
            <a:off x="537077" y="3010702"/>
            <a:ext cx="838402" cy="64465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it-IT" b="1" i="1">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APP.</a:t>
            </a:r>
          </a:p>
        </p:txBody>
      </p:sp>
      <p:sp>
        <p:nvSpPr>
          <p:cNvPr id="23" name="Rettangolo 22">
            <a:extLst>
              <a:ext uri="{FF2B5EF4-FFF2-40B4-BE49-F238E27FC236}">
                <a16:creationId xmlns:a16="http://schemas.microsoft.com/office/drawing/2014/main" id="{378FD3AC-ECC6-C894-2F4F-CD10B2FA594B}"/>
              </a:ext>
            </a:extLst>
          </p:cNvPr>
          <p:cNvSpPr/>
          <p:nvPr/>
        </p:nvSpPr>
        <p:spPr>
          <a:xfrm>
            <a:off x="524785" y="3846973"/>
            <a:ext cx="838402" cy="64465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it-IT" b="1" i="1">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SUB.</a:t>
            </a:r>
          </a:p>
        </p:txBody>
      </p:sp>
      <p:sp>
        <p:nvSpPr>
          <p:cNvPr id="26" name="Freccia in giù 25">
            <a:extLst>
              <a:ext uri="{FF2B5EF4-FFF2-40B4-BE49-F238E27FC236}">
                <a16:creationId xmlns:a16="http://schemas.microsoft.com/office/drawing/2014/main" id="{B032DB86-72AC-0342-DDA1-355894C044C9}"/>
              </a:ext>
            </a:extLst>
          </p:cNvPr>
          <p:cNvSpPr/>
          <p:nvPr/>
        </p:nvSpPr>
        <p:spPr>
          <a:xfrm>
            <a:off x="1632072" y="3665808"/>
            <a:ext cx="1223162" cy="257119"/>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8" name="Rettangolo 27">
            <a:extLst>
              <a:ext uri="{FF2B5EF4-FFF2-40B4-BE49-F238E27FC236}">
                <a16:creationId xmlns:a16="http://schemas.microsoft.com/office/drawing/2014/main" id="{9AE5B7AF-E6CA-6C3E-A387-A701847B94C7}"/>
              </a:ext>
            </a:extLst>
          </p:cNvPr>
          <p:cNvSpPr/>
          <p:nvPr/>
        </p:nvSpPr>
        <p:spPr>
          <a:xfrm>
            <a:off x="6037432" y="3882113"/>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50</a:t>
            </a:r>
          </a:p>
        </p:txBody>
      </p:sp>
      <p:sp>
        <p:nvSpPr>
          <p:cNvPr id="29" name="Rettangolo 28">
            <a:extLst>
              <a:ext uri="{FF2B5EF4-FFF2-40B4-BE49-F238E27FC236}">
                <a16:creationId xmlns:a16="http://schemas.microsoft.com/office/drawing/2014/main" id="{CFA3B7F7-0007-4321-91F4-6EE37D427AF6}"/>
              </a:ext>
            </a:extLst>
          </p:cNvPr>
          <p:cNvSpPr/>
          <p:nvPr/>
        </p:nvSpPr>
        <p:spPr>
          <a:xfrm>
            <a:off x="6020415" y="2301035"/>
            <a:ext cx="1376058" cy="480890"/>
          </a:xfrm>
          <a:prstGeom prst="rect">
            <a:avLst/>
          </a:prstGeom>
          <a:solidFill>
            <a:srgbClr val="E1DBD0"/>
          </a:solidFill>
          <a:ln/>
        </p:spPr>
        <p:txBody>
          <a:bodyPr anchor="ctr"/>
          <a:lstStyle/>
          <a:p>
            <a:pPr algn="ctr"/>
            <a:r>
              <a:rPr lang="it-IT" b="1" i="1">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Monte lavori SOA</a:t>
            </a:r>
          </a:p>
        </p:txBody>
      </p:sp>
      <p:sp>
        <p:nvSpPr>
          <p:cNvPr id="30" name="Rettangolo 29">
            <a:extLst>
              <a:ext uri="{FF2B5EF4-FFF2-40B4-BE49-F238E27FC236}">
                <a16:creationId xmlns:a16="http://schemas.microsoft.com/office/drawing/2014/main" id="{F1F49243-DB14-F2E8-8009-2722E1AB08F4}"/>
              </a:ext>
            </a:extLst>
          </p:cNvPr>
          <p:cNvSpPr/>
          <p:nvPr/>
        </p:nvSpPr>
        <p:spPr>
          <a:xfrm>
            <a:off x="6033712" y="3041741"/>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50</a:t>
            </a:r>
          </a:p>
        </p:txBody>
      </p:sp>
      <p:sp>
        <p:nvSpPr>
          <p:cNvPr id="31" name="Freccia in giù 30">
            <a:extLst>
              <a:ext uri="{FF2B5EF4-FFF2-40B4-BE49-F238E27FC236}">
                <a16:creationId xmlns:a16="http://schemas.microsoft.com/office/drawing/2014/main" id="{D8F6C978-2F66-59DB-0B92-91AD5E0E56C3}"/>
              </a:ext>
            </a:extLst>
          </p:cNvPr>
          <p:cNvSpPr/>
          <p:nvPr/>
        </p:nvSpPr>
        <p:spPr>
          <a:xfrm rot="16200000">
            <a:off x="5533837" y="4053441"/>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32" name="Freccia in giù 31">
            <a:extLst>
              <a:ext uri="{FF2B5EF4-FFF2-40B4-BE49-F238E27FC236}">
                <a16:creationId xmlns:a16="http://schemas.microsoft.com/office/drawing/2014/main" id="{B53105B7-3D0F-BD57-8D51-F3DF0123D2B1}"/>
              </a:ext>
            </a:extLst>
          </p:cNvPr>
          <p:cNvSpPr/>
          <p:nvPr/>
        </p:nvSpPr>
        <p:spPr>
          <a:xfrm rot="16200000">
            <a:off x="5516269" y="3298862"/>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33" name="Parentesi graffa chiusa 32">
            <a:extLst>
              <a:ext uri="{FF2B5EF4-FFF2-40B4-BE49-F238E27FC236}">
                <a16:creationId xmlns:a16="http://schemas.microsoft.com/office/drawing/2014/main" id="{8C4DD0EF-0AB1-694F-405B-CB727EDEE8CB}"/>
              </a:ext>
            </a:extLst>
          </p:cNvPr>
          <p:cNvSpPr/>
          <p:nvPr/>
        </p:nvSpPr>
        <p:spPr>
          <a:xfrm>
            <a:off x="7447823" y="3051678"/>
            <a:ext cx="598602" cy="1485377"/>
          </a:xfrm>
          <a:prstGeom prst="rightBrace">
            <a:avLst>
              <a:gd name="adj1" fmla="val 8333"/>
              <a:gd name="adj2" fmla="val 13367"/>
            </a:avLst>
          </a:prstGeom>
        </p:spPr>
        <p:style>
          <a:lnRef idx="1">
            <a:schemeClr val="accent3"/>
          </a:lnRef>
          <a:fillRef idx="0">
            <a:schemeClr val="accent3"/>
          </a:fillRef>
          <a:effectRef idx="0">
            <a:schemeClr val="accent3"/>
          </a:effectRef>
          <a:fontRef idx="minor">
            <a:schemeClr val="tx1"/>
          </a:fontRef>
        </p:style>
        <p:txBody>
          <a:bodyPr rtlCol="0" anchor="ctr"/>
          <a:lstStyle/>
          <a:p>
            <a:pPr algn="ctr" defTabSz="685800"/>
            <a:endParaRPr lang="it-IT">
              <a:ln w="0"/>
              <a:solidFill>
                <a:prstClr val="black"/>
              </a:solidFill>
              <a:effectLst>
                <a:outerShdw blurRad="38100" dist="19050" dir="2700000" algn="tl" rotWithShape="0">
                  <a:prstClr val="black">
                    <a:alpha val="40000"/>
                  </a:prstClr>
                </a:outerShdw>
              </a:effectLst>
              <a:latin typeface="Calibri"/>
            </a:endParaRPr>
          </a:p>
        </p:txBody>
      </p:sp>
      <p:sp>
        <p:nvSpPr>
          <p:cNvPr id="34" name="Rettangolo 33">
            <a:extLst>
              <a:ext uri="{FF2B5EF4-FFF2-40B4-BE49-F238E27FC236}">
                <a16:creationId xmlns:a16="http://schemas.microsoft.com/office/drawing/2014/main" id="{05EEB903-1BF0-20E3-A0BE-38C43E9779D9}"/>
              </a:ext>
            </a:extLst>
          </p:cNvPr>
          <p:cNvSpPr/>
          <p:nvPr/>
        </p:nvSpPr>
        <p:spPr>
          <a:xfrm>
            <a:off x="8044122" y="2948718"/>
            <a:ext cx="722555" cy="6446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100</a:t>
            </a:r>
          </a:p>
        </p:txBody>
      </p:sp>
      <p:sp>
        <p:nvSpPr>
          <p:cNvPr id="35" name="Freccia in giù 34">
            <a:extLst>
              <a:ext uri="{FF2B5EF4-FFF2-40B4-BE49-F238E27FC236}">
                <a16:creationId xmlns:a16="http://schemas.microsoft.com/office/drawing/2014/main" id="{4468633F-D854-B463-F93D-7BA14FBD8A9F}"/>
              </a:ext>
            </a:extLst>
          </p:cNvPr>
          <p:cNvSpPr/>
          <p:nvPr/>
        </p:nvSpPr>
        <p:spPr>
          <a:xfrm>
            <a:off x="7971961" y="3581655"/>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36" name="Rettangolo 35">
            <a:extLst>
              <a:ext uri="{FF2B5EF4-FFF2-40B4-BE49-F238E27FC236}">
                <a16:creationId xmlns:a16="http://schemas.microsoft.com/office/drawing/2014/main" id="{D33E9FF7-A2B0-1FAD-728A-4C00541CF75A}"/>
              </a:ext>
            </a:extLst>
          </p:cNvPr>
          <p:cNvSpPr/>
          <p:nvPr/>
        </p:nvSpPr>
        <p:spPr>
          <a:xfrm>
            <a:off x="8221471" y="3674773"/>
            <a:ext cx="505267" cy="923330"/>
          </a:xfrm>
          <a:prstGeom prst="rect">
            <a:avLst/>
          </a:prstGeom>
          <a:noFill/>
        </p:spPr>
        <p:txBody>
          <a:bodyPr wrap="none" lIns="91440" tIns="45720" rIns="91440" bIns="45720">
            <a:spAutoFit/>
          </a:bodyPr>
          <a:lstStyle/>
          <a:p>
            <a:pPr algn="ctr"/>
            <a:r>
              <a:rPr lang="it-IT" sz="5400" b="1" cap="none" spc="0">
                <a:ln w="22225">
                  <a:solidFill>
                    <a:schemeClr val="accent2"/>
                  </a:solidFill>
                  <a:prstDash val="solid"/>
                </a:ln>
                <a:solidFill>
                  <a:schemeClr val="accent2">
                    <a:lumMod val="40000"/>
                    <a:lumOff val="60000"/>
                  </a:schemeClr>
                </a:solidFill>
                <a:effectLst/>
              </a:rPr>
              <a:t>?</a:t>
            </a:r>
          </a:p>
        </p:txBody>
      </p:sp>
    </p:spTree>
    <p:extLst>
      <p:ext uri="{BB962C8B-B14F-4D97-AF65-F5344CB8AC3E}">
        <p14:creationId xmlns:p14="http://schemas.microsoft.com/office/powerpoint/2010/main" val="386658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par>
                          <p:cTn id="80" fill="hold">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2" grpId="0" animBg="1"/>
      <p:bldP spid="23"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2D795-E79B-DB40-72AB-6813B7AD61D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74703B5-7C26-66B4-602E-0C825111AEAD}"/>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Appalti di ingente valore </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(33x103.1.a)</a:t>
            </a:r>
          </a:p>
        </p:txBody>
      </p:sp>
      <p:sp>
        <p:nvSpPr>
          <p:cNvPr id="3" name="Segnaposto numero diapositiva 2">
            <a:extLst>
              <a:ext uri="{FF2B5EF4-FFF2-40B4-BE49-F238E27FC236}">
                <a16:creationId xmlns:a16="http://schemas.microsoft.com/office/drawing/2014/main" id="{AD90B0C3-BA84-F452-0831-506E3F39E87F}"/>
              </a:ext>
            </a:extLst>
          </p:cNvPr>
          <p:cNvSpPr>
            <a:spLocks noGrp="1"/>
          </p:cNvSpPr>
          <p:nvPr>
            <p:ph type="sldNum" sz="quarter" idx="10"/>
          </p:nvPr>
        </p:nvSpPr>
        <p:spPr/>
        <p:txBody>
          <a:bodyPr/>
          <a:lstStyle/>
          <a:p>
            <a:fld id="{A88A401D-FA7D-467D-AFBB-0B3BA40DF614}" type="slidenum">
              <a:rPr lang="it-IT" smtClean="0"/>
              <a:pPr/>
              <a:t>36</a:t>
            </a:fld>
            <a:endParaRPr lang="it-IT"/>
          </a:p>
        </p:txBody>
      </p:sp>
      <p:sp>
        <p:nvSpPr>
          <p:cNvPr id="4" name="Segnaposto piè di pagina 3">
            <a:extLst>
              <a:ext uri="{FF2B5EF4-FFF2-40B4-BE49-F238E27FC236}">
                <a16:creationId xmlns:a16="http://schemas.microsoft.com/office/drawing/2014/main" id="{0A3C8C21-231C-A6A8-836B-C53D00F7B5CD}"/>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contenuto 4">
            <a:extLst>
              <a:ext uri="{FF2B5EF4-FFF2-40B4-BE49-F238E27FC236}">
                <a16:creationId xmlns:a16="http://schemas.microsoft.com/office/drawing/2014/main" id="{3E938862-28C8-D329-125F-AFF54288804B}"/>
              </a:ext>
            </a:extLst>
          </p:cNvPr>
          <p:cNvSpPr>
            <a:spLocks noGrp="1"/>
          </p:cNvSpPr>
          <p:nvPr>
            <p:ph idx="1"/>
          </p:nvPr>
        </p:nvSpPr>
        <p:spPr/>
        <p:txBody>
          <a:bodyPr>
            <a:normAutofit/>
          </a:bodyPr>
          <a:lstStyle/>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Nell’art. 103 viene eliminato ogni riferimento al fatturato minimo: per gli </a:t>
            </a:r>
            <a:r>
              <a:rPr lang="it-IT" b="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appalti di lavori con importo </a:t>
            </a:r>
            <a:r>
              <a:rPr lang="it-IT" b="1" i="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pari o superiore a 20.658.000 euro  la SA</a:t>
            </a:r>
            <a:r>
              <a:rPr lang="it-IT">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r>
              <a:rPr lang="it-IT" b="1" u="sng">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ha la facoltà di richiedere</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a:latin typeface="Segoe UI Semilight" panose="020B0402040204020203" pitchFamily="34" charset="0"/>
                <a:ea typeface="Yu Gothic UI" panose="020B0500000000000000" pitchFamily="34" charset="-128"/>
                <a:cs typeface="Segoe UI Semilight" panose="020B0402040204020203" pitchFamily="34" charset="0"/>
              </a:rPr>
              <a:t>all’OE di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fornire parametri economico-finanziari significativi, certificati </a:t>
            </a:r>
            <a:r>
              <a:rPr lang="it-IT">
                <a:latin typeface="Segoe UI Semilight" panose="020B0402040204020203" pitchFamily="34" charset="0"/>
                <a:ea typeface="Yu Gothic UI" panose="020B0500000000000000" pitchFamily="34" charset="-128"/>
                <a:cs typeface="Segoe UI Semilight" panose="020B0402040204020203" pitchFamily="34" charset="0"/>
              </a:rPr>
              <a:t>da società di revisione ovvero da altri soggetti preposti che si affianchino alle valutazioni tecniche proprie dell'organismo di certificazione, da cui emerga in modo inequivoco la sua esposizione finanziaria;</a:t>
            </a:r>
          </a:p>
          <a:p>
            <a:pPr lvl="1" algn="just"/>
            <a:r>
              <a:rPr lang="it-IT" b="1" u="sng">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richiede al concorrente</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a:latin typeface="Segoe UI Semilight" panose="020B0402040204020203" pitchFamily="34" charset="0"/>
                <a:ea typeface="Yu Gothic UI" panose="020B0500000000000000" pitchFamily="34" charset="-128"/>
                <a:cs typeface="Segoe UI Semilight" panose="020B0402040204020203" pitchFamily="34" charset="0"/>
              </a:rPr>
              <a:t>oltre la qualificazione nella Cl. VIII, anche di aver realizzato,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nel quinquennio antecedente </a:t>
            </a:r>
            <a:r>
              <a:rPr lang="it-IT">
                <a:latin typeface="Segoe UI Semilight" panose="020B0402040204020203" pitchFamily="34" charset="0"/>
                <a:ea typeface="Yu Gothic UI" panose="020B0500000000000000" pitchFamily="34" charset="-128"/>
                <a:cs typeface="Segoe UI Semilight" panose="020B0402040204020203" pitchFamily="34" charset="0"/>
              </a:rPr>
              <a:t>la data di pubblicazione del bando, una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cifra di affari, ottenuta con lavori svolti mediante attività diretta e indiretta, non inferiore a 2,5 volte l'importo a base di gara </a:t>
            </a:r>
            <a:r>
              <a:rPr lang="it-IT">
                <a:latin typeface="Segoe UI Semilight" panose="020B0402040204020203" pitchFamily="34" charset="0"/>
                <a:ea typeface="Yu Gothic UI" panose="020B0500000000000000" pitchFamily="34" charset="-128"/>
                <a:cs typeface="Segoe UI Semilight" panose="020B0402040204020203" pitchFamily="34" charset="0"/>
              </a:rPr>
              <a:t>(II.12, 2.6).</a:t>
            </a:r>
          </a:p>
          <a:p>
            <a:pPr algn="just"/>
            <a:endParaRPr lang="it-IT">
              <a:latin typeface="Segoe UI Semilight" panose="020B0402040204020203" pitchFamily="34" charset="0"/>
              <a:ea typeface="Yu Gothic UI" panose="020B0500000000000000" pitchFamily="34" charset="-128"/>
              <a:cs typeface="Segoe UI Semilight" panose="020B0402040204020203" pitchFamily="34" charset="0"/>
            </a:endParaRPr>
          </a:p>
        </p:txBody>
      </p:sp>
    </p:spTree>
    <p:extLst>
      <p:ext uri="{BB962C8B-B14F-4D97-AF65-F5344CB8AC3E}">
        <p14:creationId xmlns:p14="http://schemas.microsoft.com/office/powerpoint/2010/main" val="329379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275B3-A1F8-D7A9-C662-145638C4BF1C}"/>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32CFA7BD-9DA5-8B4D-0FC6-67D5C9895A81}"/>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Differenze requisiti maggiori importi</a:t>
            </a:r>
          </a:p>
        </p:txBody>
      </p:sp>
      <p:sp>
        <p:nvSpPr>
          <p:cNvPr id="3" name="Segnaposto numero diapositiva 2">
            <a:extLst>
              <a:ext uri="{FF2B5EF4-FFF2-40B4-BE49-F238E27FC236}">
                <a16:creationId xmlns:a16="http://schemas.microsoft.com/office/drawing/2014/main" id="{3D9524E8-6686-2AF7-2561-C8FDAC8F3B01}"/>
              </a:ext>
            </a:extLst>
          </p:cNvPr>
          <p:cNvSpPr>
            <a:spLocks noGrp="1"/>
          </p:cNvSpPr>
          <p:nvPr>
            <p:ph type="sldNum" sz="quarter" idx="10"/>
          </p:nvPr>
        </p:nvSpPr>
        <p:spPr/>
        <p:txBody>
          <a:bodyPr/>
          <a:lstStyle/>
          <a:p>
            <a:fld id="{A88A401D-FA7D-467D-AFBB-0B3BA40DF614}" type="slidenum">
              <a:rPr lang="it-IT" smtClean="0"/>
              <a:pPr/>
              <a:t>37</a:t>
            </a:fld>
            <a:endParaRPr lang="it-IT" dirty="0"/>
          </a:p>
        </p:txBody>
      </p:sp>
      <p:sp>
        <p:nvSpPr>
          <p:cNvPr id="4" name="Segnaposto piè di pagina 3">
            <a:extLst>
              <a:ext uri="{FF2B5EF4-FFF2-40B4-BE49-F238E27FC236}">
                <a16:creationId xmlns:a16="http://schemas.microsoft.com/office/drawing/2014/main" id="{E9D5D4F9-7902-A495-7E11-1DB92AC5EA17}"/>
              </a:ext>
            </a:extLst>
          </p:cNvPr>
          <p:cNvSpPr>
            <a:spLocks noGrp="1"/>
          </p:cNvSpPr>
          <p:nvPr>
            <p:ph type="ftr" sz="quarter" idx="11"/>
          </p:nvPr>
        </p:nvSpPr>
        <p:spPr/>
        <p:txBody>
          <a:bodyPr/>
          <a:lstStyle/>
          <a:p>
            <a:r>
              <a:rPr lang="it-IT"/>
              <a:t>Direzione Legislazione Opere Pubbliche - Avv. Bruno Urbani – Qualificazione, Subappalto, Forme plurisoggettive </a:t>
            </a:r>
            <a:endParaRPr lang="it-IT" dirty="0"/>
          </a:p>
        </p:txBody>
      </p:sp>
      <p:graphicFrame>
        <p:nvGraphicFramePr>
          <p:cNvPr id="7" name="Oggetto 6">
            <a:extLst>
              <a:ext uri="{FF2B5EF4-FFF2-40B4-BE49-F238E27FC236}">
                <a16:creationId xmlns:a16="http://schemas.microsoft.com/office/drawing/2014/main" id="{C974E1D1-7F1B-9A71-662F-1E9DEF1A3788}"/>
              </a:ext>
            </a:extLst>
          </p:cNvPr>
          <p:cNvGraphicFramePr>
            <a:graphicFrameLocks noChangeAspect="1"/>
          </p:cNvGraphicFramePr>
          <p:nvPr/>
        </p:nvGraphicFramePr>
        <p:xfrm>
          <a:off x="461963" y="1347788"/>
          <a:ext cx="8154987" cy="3298825"/>
        </p:xfrm>
        <a:graphic>
          <a:graphicData uri="http://schemas.openxmlformats.org/presentationml/2006/ole">
            <mc:AlternateContent xmlns:mc="http://schemas.openxmlformats.org/markup-compatibility/2006">
              <mc:Choice xmlns:v="urn:schemas-microsoft-com:vml" Requires="v">
                <p:oleObj name="Document" r:id="rId2" imgW="5770189" imgH="2329309" progId="Word.Document.12">
                  <p:embed/>
                </p:oleObj>
              </mc:Choice>
              <mc:Fallback>
                <p:oleObj name="Document" r:id="rId2" imgW="5770189" imgH="2329309" progId="Word.Document.12">
                  <p:embed/>
                  <p:pic>
                    <p:nvPicPr>
                      <p:cNvPr id="7" name="Oggetto 6">
                        <a:extLst>
                          <a:ext uri="{FF2B5EF4-FFF2-40B4-BE49-F238E27FC236}">
                            <a16:creationId xmlns:a16="http://schemas.microsoft.com/office/drawing/2014/main" id="{C974E1D1-7F1B-9A71-662F-1E9DEF1A3788}"/>
                          </a:ext>
                        </a:extLst>
                      </p:cNvPr>
                      <p:cNvPicPr/>
                      <p:nvPr/>
                    </p:nvPicPr>
                    <p:blipFill>
                      <a:blip r:embed="rId3"/>
                      <a:stretch>
                        <a:fillRect/>
                      </a:stretch>
                    </p:blipFill>
                    <p:spPr>
                      <a:xfrm>
                        <a:off x="461963" y="1347788"/>
                        <a:ext cx="8154987" cy="3298825"/>
                      </a:xfrm>
                      <a:prstGeom prst="rect">
                        <a:avLst/>
                      </a:prstGeom>
                    </p:spPr>
                  </p:pic>
                </p:oleObj>
              </mc:Fallback>
            </mc:AlternateContent>
          </a:graphicData>
        </a:graphic>
      </p:graphicFrame>
    </p:spTree>
    <p:extLst>
      <p:ext uri="{BB962C8B-B14F-4D97-AF65-F5344CB8AC3E}">
        <p14:creationId xmlns:p14="http://schemas.microsoft.com/office/powerpoint/2010/main" val="3520419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26055-8C2D-8ADB-8941-57EA93D0EBE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8516C80-A664-0BAC-A382-102B374ED729}"/>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Abolizione Rating d’impresa </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(30x109)</a:t>
            </a:r>
            <a:endParaRPr lang="it-IT" b="1" i="1">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4" name="Segnaposto numero diapositiva 3">
            <a:extLst>
              <a:ext uri="{FF2B5EF4-FFF2-40B4-BE49-F238E27FC236}">
                <a16:creationId xmlns:a16="http://schemas.microsoft.com/office/drawing/2014/main" id="{94987566-4EFE-3475-580B-A02C162B88F8}"/>
              </a:ext>
            </a:extLst>
          </p:cNvPr>
          <p:cNvSpPr>
            <a:spLocks noGrp="1"/>
          </p:cNvSpPr>
          <p:nvPr>
            <p:ph type="sldNum" sz="quarter" idx="10"/>
          </p:nvPr>
        </p:nvSpPr>
        <p:spPr/>
        <p:txBody>
          <a:bodyPr/>
          <a:lstStyle/>
          <a:p>
            <a:fld id="{A88A401D-FA7D-467D-AFBB-0B3BA40DF614}" type="slidenum">
              <a:rPr lang="it-IT" smtClean="0"/>
              <a:t>38</a:t>
            </a:fld>
            <a:endParaRPr lang="it-IT"/>
          </a:p>
        </p:txBody>
      </p:sp>
      <p:sp>
        <p:nvSpPr>
          <p:cNvPr id="5" name="Segnaposto piè di pagina 4">
            <a:extLst>
              <a:ext uri="{FF2B5EF4-FFF2-40B4-BE49-F238E27FC236}">
                <a16:creationId xmlns:a16="http://schemas.microsoft.com/office/drawing/2014/main" id="{F9FBC871-5DD7-8906-C6FA-AD7C1600D717}"/>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3" name="Segnaposto contenuto 2">
            <a:extLst>
              <a:ext uri="{FF2B5EF4-FFF2-40B4-BE49-F238E27FC236}">
                <a16:creationId xmlns:a16="http://schemas.microsoft.com/office/drawing/2014/main" id="{0C65C1E2-2C80-24E7-0113-EDFFC69B4DF0}"/>
              </a:ext>
            </a:extLst>
          </p:cNvPr>
          <p:cNvSpPr>
            <a:spLocks noGrp="1"/>
          </p:cNvSpPr>
          <p:nvPr>
            <p:ph idx="1"/>
          </p:nvPr>
        </p:nvSpPr>
        <p:spPr>
          <a:xfrm>
            <a:off x="323528" y="1063229"/>
            <a:ext cx="3600400" cy="3394075"/>
          </a:xfrm>
          <a:solidFill>
            <a:schemeClr val="bg1"/>
          </a:solidFill>
        </p:spPr>
        <p:txBody>
          <a:bodyPr>
            <a:normAutofit/>
          </a:bodyPr>
          <a:lstStyle/>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Il nuovo art. 30 abroga l’art. 109 del d.lgs. 36/2023, che prevedeva l’</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istituzione di un sistema digitale per valutare la reputazione </a:t>
            </a:r>
            <a:r>
              <a:rPr lang="it-IT">
                <a:latin typeface="Segoe UI Semilight" panose="020B0402040204020203" pitchFamily="34" charset="0"/>
                <a:ea typeface="Yu Gothic UI" panose="020B0500000000000000" pitchFamily="34" charset="-128"/>
                <a:cs typeface="Segoe UI Semilight" panose="020B0402040204020203" pitchFamily="34" charset="0"/>
              </a:rPr>
              <a:t>delle imprese, volto a:</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valutare l'affidabilità delle aziende attraverso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indici qualitativi e quantitativi, oggettivi e misurabili</a:t>
            </a:r>
            <a:r>
              <a:rPr lang="it-IT">
                <a:latin typeface="Segoe UI Semilight" panose="020B0402040204020203" pitchFamily="34" charset="0"/>
                <a:ea typeface="Yu Gothic UI" panose="020B0500000000000000" pitchFamily="34" charset="-128"/>
                <a:cs typeface="Segoe UI Semilight" panose="020B0402040204020203" pitchFamily="34" charset="0"/>
              </a:rPr>
              <a:t>.</a:t>
            </a:r>
          </a:p>
          <a:p>
            <a:pPr algn="just"/>
            <a:endParaRPr lang="it-IT">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834E4702-93D9-7AB0-70BC-98A97FD85ACE}"/>
              </a:ext>
            </a:extLst>
          </p:cNvPr>
          <p:cNvSpPr txBox="1"/>
          <p:nvPr/>
        </p:nvSpPr>
        <p:spPr>
          <a:xfrm>
            <a:off x="4371492" y="1491163"/>
            <a:ext cx="4315308" cy="2800767"/>
          </a:xfrm>
          <a:prstGeom prst="rect">
            <a:avLst/>
          </a:prstGeom>
          <a:solidFill>
            <a:schemeClr val="accent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it-IT"/>
            </a:defPPr>
            <a:lvl1pPr algn="just">
              <a:defRPr i="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600">
                <a:solidFill>
                  <a:schemeClr val="tx1"/>
                </a:solidFill>
              </a:rPr>
              <a:t>L’abrogazione dimostra le difficoltà persistenti nel creare un sistema reputazionale efficace per le imprese, che rimane una sfida aperta nel settore degli appalti pubblici. </a:t>
            </a:r>
          </a:p>
          <a:p>
            <a:r>
              <a:rPr lang="it-IT" sz="1600">
                <a:solidFill>
                  <a:schemeClr val="tx1"/>
                </a:solidFill>
              </a:rPr>
              <a:t>Problematiche già emerse nel 2016, quando un sistema simile era stato proposto nel d.lgs. 50/2016:</a:t>
            </a:r>
          </a:p>
          <a:p>
            <a:r>
              <a:rPr lang="it-IT" sz="1600">
                <a:solidFill>
                  <a:schemeClr val="tx1"/>
                </a:solidFill>
              </a:rPr>
              <a:t>L’ANAC aveva rinunciato all’implementazione del sistema a causa della complessità nel definire indici e criteri chiari che non penalizzassero la concorrenza..</a:t>
            </a:r>
          </a:p>
        </p:txBody>
      </p:sp>
    </p:spTree>
    <p:extLst>
      <p:ext uri="{BB962C8B-B14F-4D97-AF65-F5344CB8AC3E}">
        <p14:creationId xmlns:p14="http://schemas.microsoft.com/office/powerpoint/2010/main" val="83020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97A82-2D04-B7D4-C0D2-688A18FFD6E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CAED835-952A-B9C8-6650-2504A8AD773C}"/>
              </a:ext>
            </a:extLst>
          </p:cNvPr>
          <p:cNvSpPr>
            <a:spLocks noGrp="1"/>
          </p:cNvSpPr>
          <p:nvPr>
            <p:ph type="ctrTitle"/>
          </p:nvPr>
        </p:nvSpPr>
        <p:spPr>
          <a:xfrm>
            <a:off x="971600" y="1597819"/>
            <a:ext cx="5616624" cy="1102519"/>
          </a:xfrm>
        </p:spPr>
        <p:txBody>
          <a:bodyPr/>
          <a:lstStyle/>
          <a:p>
            <a:pPr algn="l"/>
            <a:r>
              <a:rPr lang="it-IT" b="1">
                <a:latin typeface="Segoe UI Semilight" panose="020B0402040204020203" pitchFamily="34" charset="0"/>
                <a:ea typeface="Yu Gothic UI" panose="020B0500000000000000" pitchFamily="34" charset="-128"/>
                <a:cs typeface="Segoe UI Semilight" panose="020B0402040204020203" pitchFamily="34" charset="0"/>
              </a:rPr>
              <a:t>Requisiti sul FVOE</a:t>
            </a:r>
            <a:endParaRPr lang="it-IT"/>
          </a:p>
        </p:txBody>
      </p:sp>
      <p:sp>
        <p:nvSpPr>
          <p:cNvPr id="3" name="Sottotitolo 2">
            <a:extLst>
              <a:ext uri="{FF2B5EF4-FFF2-40B4-BE49-F238E27FC236}">
                <a16:creationId xmlns:a16="http://schemas.microsoft.com/office/drawing/2014/main" id="{64DD0152-DF65-AC08-C3A0-34C552CE71CF}"/>
              </a:ext>
            </a:extLst>
          </p:cNvPr>
          <p:cNvSpPr>
            <a:spLocks noGrp="1"/>
          </p:cNvSpPr>
          <p:nvPr>
            <p:ph type="subTitle" idx="1"/>
          </p:nvPr>
        </p:nvSpPr>
        <p:spPr/>
        <p:txBody>
          <a:bodyPr/>
          <a:lstStyle/>
          <a:p>
            <a:pPr algn="l"/>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Il punto su: Qualificazione, Subappalto, Forme plurisoggettive di partecipazione all’appalto</a:t>
            </a:r>
            <a:endParaRPr lang="it-IT" i="1">
              <a:effectLst>
                <a:outerShdw blurRad="38100" dist="38100" dir="2700000" algn="tl">
                  <a:srgbClr val="000000">
                    <a:alpha val="43137"/>
                  </a:srgbClr>
                </a:outerShdw>
              </a:effectLst>
            </a:endParaRPr>
          </a:p>
        </p:txBody>
      </p:sp>
      <p:sp>
        <p:nvSpPr>
          <p:cNvPr id="4" name="Segnaposto numero diapositiva 3">
            <a:extLst>
              <a:ext uri="{FF2B5EF4-FFF2-40B4-BE49-F238E27FC236}">
                <a16:creationId xmlns:a16="http://schemas.microsoft.com/office/drawing/2014/main" id="{40513763-0355-8762-0250-1CB785B8ABAB}"/>
              </a:ext>
            </a:extLst>
          </p:cNvPr>
          <p:cNvSpPr>
            <a:spLocks noGrp="1"/>
          </p:cNvSpPr>
          <p:nvPr>
            <p:ph type="sldNum" sz="quarter" idx="12"/>
          </p:nvPr>
        </p:nvSpPr>
        <p:spPr/>
        <p:txBody>
          <a:bodyPr/>
          <a:lstStyle/>
          <a:p>
            <a:fld id="{A88A401D-FA7D-467D-AFBB-0B3BA40DF614}" type="slidenum">
              <a:rPr lang="it-IT" smtClean="0"/>
              <a:t>39</a:t>
            </a:fld>
            <a:endParaRPr lang="it-IT"/>
          </a:p>
        </p:txBody>
      </p:sp>
      <p:sp>
        <p:nvSpPr>
          <p:cNvPr id="6" name="CasellaDiTesto 5">
            <a:extLst>
              <a:ext uri="{FF2B5EF4-FFF2-40B4-BE49-F238E27FC236}">
                <a16:creationId xmlns:a16="http://schemas.microsoft.com/office/drawing/2014/main" id="{8621F5DA-4908-5F2F-A07E-430B745E44BF}"/>
              </a:ext>
            </a:extLst>
          </p:cNvPr>
          <p:cNvSpPr txBox="1"/>
          <p:nvPr/>
        </p:nvSpPr>
        <p:spPr>
          <a:xfrm>
            <a:off x="971600" y="1413153"/>
            <a:ext cx="3959768" cy="369332"/>
          </a:xfrm>
          <a:prstGeom prst="rect">
            <a:avLst/>
          </a:prstGeom>
          <a:noFill/>
        </p:spPr>
        <p:txBody>
          <a:bodyPr wrap="square">
            <a:spAutoFit/>
          </a:bodyPr>
          <a:lstStyle/>
          <a:p>
            <a:pPr defTabSz="914378"/>
            <a:r>
              <a:rPr lang="it-IT" i="1">
                <a:solidFill>
                  <a:prstClr val="black"/>
                </a:solidFill>
                <a:latin typeface="Segoe UI Semilight" panose="020B0402040204020203" pitchFamily="34" charset="0"/>
                <a:cs typeface="Segoe UI Semilight" panose="020B0402040204020203" pitchFamily="34" charset="0"/>
              </a:rPr>
              <a:t>Il decreto correttivo al Codice Appalti</a:t>
            </a:r>
            <a:endParaRPr lang="it-IT">
              <a:solidFill>
                <a:prstClr val="black"/>
              </a:solidFill>
              <a:latin typeface="Calibri"/>
            </a:endParaRPr>
          </a:p>
        </p:txBody>
      </p:sp>
      <p:sp>
        <p:nvSpPr>
          <p:cNvPr id="7" name="Segnaposto piè di pagina 4">
            <a:extLst>
              <a:ext uri="{FF2B5EF4-FFF2-40B4-BE49-F238E27FC236}">
                <a16:creationId xmlns:a16="http://schemas.microsoft.com/office/drawing/2014/main" id="{C0A6EA23-C7DC-15CD-343E-CE338FE6DC00}"/>
              </a:ext>
            </a:extLst>
          </p:cNvPr>
          <p:cNvSpPr>
            <a:spLocks noGrp="1"/>
          </p:cNvSpPr>
          <p:nvPr>
            <p:ph type="ftr" sz="quarter" idx="3"/>
          </p:nvPr>
        </p:nvSpPr>
        <p:spPr>
          <a:xfrm>
            <a:off x="318356" y="4767263"/>
            <a:ext cx="5482952" cy="273844"/>
          </a:xfrm>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3132645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BA38D-C6E4-E02B-76B7-CF735C331F31}"/>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D6C0EEE-A0E0-62EC-85D5-1D4D91C62572}"/>
              </a:ext>
            </a:extLst>
          </p:cNvPr>
          <p:cNvSpPr>
            <a:spLocks noGrp="1"/>
          </p:cNvSpPr>
          <p:nvPr>
            <p:ph type="sldNum" sz="quarter" idx="12"/>
          </p:nvPr>
        </p:nvSpPr>
        <p:spPr/>
        <p:txBody>
          <a:bodyPr/>
          <a:lstStyle/>
          <a:p>
            <a:pPr marL="28574" algn="ctr" defTabSz="685800">
              <a:lnSpc>
                <a:spcPts val="930"/>
              </a:lnSpc>
              <a:defRPr/>
            </a:pPr>
            <a:fld id="{81D60167-4931-47E6-BA6A-407CBD079E47}" type="slidenum">
              <a:rPr lang="it-IT">
                <a:effectLst/>
              </a:rPr>
              <a:pPr marL="28574" algn="ctr" defTabSz="685800">
                <a:lnSpc>
                  <a:spcPts val="930"/>
                </a:lnSpc>
                <a:defRPr/>
              </a:pPr>
              <a:t>4</a:t>
            </a:fld>
            <a:endParaRPr lang="it-IT">
              <a:effectLst/>
            </a:endParaRPr>
          </a:p>
        </p:txBody>
      </p:sp>
      <p:graphicFrame>
        <p:nvGraphicFramePr>
          <p:cNvPr id="47" name="Diagramma 46">
            <a:extLst>
              <a:ext uri="{FF2B5EF4-FFF2-40B4-BE49-F238E27FC236}">
                <a16:creationId xmlns:a16="http://schemas.microsoft.com/office/drawing/2014/main" id="{AD51242E-9E6E-9AF4-0985-90A7469EDD79}"/>
              </a:ext>
            </a:extLst>
          </p:cNvPr>
          <p:cNvGraphicFramePr/>
          <p:nvPr>
            <p:extLst>
              <p:ext uri="{D42A27DB-BD31-4B8C-83A1-F6EECF244321}">
                <p14:modId xmlns:p14="http://schemas.microsoft.com/office/powerpoint/2010/main" val="4169058749"/>
              </p:ext>
            </p:extLst>
          </p:nvPr>
        </p:nvGraphicFramePr>
        <p:xfrm>
          <a:off x="275665" y="382391"/>
          <a:ext cx="8511989" cy="4324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con angoli arrotondati 2">
            <a:extLst>
              <a:ext uri="{FF2B5EF4-FFF2-40B4-BE49-F238E27FC236}">
                <a16:creationId xmlns:a16="http://schemas.microsoft.com/office/drawing/2014/main" id="{81D348AE-B876-2821-7ABD-9696B04BCD4C}"/>
              </a:ext>
            </a:extLst>
          </p:cNvPr>
          <p:cNvSpPr/>
          <p:nvPr/>
        </p:nvSpPr>
        <p:spPr>
          <a:xfrm>
            <a:off x="2411760" y="87497"/>
            <a:ext cx="3900354" cy="396021"/>
          </a:xfrm>
          <a:prstGeom prst="roundRect">
            <a:avLst/>
          </a:prstGeom>
          <a:solidFill>
            <a:srgbClr val="C6D9F1"/>
          </a:solidFill>
        </p:spPr>
        <p:txBody>
          <a:bodyPr wrap="square" lIns="0" tIns="0" rIns="0" bIns="0" rtlCol="0" anchor="ctr"/>
          <a:lstStyle/>
          <a:p>
            <a:pPr algn="ctr" defTabSz="685800">
              <a:defRPr/>
            </a:pPr>
            <a:r>
              <a:rPr lang="it-IT" sz="1350" b="1">
                <a:solidFill>
                  <a:srgbClr val="376092"/>
                </a:solidFill>
                <a:latin typeface="Segoe UI" panose="020B0502040204020203" pitchFamily="34" charset="0"/>
                <a:cs typeface="Segoe UI" panose="020B0502040204020203" pitchFamily="34" charset="0"/>
              </a:rPr>
              <a:t>Quadro di sintesi delle principali modifiche</a:t>
            </a:r>
          </a:p>
        </p:txBody>
      </p:sp>
      <p:sp>
        <p:nvSpPr>
          <p:cNvPr id="6" name="Segnaposto piè di pagina 3">
            <a:extLst>
              <a:ext uri="{FF2B5EF4-FFF2-40B4-BE49-F238E27FC236}">
                <a16:creationId xmlns:a16="http://schemas.microsoft.com/office/drawing/2014/main" id="{C4EBDAAD-C0EC-A9DA-AE78-1A35CF3D001F}"/>
              </a:ext>
            </a:extLst>
          </p:cNvPr>
          <p:cNvSpPr txBox="1">
            <a:spLocks/>
          </p:cNvSpPr>
          <p:nvPr/>
        </p:nvSpPr>
        <p:spPr>
          <a:xfrm>
            <a:off x="444806" y="4767263"/>
            <a:ext cx="5482952" cy="27384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824" b="1" i="1">
                <a:solidFill>
                  <a:srgbClr val="103676"/>
                </a:solidFill>
                <a:latin typeface="Segoe UI Semilight" panose="020B0402040204020203" pitchFamily="34" charset="0"/>
                <a:cs typeface="Segoe UI Semilight" panose="020B0402040204020203" pitchFamily="34" charset="0"/>
              </a:rPr>
              <a:t>Direzione Legislazione Opere Pubbliche - Avv. Bruno Urbani – Il decreto correttivo al d.lgs. 36 del 2023 «Codice Appalti»</a:t>
            </a:r>
          </a:p>
        </p:txBody>
      </p:sp>
      <p:sp>
        <p:nvSpPr>
          <p:cNvPr id="4" name="Segnaposto piè di pagina 3">
            <a:extLst>
              <a:ext uri="{FF2B5EF4-FFF2-40B4-BE49-F238E27FC236}">
                <a16:creationId xmlns:a16="http://schemas.microsoft.com/office/drawing/2014/main" id="{F555B2BD-F1EE-3325-4D0D-FC4B73A6A89D}"/>
              </a:ext>
            </a:extLst>
          </p:cNvPr>
          <p:cNvSpPr>
            <a:spLocks noGrp="1"/>
          </p:cNvSpPr>
          <p:nvPr>
            <p:ph type="ftr" sz="quarter" idx="11"/>
          </p:nvPr>
        </p:nvSpPr>
        <p:spPr>
          <a:xfrm>
            <a:off x="457200" y="4721856"/>
            <a:ext cx="5482952" cy="273844"/>
          </a:xfrm>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1404826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373B1-BD42-720B-F2B5-3822C29C2CA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5A8889F-C68E-1C85-D4A4-3ABCA4288982}"/>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Utilizzo </a:t>
            </a:r>
            <a:r>
              <a:rPr lang="it-IT" b="1" err="1">
                <a:latin typeface="Segoe UI Semilight" panose="020B0402040204020203" pitchFamily="34" charset="0"/>
                <a:ea typeface="Yu Gothic UI" panose="020B0500000000000000" pitchFamily="34" charset="-128"/>
                <a:cs typeface="Segoe UI Semilight" panose="020B0402040204020203" pitchFamily="34" charset="0"/>
              </a:rPr>
              <a:t>FVOE</a:t>
            </a:r>
            <a:r>
              <a:rPr lang="it-IT" b="1">
                <a:latin typeface="Segoe UI Semilight" panose="020B0402040204020203" pitchFamily="34" charset="0"/>
                <a:ea typeface="Yu Gothic UI" panose="020B0500000000000000" pitchFamily="34" charset="-128"/>
                <a:cs typeface="Segoe UI Semilight" panose="020B0402040204020203" pitchFamily="34" charset="0"/>
              </a:rPr>
              <a:t> </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a:t>
            </a:r>
            <a:r>
              <a:rPr lang="it-IT" sz="2400" b="1" i="1" err="1">
                <a:latin typeface="Segoe UI Semilight" panose="020B0402040204020203" pitchFamily="34" charset="0"/>
                <a:ea typeface="Yu Gothic UI" panose="020B0500000000000000" pitchFamily="34" charset="-128"/>
                <a:cs typeface="Segoe UI Semilight" panose="020B0402040204020203" pitchFamily="34" charset="0"/>
              </a:rPr>
              <a:t>11.1ax35.4.5</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-bis e </a:t>
            </a:r>
            <a:r>
              <a:rPr lang="it-IT" sz="2400" b="1" i="1" err="1">
                <a:latin typeface="Segoe UI Semilight" panose="020B0402040204020203" pitchFamily="34" charset="0"/>
                <a:ea typeface="Yu Gothic UI" panose="020B0500000000000000" pitchFamily="34" charset="-128"/>
                <a:cs typeface="Segoe UI Semilight" panose="020B0402040204020203" pitchFamily="34" charset="0"/>
              </a:rPr>
              <a:t>24x99.3</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-bis)</a:t>
            </a:r>
            <a:endParaRPr lang="it-IT" b="1">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FA8F3DDD-E2B2-55A2-70D6-F8D9A542FE57}"/>
              </a:ext>
            </a:extLst>
          </p:cNvPr>
          <p:cNvSpPr>
            <a:spLocks noGrp="1"/>
          </p:cNvSpPr>
          <p:nvPr>
            <p:ph type="sldNum" sz="quarter" idx="10"/>
          </p:nvPr>
        </p:nvSpPr>
        <p:spPr/>
        <p:txBody>
          <a:bodyPr/>
          <a:lstStyle/>
          <a:p>
            <a:fld id="{A88A401D-FA7D-467D-AFBB-0B3BA40DF614}" type="slidenum">
              <a:rPr lang="it-IT" smtClean="0"/>
              <a:pPr/>
              <a:t>40</a:t>
            </a:fld>
            <a:endParaRPr lang="it-IT"/>
          </a:p>
        </p:txBody>
      </p:sp>
      <p:sp>
        <p:nvSpPr>
          <p:cNvPr id="4" name="Segnaposto contenuto 3">
            <a:extLst>
              <a:ext uri="{FF2B5EF4-FFF2-40B4-BE49-F238E27FC236}">
                <a16:creationId xmlns:a16="http://schemas.microsoft.com/office/drawing/2014/main" id="{F1BE69D2-DA9F-1B68-B4ED-670FB9CEDAB2}"/>
              </a:ext>
            </a:extLst>
          </p:cNvPr>
          <p:cNvSpPr>
            <a:spLocks noGrp="1"/>
          </p:cNvSpPr>
          <p:nvPr>
            <p:ph idx="1"/>
          </p:nvPr>
        </p:nvSpPr>
        <p:spPr>
          <a:xfrm>
            <a:off x="457200" y="1200150"/>
            <a:ext cx="8229600" cy="3521705"/>
          </a:xfrm>
        </p:spPr>
        <p:txBody>
          <a:bodyPr>
            <a:normAutofit/>
          </a:bodyPr>
          <a:lstStyle/>
          <a:p>
            <a:pPr algn="just"/>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 sede di presentazione delle offerte</a:t>
            </a:r>
            <a:r>
              <a:rPr lang="it-IT">
                <a:latin typeface="Segoe UI Semilight" panose="020B0402040204020203" pitchFamily="34" charset="0"/>
                <a:ea typeface="Yu Gothic UI" panose="020B0500000000000000" pitchFamily="34" charset="-128"/>
                <a:cs typeface="Segoe UI Semilight" panose="020B0402040204020203" pitchFamily="34" charset="0"/>
              </a:rPr>
              <a:t>, gli OE trasmettono alla SA e agli EC il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CONSENSO AL TRATTAMENTO DEI DATI </a:t>
            </a:r>
            <a:r>
              <a:rPr lang="it-IT" i="1">
                <a:latin typeface="Segoe UI Semilight" panose="020B0402040204020203" pitchFamily="34" charset="0"/>
                <a:ea typeface="Yu Gothic UI" panose="020B0500000000000000" pitchFamily="34" charset="-128"/>
                <a:cs typeface="Segoe UI Semilight" panose="020B0402040204020203" pitchFamily="34" charset="0"/>
              </a:rPr>
              <a:t>tramite il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fascicolo virtuale </a:t>
            </a:r>
            <a:r>
              <a:rPr lang="it-IT">
                <a:latin typeface="Segoe UI Semilight" panose="020B0402040204020203" pitchFamily="34" charset="0"/>
                <a:ea typeface="Yu Gothic UI" panose="020B0500000000000000" pitchFamily="34" charset="-128"/>
                <a:cs typeface="Segoe UI Semilight" panose="020B0402040204020203" pitchFamily="34" charset="0"/>
              </a:rPr>
              <a:t>dell'operatore economico (FVOE), </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nel rispetto di quanto previsto dal codice della privacy (d.lgs. n. 196/03), </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ai fini della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verifica del possesso dei requisiti </a:t>
            </a:r>
            <a:r>
              <a:rPr lang="it-IT">
                <a:latin typeface="Segoe UI Semilight" panose="020B0402040204020203" pitchFamily="34" charset="0"/>
                <a:ea typeface="Yu Gothic UI" panose="020B0500000000000000" pitchFamily="34" charset="-128"/>
                <a:cs typeface="Segoe UI Semilight" panose="020B0402040204020203" pitchFamily="34" charset="0"/>
              </a:rPr>
              <a:t>(v. 99, nonché per le altre finalità previste dal codice).</a:t>
            </a:r>
          </a:p>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In caso di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MALFUNZIONAMENTO</a:t>
            </a:r>
            <a:r>
              <a:rPr lang="it-IT">
                <a:latin typeface="Segoe UI Semilight" panose="020B0402040204020203" pitchFamily="34" charset="0"/>
                <a:ea typeface="Yu Gothic UI" panose="020B0500000000000000" pitchFamily="34" charset="-128"/>
                <a:cs typeface="Segoe UI Semilight" panose="020B0402040204020203" pitchFamily="34" charset="0"/>
              </a:rPr>
              <a:t>, anche parziale, di:</a:t>
            </a:r>
          </a:p>
          <a:p>
            <a:pPr lvl="1" algn="just"/>
            <a:r>
              <a:rPr lang="it-IT" b="1" i="1" err="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FVOE</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PAD,</a:t>
            </a:r>
          </a:p>
          <a:p>
            <a:pPr lvl="1" algn="just"/>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banche dati </a:t>
            </a:r>
            <a:r>
              <a:rPr lang="it-IT">
                <a:latin typeface="Segoe UI Semilight" panose="020B0402040204020203" pitchFamily="34" charset="0"/>
                <a:ea typeface="Yu Gothic UI" panose="020B0500000000000000" pitchFamily="34" charset="-128"/>
                <a:cs typeface="Segoe UI Semilight" panose="020B0402040204020203" pitchFamily="34" charset="0"/>
              </a:rPr>
              <a:t>o </a:t>
            </a:r>
          </a:p>
          <a:p>
            <a:pPr lvl="1" algn="just"/>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sistemi di interoperabilità </a:t>
            </a:r>
          </a:p>
        </p:txBody>
      </p:sp>
      <p:sp>
        <p:nvSpPr>
          <p:cNvPr id="5" name="Segnaposto piè di pagina 4">
            <a:extLst>
              <a:ext uri="{FF2B5EF4-FFF2-40B4-BE49-F238E27FC236}">
                <a16:creationId xmlns:a16="http://schemas.microsoft.com/office/drawing/2014/main" id="{FB2B0BF9-BFB4-828E-7A55-384EC537B9C5}"/>
              </a:ext>
            </a:extLst>
          </p:cNvPr>
          <p:cNvSpPr>
            <a:spLocks noGrp="1"/>
          </p:cNvSpPr>
          <p:nvPr>
            <p:ph type="ftr" sz="quarter" idx="11"/>
          </p:nvPr>
        </p:nvSpPr>
        <p:spPr>
          <a:xfrm>
            <a:off x="457200" y="4721856"/>
            <a:ext cx="5482952" cy="273844"/>
          </a:xfrm>
        </p:spPr>
        <p:txBody>
          <a:bodyPr/>
          <a:lstStyle/>
          <a:p>
            <a:r>
              <a:rPr lang="it-IT"/>
              <a:t>Direzione Legislazione Opere Pubbliche - Avv. Bruno Urbani – Qualificazione, Subappalto, Forme plurisoggettive </a:t>
            </a:r>
          </a:p>
        </p:txBody>
      </p:sp>
      <p:sp>
        <p:nvSpPr>
          <p:cNvPr id="6" name="Freccia a gallone 5">
            <a:extLst>
              <a:ext uri="{FF2B5EF4-FFF2-40B4-BE49-F238E27FC236}">
                <a16:creationId xmlns:a16="http://schemas.microsoft.com/office/drawing/2014/main" id="{2E033219-AD9D-85A8-AA72-06D06F89624B}"/>
              </a:ext>
            </a:extLst>
          </p:cNvPr>
          <p:cNvSpPr/>
          <p:nvPr/>
        </p:nvSpPr>
        <p:spPr>
          <a:xfrm>
            <a:off x="4139952" y="3448946"/>
            <a:ext cx="2232248" cy="1240648"/>
          </a:xfrm>
          <a:prstGeom prst="chevron">
            <a:avLst>
              <a:gd name="adj" fmla="val 3452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1" algn="just"/>
            <a:r>
              <a:rPr lang="it-IT" b="1" i="1">
                <a:solidFill>
                  <a:srgbClr val="FF0000"/>
                </a:solidFill>
                <a:effectLst>
                  <a:outerShdw blurRad="38100" dist="38100" dir="2700000" algn="tl">
                    <a:srgbClr val="000000">
                      <a:alpha val="43137"/>
                    </a:srgbClr>
                  </a:outerShdw>
                </a:effectLst>
                <a:latin typeface="Aptos" panose="020B0004020202020204" pitchFamily="34" charset="0"/>
              </a:rPr>
              <a:t>Attivazione procedura ex 99.3-bis</a:t>
            </a:r>
            <a:r>
              <a:rPr lang="it-IT" i="1">
                <a:latin typeface="Aptos" panose="020B0004020202020204" pitchFamily="34" charset="0"/>
              </a:rPr>
              <a:t>.</a:t>
            </a:r>
            <a:endParaRPr lang="it-IT" sz="1600" i="1">
              <a:solidFill>
                <a:schemeClr val="tx1"/>
              </a:solidFill>
              <a:latin typeface="Aptos" panose="020B0004020202020204" pitchFamily="34" charset="0"/>
            </a:endParaRPr>
          </a:p>
        </p:txBody>
      </p:sp>
      <p:sp>
        <p:nvSpPr>
          <p:cNvPr id="7" name="Freccia a gallone 6">
            <a:extLst>
              <a:ext uri="{FF2B5EF4-FFF2-40B4-BE49-F238E27FC236}">
                <a16:creationId xmlns:a16="http://schemas.microsoft.com/office/drawing/2014/main" id="{A012B1C5-8474-CFEB-6958-813B181C462C}"/>
              </a:ext>
            </a:extLst>
          </p:cNvPr>
          <p:cNvSpPr/>
          <p:nvPr/>
        </p:nvSpPr>
        <p:spPr>
          <a:xfrm>
            <a:off x="6084168" y="3147814"/>
            <a:ext cx="2808312" cy="1541780"/>
          </a:xfrm>
          <a:prstGeom prst="chevron">
            <a:avLst>
              <a:gd name="adj" fmla="val 34528"/>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1" algn="just"/>
            <a:r>
              <a:rPr lang="it-IT" sz="1600" i="1">
                <a:solidFill>
                  <a:schemeClr val="tx1"/>
                </a:solidFill>
                <a:latin typeface="Aptos" panose="020B0004020202020204" pitchFamily="34" charset="0"/>
              </a:rPr>
              <a:t>Fermo restando l'obbligo di </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concludere in un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congruo termine </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le verifiche </a:t>
            </a:r>
            <a:r>
              <a:rPr lang="it-IT" sz="1600" i="1">
                <a:solidFill>
                  <a:schemeClr val="tx1"/>
                </a:solidFill>
                <a:latin typeface="Aptos" panose="020B0004020202020204" pitchFamily="34" charset="0"/>
              </a:rPr>
              <a:t>sui requisiti</a:t>
            </a:r>
            <a:endParaRPr lang="it-IT" sz="1400" i="1">
              <a:solidFill>
                <a:schemeClr val="tx1"/>
              </a:solidFill>
              <a:latin typeface="Aptos" panose="020B0004020202020204" pitchFamily="34" charset="0"/>
            </a:endParaRPr>
          </a:p>
        </p:txBody>
      </p:sp>
    </p:spTree>
    <p:extLst>
      <p:ext uri="{BB962C8B-B14F-4D97-AF65-F5344CB8AC3E}">
        <p14:creationId xmlns:p14="http://schemas.microsoft.com/office/powerpoint/2010/main" val="391506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CACEF-8C67-9EE5-DCD6-4237407A2D3D}"/>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3F418069-A75E-AB14-BFAC-830C64A60FD5}"/>
              </a:ext>
            </a:extLst>
          </p:cNvPr>
          <p:cNvSpPr>
            <a:spLocks noGrp="1"/>
          </p:cNvSpPr>
          <p:nvPr>
            <p:ph type="title"/>
          </p:nvPr>
        </p:nvSpPr>
        <p:spPr/>
        <p:txBody>
          <a:bodyPr>
            <a:normAutofit/>
          </a:bodyPr>
          <a:lstStyle/>
          <a:p>
            <a:r>
              <a:rPr lang="it-IT">
                <a:latin typeface="Segoe UI Semilight" panose="020B0402040204020203" pitchFamily="34" charset="0"/>
                <a:ea typeface="Yu Gothic UI" panose="020B0500000000000000" pitchFamily="34" charset="-128"/>
                <a:cs typeface="Segoe UI Semilight" panose="020B0402040204020203" pitchFamily="34" charset="0"/>
              </a:rPr>
              <a:t>Contratti in assenza di </a:t>
            </a:r>
            <a:r>
              <a:rPr lang="it-IT" err="1">
                <a:latin typeface="Segoe UI Semilight" panose="020B0402040204020203" pitchFamily="34" charset="0"/>
                <a:ea typeface="Yu Gothic UI" panose="020B0500000000000000" pitchFamily="34" charset="-128"/>
                <a:cs typeface="Segoe UI Semilight" panose="020B0402040204020203" pitchFamily="34" charset="0"/>
              </a:rPr>
              <a:t>FVOE</a:t>
            </a:r>
            <a:r>
              <a:rPr lang="it-IT">
                <a:latin typeface="Segoe UI Semilight" panose="020B0402040204020203" pitchFamily="34" charset="0"/>
                <a:ea typeface="Yu Gothic UI" panose="020B0500000000000000" pitchFamily="34" charset="-128"/>
                <a:cs typeface="Segoe UI Semilight" panose="020B0402040204020203" pitchFamily="34" charset="0"/>
              </a:rPr>
              <a:t> </a:t>
            </a:r>
            <a:r>
              <a:rPr lang="it-IT" sz="2400" i="1">
                <a:latin typeface="Segoe UI Semilight" panose="020B0402040204020203" pitchFamily="34" charset="0"/>
                <a:ea typeface="Yu Gothic UI" panose="020B0500000000000000" pitchFamily="34" charset="-128"/>
                <a:cs typeface="Segoe UI Semilight" panose="020B0402040204020203" pitchFamily="34" charset="0"/>
              </a:rPr>
              <a:t>(</a:t>
            </a:r>
            <a:r>
              <a:rPr lang="it-IT" sz="2400" i="1" err="1">
                <a:latin typeface="Segoe UI Semilight" panose="020B0402040204020203" pitchFamily="34" charset="0"/>
                <a:ea typeface="Yu Gothic UI" panose="020B0500000000000000" pitchFamily="34" charset="-128"/>
                <a:cs typeface="Segoe UI Semilight" panose="020B0402040204020203" pitchFamily="34" charset="0"/>
              </a:rPr>
              <a:t>24x99.3</a:t>
            </a:r>
            <a:r>
              <a:rPr lang="it-IT" sz="2400" i="1">
                <a:latin typeface="Segoe UI Semilight" panose="020B0402040204020203" pitchFamily="34" charset="0"/>
                <a:ea typeface="Yu Gothic UI" panose="020B0500000000000000" pitchFamily="34" charset="-128"/>
                <a:cs typeface="Segoe UI Semilight" panose="020B0402040204020203" pitchFamily="34" charset="0"/>
              </a:rPr>
              <a:t>-bis)</a:t>
            </a:r>
            <a:endParaRPr lang="it-IT">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7EC4D118-4015-F227-6E24-1956FBE135E2}"/>
              </a:ext>
            </a:extLst>
          </p:cNvPr>
          <p:cNvSpPr>
            <a:spLocks noGrp="1"/>
          </p:cNvSpPr>
          <p:nvPr>
            <p:ph type="sldNum" sz="quarter" idx="12"/>
          </p:nvPr>
        </p:nvSpPr>
        <p:spPr/>
        <p:txBody>
          <a:bodyPr/>
          <a:lstStyle/>
          <a:p>
            <a:fld id="{A88A401D-FA7D-467D-AFBB-0B3BA40DF614}" type="slidenum">
              <a:rPr lang="it-IT" smtClean="0"/>
              <a:t>41</a:t>
            </a:fld>
            <a:endParaRPr lang="it-IT"/>
          </a:p>
        </p:txBody>
      </p:sp>
      <p:sp>
        <p:nvSpPr>
          <p:cNvPr id="4" name="Segnaposto piè di pagina 3">
            <a:extLst>
              <a:ext uri="{FF2B5EF4-FFF2-40B4-BE49-F238E27FC236}">
                <a16:creationId xmlns:a16="http://schemas.microsoft.com/office/drawing/2014/main" id="{5342E6F6-0EFA-1B46-A6F8-FAC4E29FD4BD}"/>
              </a:ext>
            </a:extLst>
          </p:cNvPr>
          <p:cNvSpPr>
            <a:spLocks noGrp="1"/>
          </p:cNvSpPr>
          <p:nvPr>
            <p:ph type="ftr" sz="quarter" idx="11"/>
          </p:nvPr>
        </p:nvSpPr>
        <p:spPr>
          <a:xfrm>
            <a:off x="457200" y="4721856"/>
            <a:ext cx="5482952" cy="273844"/>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a:t>Direzione Legislazione Opere Pubbliche - Avv. Bruno Urbani – Qualificazione, Subappalto, Forme plurisoggettive </a:t>
            </a:r>
          </a:p>
        </p:txBody>
      </p:sp>
      <p:sp>
        <p:nvSpPr>
          <p:cNvPr id="7" name="Freccia a gallone 6">
            <a:extLst>
              <a:ext uri="{FF2B5EF4-FFF2-40B4-BE49-F238E27FC236}">
                <a16:creationId xmlns:a16="http://schemas.microsoft.com/office/drawing/2014/main" id="{A0364020-C11D-ED4A-7A6F-AB90735F32B2}"/>
              </a:ext>
            </a:extLst>
          </p:cNvPr>
          <p:cNvSpPr/>
          <p:nvPr/>
        </p:nvSpPr>
        <p:spPr>
          <a:xfrm rot="5400000">
            <a:off x="427962" y="1099891"/>
            <a:ext cx="571862" cy="635260"/>
          </a:xfrm>
          <a:prstGeom prst="chevron">
            <a:avLst>
              <a:gd name="adj" fmla="val 2530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a:solidFill>
                  <a:schemeClr val="tx1"/>
                </a:solidFill>
                <a:latin typeface="Aptos" panose="020B0004020202020204" pitchFamily="34" charset="0"/>
                <a:cs typeface="Segoe UI Semibold" panose="020B0702040204020203" pitchFamily="34" charset="0"/>
              </a:rPr>
              <a:t>a</a:t>
            </a:r>
          </a:p>
        </p:txBody>
      </p:sp>
      <p:sp>
        <p:nvSpPr>
          <p:cNvPr id="8" name="CasellaDiTesto 7">
            <a:extLst>
              <a:ext uri="{FF2B5EF4-FFF2-40B4-BE49-F238E27FC236}">
                <a16:creationId xmlns:a16="http://schemas.microsoft.com/office/drawing/2014/main" id="{C7D921CC-A842-0618-A012-9CD2F34D75AF}"/>
              </a:ext>
            </a:extLst>
          </p:cNvPr>
          <p:cNvSpPr txBox="1"/>
          <p:nvPr/>
        </p:nvSpPr>
        <p:spPr>
          <a:xfrm>
            <a:off x="1187625" y="1153691"/>
            <a:ext cx="7556323" cy="120203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r>
              <a:rPr lang="it-IT">
                <a:latin typeface="Aptos" panose="020B0004020202020204" pitchFamily="34" charset="0"/>
                <a:ea typeface="Calibri" panose="020F0502020204030204" pitchFamily="34" charset="0"/>
                <a:cs typeface="Segoe UI Semibold" panose="020B0702040204020203" pitchFamily="34" charset="0"/>
              </a:rPr>
              <a:t>Decorsi 30 gg dalla proposta di aggiudicazione, </a:t>
            </a:r>
            <a:r>
              <a:rPr lang="it-IT" b="1">
                <a:solidFill>
                  <a:srgbClr val="FF0000"/>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Segoe UI Semibold" panose="020B0702040204020203" pitchFamily="34" charset="0"/>
              </a:rPr>
              <a:t>l'organo competente</a:t>
            </a:r>
            <a:r>
              <a:rPr lang="it-IT">
                <a:latin typeface="Aptos" panose="020B0004020202020204" pitchFamily="34" charset="0"/>
                <a:ea typeface="Calibri" panose="020F0502020204030204" pitchFamily="34" charset="0"/>
                <a:cs typeface="Segoe UI Semibold" panose="020B0702040204020203" pitchFamily="34" charset="0"/>
              </a:rPr>
              <a:t>:</a:t>
            </a:r>
          </a:p>
          <a:p>
            <a:pPr marL="285750" indent="-285750">
              <a:buFont typeface="Arial" panose="020B0604020202020204" pitchFamily="34" charset="0"/>
              <a:buChar char="•"/>
            </a:pPr>
            <a:r>
              <a:rPr lang="it-IT">
                <a:latin typeface="Aptos" panose="020B0004020202020204" pitchFamily="34" charset="0"/>
                <a:ea typeface="Calibri" panose="020F0502020204030204" pitchFamily="34" charset="0"/>
                <a:cs typeface="Segoe UI Semibold" panose="020B0702040204020203" pitchFamily="34" charset="0"/>
              </a:rPr>
              <a:t>acquisita di un'</a:t>
            </a:r>
            <a:r>
              <a:rPr lang="it-IT" b="1">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Segoe UI Semibold" panose="020B0702040204020203" pitchFamily="34" charset="0"/>
              </a:rPr>
              <a:t>autocertificazione dell'offerente </a:t>
            </a:r>
            <a:r>
              <a:rPr lang="it-IT">
                <a:latin typeface="Aptos" panose="020B0004020202020204" pitchFamily="34" charset="0"/>
                <a:ea typeface="Calibri" panose="020F0502020204030204" pitchFamily="34" charset="0"/>
                <a:cs typeface="Segoe UI Semibold" panose="020B0702040204020203" pitchFamily="34" charset="0"/>
              </a:rPr>
              <a:t>ex DPR 445/00 sul possesso dei requisiti e l'assenza delle cause di esclusione</a:t>
            </a:r>
          </a:p>
          <a:p>
            <a:pPr marL="285750" indent="-285750">
              <a:buFont typeface="Arial" panose="020B0604020202020204" pitchFamily="34" charset="0"/>
              <a:buChar char="•"/>
            </a:pPr>
            <a:r>
              <a:rPr lang="it-IT">
                <a:latin typeface="Aptos" panose="020B0004020202020204" pitchFamily="34" charset="0"/>
                <a:ea typeface="Calibri" panose="020F0502020204030204" pitchFamily="34" charset="0"/>
                <a:cs typeface="Segoe UI Semibold" panose="020B0702040204020203" pitchFamily="34" charset="0"/>
              </a:rPr>
              <a:t>può </a:t>
            </a:r>
            <a:r>
              <a:rPr lang="it-IT" b="1">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Segoe UI Semibold" panose="020B0702040204020203" pitchFamily="34" charset="0"/>
              </a:rPr>
              <a:t>disporre</a:t>
            </a:r>
            <a:r>
              <a:rPr lang="it-IT">
                <a:latin typeface="Aptos" panose="020B0004020202020204" pitchFamily="34" charset="0"/>
                <a:ea typeface="Calibri" panose="020F0502020204030204" pitchFamily="34" charset="0"/>
                <a:cs typeface="Segoe UI Semibold" panose="020B0702040204020203" pitchFamily="34" charset="0"/>
              </a:rPr>
              <a:t> comunque </a:t>
            </a:r>
            <a:r>
              <a:rPr lang="it-IT" b="1">
                <a:solidFill>
                  <a:srgbClr val="FF0000"/>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Segoe UI Semibold" panose="020B0702040204020203" pitchFamily="34" charset="0"/>
              </a:rPr>
              <a:t>l'aggiudicazione</a:t>
            </a:r>
            <a:r>
              <a:rPr lang="it-IT">
                <a:latin typeface="Aptos" panose="020B0004020202020204" pitchFamily="34" charset="0"/>
                <a:ea typeface="Calibri" panose="020F0502020204030204" pitchFamily="34" charset="0"/>
                <a:cs typeface="Segoe UI Semibold" panose="020B0702040204020203" pitchFamily="34" charset="0"/>
              </a:rPr>
              <a:t> che è immediatamente </a:t>
            </a:r>
            <a:r>
              <a:rPr lang="it-IT" b="1">
                <a:solidFill>
                  <a:srgbClr val="FF0000"/>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Segoe UI Semibold" panose="020B0702040204020203" pitchFamily="34" charset="0"/>
              </a:rPr>
              <a:t>efficace</a:t>
            </a:r>
          </a:p>
        </p:txBody>
      </p:sp>
      <p:sp>
        <p:nvSpPr>
          <p:cNvPr id="2" name="CasellaDiTesto 1">
            <a:extLst>
              <a:ext uri="{FF2B5EF4-FFF2-40B4-BE49-F238E27FC236}">
                <a16:creationId xmlns:a16="http://schemas.microsoft.com/office/drawing/2014/main" id="{852AFBE1-0C6A-8815-2DA0-6262E3CAFD51}"/>
              </a:ext>
            </a:extLst>
          </p:cNvPr>
          <p:cNvSpPr txBox="1"/>
          <p:nvPr/>
        </p:nvSpPr>
        <p:spPr>
          <a:xfrm>
            <a:off x="1187624" y="2446187"/>
            <a:ext cx="7556324" cy="206977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indent="-285750"/>
            <a:r>
              <a:rPr lang="it-IT">
                <a:latin typeface="Aptos" panose="020B0004020202020204" pitchFamily="34" charset="0"/>
                <a:cs typeface="Segoe UI Semibold" panose="020B0702040204020203" pitchFamily="34" charset="0"/>
              </a:rPr>
              <a:t>Qualora, a seguito del controllo, sia </a:t>
            </a:r>
            <a:r>
              <a:rPr lang="it-IT" b="1">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accertato l'affidamento a un OE privo dei requisiti</a:t>
            </a:r>
            <a:r>
              <a:rPr lang="it-IT">
                <a:latin typeface="Aptos" panose="020B0004020202020204" pitchFamily="34" charset="0"/>
                <a:cs typeface="Segoe UI Semibold" panose="020B0702040204020203" pitchFamily="34" charset="0"/>
              </a:rPr>
              <a:t>, la SA</a:t>
            </a:r>
            <a:r>
              <a:rPr lang="it-IT" sz="1600" i="0">
                <a:latin typeface="Aptos" panose="020B0004020202020204" pitchFamily="34" charset="0"/>
                <a:cs typeface="Segoe UI Semibold" panose="020B0702040204020203" pitchFamily="34" charset="0"/>
              </a:rPr>
              <a:t>:</a:t>
            </a:r>
            <a:r>
              <a:rPr lang="it-IT" sz="1600" i="1">
                <a:latin typeface="Aptos" panose="020B0004020202020204" pitchFamily="34" charset="0"/>
                <a:cs typeface="Segoe UI Semibold" panose="020B0702040204020203" pitchFamily="34" charset="0"/>
              </a:rPr>
              <a:t> </a:t>
            </a:r>
          </a:p>
          <a:p>
            <a:pPr lvl="1"/>
            <a:r>
              <a:rPr lang="it-IT" sz="1600" b="1" i="1">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recede</a:t>
            </a:r>
            <a:r>
              <a:rPr lang="it-IT" sz="1600" b="1" i="1">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 dal contratto</a:t>
            </a:r>
          </a:p>
          <a:p>
            <a:pPr lvl="1"/>
            <a:r>
              <a:rPr lang="it-IT" sz="1600">
                <a:latin typeface="Aptos" panose="020B0004020202020204" pitchFamily="34" charset="0"/>
                <a:cs typeface="Segoe UI Semibold" panose="020B0702040204020203" pitchFamily="34" charset="0"/>
              </a:rPr>
              <a:t>paga il </a:t>
            </a:r>
            <a:r>
              <a:rPr lang="it-IT" sz="1600" b="1" i="1">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valore delle prestazioni </a:t>
            </a:r>
            <a:r>
              <a:rPr lang="it-IT" sz="1600">
                <a:latin typeface="Aptos" panose="020B0004020202020204" pitchFamily="34" charset="0"/>
                <a:cs typeface="Segoe UI Semibold" panose="020B0702040204020203" pitchFamily="34" charset="0"/>
              </a:rPr>
              <a:t>eseguite </a:t>
            </a:r>
          </a:p>
          <a:p>
            <a:pPr lvl="1"/>
            <a:r>
              <a:rPr lang="it-IT" sz="1600" b="1" i="1">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rimborsa le spese </a:t>
            </a:r>
            <a:r>
              <a:rPr lang="it-IT" sz="1600" i="1">
                <a:latin typeface="Aptos" panose="020B0004020202020204" pitchFamily="34" charset="0"/>
                <a:cs typeface="Segoe UI Semibold" panose="020B0702040204020203" pitchFamily="34" charset="0"/>
              </a:rPr>
              <a:t>eventualmente</a:t>
            </a:r>
            <a:r>
              <a:rPr lang="it-IT" sz="1600" b="1" i="1">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 sostenute </a:t>
            </a:r>
            <a:r>
              <a:rPr lang="it-IT" sz="1600" i="1">
                <a:latin typeface="Aptos" panose="020B0004020202020204" pitchFamily="34" charset="0"/>
                <a:cs typeface="Segoe UI Semibold" panose="020B0702040204020203" pitchFamily="34" charset="0"/>
              </a:rPr>
              <a:t>per l'esecuzione della parte rimanente, </a:t>
            </a:r>
            <a:r>
              <a:rPr lang="it-IT" sz="1600" b="1" i="1">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nei limiti delle utilità conseguite</a:t>
            </a:r>
          </a:p>
          <a:p>
            <a:pPr lvl="1"/>
            <a:r>
              <a:rPr lang="it-IT" sz="1600" i="1">
                <a:latin typeface="Aptos" panose="020B0004020202020204" pitchFamily="34" charset="0"/>
                <a:cs typeface="Segoe UI Semibold" panose="020B0702040204020203" pitchFamily="34" charset="0"/>
              </a:rPr>
              <a:t>procede alle </a:t>
            </a:r>
            <a:r>
              <a:rPr lang="it-IT" sz="1600" b="1" i="1">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segnalazioni alle competenti Autorità</a:t>
            </a:r>
          </a:p>
        </p:txBody>
      </p:sp>
      <p:sp>
        <p:nvSpPr>
          <p:cNvPr id="6" name="Freccia a gallone 5">
            <a:extLst>
              <a:ext uri="{FF2B5EF4-FFF2-40B4-BE49-F238E27FC236}">
                <a16:creationId xmlns:a16="http://schemas.microsoft.com/office/drawing/2014/main" id="{2B026AB0-B325-E887-7530-0118793B76E6}"/>
              </a:ext>
            </a:extLst>
          </p:cNvPr>
          <p:cNvSpPr/>
          <p:nvPr/>
        </p:nvSpPr>
        <p:spPr>
          <a:xfrm rot="5400000">
            <a:off x="427960" y="2422116"/>
            <a:ext cx="571864" cy="635260"/>
          </a:xfrm>
          <a:prstGeom prst="chevron">
            <a:avLst>
              <a:gd name="adj" fmla="val 2530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a:solidFill>
                  <a:schemeClr val="tx1"/>
                </a:solidFill>
                <a:latin typeface="Aptos" panose="020B0004020202020204" pitchFamily="34" charset="0"/>
                <a:cs typeface="Segoe UI Semibold" panose="020B0702040204020203" pitchFamily="34" charset="0"/>
              </a:rPr>
              <a:t>b</a:t>
            </a:r>
          </a:p>
        </p:txBody>
      </p:sp>
    </p:spTree>
    <p:extLst>
      <p:ext uri="{BB962C8B-B14F-4D97-AF65-F5344CB8AC3E}">
        <p14:creationId xmlns:p14="http://schemas.microsoft.com/office/powerpoint/2010/main" val="175582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1375F-E1C4-21F4-1962-4F4D3544C45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9344C6A-7EE2-34E4-43B1-016DD2446783}"/>
              </a:ext>
            </a:extLst>
          </p:cNvPr>
          <p:cNvSpPr>
            <a:spLocks noGrp="1"/>
          </p:cNvSpPr>
          <p:nvPr>
            <p:ph type="ctrTitle"/>
          </p:nvPr>
        </p:nvSpPr>
        <p:spPr>
          <a:xfrm>
            <a:off x="971600" y="1597819"/>
            <a:ext cx="5616624" cy="1102519"/>
          </a:xfrm>
        </p:spPr>
        <p:txBody>
          <a:bodyPr/>
          <a:lstStyle/>
          <a:p>
            <a:pPr algn="l"/>
            <a:r>
              <a:rPr lang="it-IT" b="1">
                <a:latin typeface="Segoe UI Semilight" panose="020B0402040204020203" pitchFamily="34" charset="0"/>
                <a:ea typeface="Yu Gothic UI" panose="020B0500000000000000" pitchFamily="34" charset="-128"/>
                <a:cs typeface="Segoe UI Semilight" panose="020B0402040204020203" pitchFamily="34" charset="0"/>
              </a:rPr>
              <a:t>Qualificazione Servizi </a:t>
            </a:r>
            <a:endParaRPr lang="it-IT"/>
          </a:p>
        </p:txBody>
      </p:sp>
      <p:sp>
        <p:nvSpPr>
          <p:cNvPr id="3" name="Sottotitolo 2">
            <a:extLst>
              <a:ext uri="{FF2B5EF4-FFF2-40B4-BE49-F238E27FC236}">
                <a16:creationId xmlns:a16="http://schemas.microsoft.com/office/drawing/2014/main" id="{3B378F85-FCAC-8A8B-9A8A-E199211BD097}"/>
              </a:ext>
            </a:extLst>
          </p:cNvPr>
          <p:cNvSpPr>
            <a:spLocks noGrp="1"/>
          </p:cNvSpPr>
          <p:nvPr>
            <p:ph type="subTitle" idx="1"/>
          </p:nvPr>
        </p:nvSpPr>
        <p:spPr/>
        <p:txBody>
          <a:bodyPr/>
          <a:lstStyle/>
          <a:p>
            <a:pPr algn="l"/>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Il punto su: Qualificazione, Subappalto, Forme plurisoggettive di partecipazione all’appalto</a:t>
            </a:r>
            <a:endParaRPr lang="it-IT" i="1">
              <a:effectLst>
                <a:outerShdw blurRad="38100" dist="38100" dir="2700000" algn="tl">
                  <a:srgbClr val="000000">
                    <a:alpha val="43137"/>
                  </a:srgbClr>
                </a:outerShdw>
              </a:effectLst>
            </a:endParaRPr>
          </a:p>
        </p:txBody>
      </p:sp>
      <p:sp>
        <p:nvSpPr>
          <p:cNvPr id="4" name="Segnaposto numero diapositiva 3">
            <a:extLst>
              <a:ext uri="{FF2B5EF4-FFF2-40B4-BE49-F238E27FC236}">
                <a16:creationId xmlns:a16="http://schemas.microsoft.com/office/drawing/2014/main" id="{18EE8B66-B388-39D6-4CFB-CFADA11F2703}"/>
              </a:ext>
            </a:extLst>
          </p:cNvPr>
          <p:cNvSpPr>
            <a:spLocks noGrp="1"/>
          </p:cNvSpPr>
          <p:nvPr>
            <p:ph type="sldNum" sz="quarter" idx="12"/>
          </p:nvPr>
        </p:nvSpPr>
        <p:spPr/>
        <p:txBody>
          <a:bodyPr/>
          <a:lstStyle/>
          <a:p>
            <a:fld id="{A88A401D-FA7D-467D-AFBB-0B3BA40DF614}" type="slidenum">
              <a:rPr lang="it-IT" smtClean="0"/>
              <a:t>42</a:t>
            </a:fld>
            <a:endParaRPr lang="it-IT"/>
          </a:p>
        </p:txBody>
      </p:sp>
      <p:sp>
        <p:nvSpPr>
          <p:cNvPr id="6" name="CasellaDiTesto 5">
            <a:extLst>
              <a:ext uri="{FF2B5EF4-FFF2-40B4-BE49-F238E27FC236}">
                <a16:creationId xmlns:a16="http://schemas.microsoft.com/office/drawing/2014/main" id="{275DA96B-B1BC-F12F-1821-FF1216D9F909}"/>
              </a:ext>
            </a:extLst>
          </p:cNvPr>
          <p:cNvSpPr txBox="1"/>
          <p:nvPr/>
        </p:nvSpPr>
        <p:spPr>
          <a:xfrm>
            <a:off x="971600" y="1413153"/>
            <a:ext cx="3959768" cy="369332"/>
          </a:xfrm>
          <a:prstGeom prst="rect">
            <a:avLst/>
          </a:prstGeom>
          <a:noFill/>
        </p:spPr>
        <p:txBody>
          <a:bodyPr wrap="square">
            <a:spAutoFit/>
          </a:bodyPr>
          <a:lstStyle/>
          <a:p>
            <a:pPr defTabSz="914378"/>
            <a:r>
              <a:rPr lang="it-IT" i="1">
                <a:solidFill>
                  <a:prstClr val="black"/>
                </a:solidFill>
                <a:latin typeface="Segoe UI Semilight" panose="020B0402040204020203" pitchFamily="34" charset="0"/>
                <a:cs typeface="Segoe UI Semilight" panose="020B0402040204020203" pitchFamily="34" charset="0"/>
              </a:rPr>
              <a:t>Il decreto correttivo al Codice Appalti</a:t>
            </a:r>
            <a:endParaRPr lang="it-IT">
              <a:solidFill>
                <a:prstClr val="black"/>
              </a:solidFill>
              <a:latin typeface="Calibri"/>
            </a:endParaRPr>
          </a:p>
        </p:txBody>
      </p:sp>
      <p:sp>
        <p:nvSpPr>
          <p:cNvPr id="7" name="Segnaposto piè di pagina 4">
            <a:extLst>
              <a:ext uri="{FF2B5EF4-FFF2-40B4-BE49-F238E27FC236}">
                <a16:creationId xmlns:a16="http://schemas.microsoft.com/office/drawing/2014/main" id="{E60D649B-CBAD-24C8-1D5E-E10053C034B6}"/>
              </a:ext>
            </a:extLst>
          </p:cNvPr>
          <p:cNvSpPr>
            <a:spLocks noGrp="1"/>
          </p:cNvSpPr>
          <p:nvPr>
            <p:ph type="ftr" sz="quarter" idx="3"/>
          </p:nvPr>
        </p:nvSpPr>
        <p:spPr>
          <a:xfrm>
            <a:off x="318356" y="4767263"/>
            <a:ext cx="5482952" cy="273844"/>
          </a:xfrm>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182537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297E6-EE3F-3B74-EBD3-4DCB7788B7E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F620B17-60D8-67F3-365F-2CDD6865A9F6}"/>
              </a:ext>
            </a:extLst>
          </p:cNvPr>
          <p:cNvSpPr>
            <a:spLocks noGrp="1"/>
          </p:cNvSpPr>
          <p:nvPr>
            <p:ph type="title"/>
          </p:nvPr>
        </p:nvSpPr>
        <p:spPr>
          <a:xfrm>
            <a:off x="452720" y="175963"/>
            <a:ext cx="8229600" cy="857250"/>
          </a:xfrm>
        </p:spPr>
        <p:txBody>
          <a:bodyPr>
            <a:normAutofit/>
          </a:bodyPr>
          <a:lstStyle/>
          <a:p>
            <a:r>
              <a:rPr lang="it-IT">
                <a:latin typeface="Segoe UI Semilight" panose="020B0402040204020203" pitchFamily="34" charset="0"/>
                <a:ea typeface="Yu Gothic UI" panose="020B0500000000000000" pitchFamily="34" charset="-128"/>
                <a:cs typeface="Segoe UI Semilight" panose="020B0402040204020203" pitchFamily="34" charset="0"/>
              </a:rPr>
              <a:t>Appalti di servizi e forniture </a:t>
            </a:r>
            <a:r>
              <a:rPr lang="it-IT" sz="2400" i="1">
                <a:latin typeface="Segoe UI Semilight" panose="020B0402040204020203" pitchFamily="34" charset="0"/>
                <a:ea typeface="Yu Gothic UI" panose="020B0500000000000000" pitchFamily="34" charset="-128"/>
                <a:cs typeface="Segoe UI Semilight" panose="020B0402040204020203" pitchFamily="34" charset="0"/>
              </a:rPr>
              <a:t>(32x100.11)</a:t>
            </a:r>
            <a:endParaRPr lang="it-IT" i="1">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contenuto 2">
            <a:extLst>
              <a:ext uri="{FF2B5EF4-FFF2-40B4-BE49-F238E27FC236}">
                <a16:creationId xmlns:a16="http://schemas.microsoft.com/office/drawing/2014/main" id="{BB8A0F94-7E21-A82F-F449-942A0A98B3D8}"/>
              </a:ext>
            </a:extLst>
          </p:cNvPr>
          <p:cNvSpPr>
            <a:spLocks noGrp="1"/>
          </p:cNvSpPr>
          <p:nvPr>
            <p:ph idx="1"/>
          </p:nvPr>
        </p:nvSpPr>
        <p:spPr>
          <a:xfrm>
            <a:off x="457200" y="1200151"/>
            <a:ext cx="5842992" cy="3394472"/>
          </a:xfrm>
          <a:solidFill>
            <a:schemeClr val="bg1"/>
          </a:solidFill>
        </p:spPr>
        <p:txBody>
          <a:bodyPr>
            <a:normAutofit/>
          </a:bodyPr>
          <a:lstStyle/>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Le SA possono richiedere agli operatori economici:</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quale requisito di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capacità economica e finanziaria</a:t>
            </a:r>
            <a:r>
              <a:rPr lang="it-IT">
                <a:latin typeface="Segoe UI Semilight" panose="020B0402040204020203" pitchFamily="34" charset="0"/>
                <a:ea typeface="Yu Gothic UI" panose="020B0500000000000000" pitchFamily="34" charset="-128"/>
                <a:cs typeface="Segoe UI Semilight" panose="020B0402040204020203" pitchFamily="34" charset="0"/>
              </a:rPr>
              <a:t>, un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fatturato globale non superiore al doppio del valore stimato dell'appalto</a:t>
            </a:r>
            <a:r>
              <a:rPr lang="it-IT">
                <a:latin typeface="Segoe UI Semilight" panose="020B0402040204020203" pitchFamily="34" charset="0"/>
                <a:ea typeface="Yu Gothic UI" panose="020B0500000000000000" pitchFamily="34" charset="-128"/>
                <a:cs typeface="Segoe UI Semilight" panose="020B0402040204020203" pitchFamily="34" charset="0"/>
              </a:rPr>
              <a:t>, maturato nei migliori tre anni degli ultimi cinque anni precedenti a quello di indizione della procedura;</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quale requisito di </a:t>
            </a:r>
            <a:r>
              <a:rPr lang="it-IT" b="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capacità tecnica e professionale</a:t>
            </a:r>
            <a:r>
              <a:rPr lang="it-IT">
                <a:latin typeface="Segoe UI Semilight" panose="020B0402040204020203" pitchFamily="34" charset="0"/>
                <a:ea typeface="Yu Gothic UI" panose="020B0500000000000000" pitchFamily="34" charset="-128"/>
                <a:cs typeface="Segoe UI Semilight" panose="020B0402040204020203" pitchFamily="34" charset="0"/>
              </a:rPr>
              <a:t>, aver eseguito nei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precedenti dieci anni </a:t>
            </a:r>
            <a:r>
              <a:rPr lang="it-IT">
                <a:latin typeface="Segoe UI Semilight" panose="020B0402040204020203" pitchFamily="34" charset="0"/>
                <a:ea typeface="Yu Gothic UI" panose="020B0500000000000000" pitchFamily="34" charset="-128"/>
                <a:cs typeface="Segoe UI Semilight" panose="020B0402040204020203" pitchFamily="34" charset="0"/>
              </a:rPr>
              <a:t>dalla data di indizione della procedura di gara,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contratti analoghi </a:t>
            </a:r>
            <a:r>
              <a:rPr lang="it-IT">
                <a:latin typeface="Segoe UI Semilight" panose="020B0402040204020203" pitchFamily="34" charset="0"/>
                <a:ea typeface="Yu Gothic UI" panose="020B0500000000000000" pitchFamily="34" charset="-128"/>
                <a:cs typeface="Segoe UI Semilight" panose="020B0402040204020203" pitchFamily="34" charset="0"/>
              </a:rPr>
              <a:t>a quello in affidamento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anche</a:t>
            </a:r>
            <a:r>
              <a:rPr lang="it-IT">
                <a:latin typeface="Segoe UI Semilight" panose="020B0402040204020203" pitchFamily="34" charset="0"/>
                <a:ea typeface="Yu Gothic UI" panose="020B0500000000000000" pitchFamily="34" charset="-128"/>
                <a:cs typeface="Segoe UI Semilight" panose="020B0402040204020203" pitchFamily="34" charset="0"/>
              </a:rPr>
              <a:t> a favore di soggetti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privati</a:t>
            </a:r>
            <a:r>
              <a:rPr lang="it-IT">
                <a:latin typeface="Segoe UI Semilight" panose="020B0402040204020203" pitchFamily="34" charset="0"/>
                <a:ea typeface="Yu Gothic UI" panose="020B0500000000000000" pitchFamily="34" charset="-128"/>
                <a:cs typeface="Segoe UI Semilight" panose="020B0402040204020203" pitchFamily="34" charset="0"/>
              </a:rPr>
              <a:t>.</a:t>
            </a:r>
          </a:p>
          <a:p>
            <a:pPr algn="just"/>
            <a:endParaRPr lang="it-IT">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4" name="Segnaposto numero diapositiva 3">
            <a:extLst>
              <a:ext uri="{FF2B5EF4-FFF2-40B4-BE49-F238E27FC236}">
                <a16:creationId xmlns:a16="http://schemas.microsoft.com/office/drawing/2014/main" id="{6BC0D739-0BA6-7263-3FDB-78F27938813B}"/>
              </a:ext>
            </a:extLst>
          </p:cNvPr>
          <p:cNvSpPr>
            <a:spLocks noGrp="1"/>
          </p:cNvSpPr>
          <p:nvPr>
            <p:ph type="sldNum" sz="quarter" idx="12"/>
          </p:nvPr>
        </p:nvSpPr>
        <p:spPr/>
        <p:txBody>
          <a:bodyPr/>
          <a:lstStyle/>
          <a:p>
            <a:fld id="{A88A401D-FA7D-467D-AFBB-0B3BA40DF614}" type="slidenum">
              <a:rPr lang="it-IT" smtClean="0"/>
              <a:t>43</a:t>
            </a:fld>
            <a:endParaRPr lang="it-IT"/>
          </a:p>
        </p:txBody>
      </p:sp>
      <p:sp>
        <p:nvSpPr>
          <p:cNvPr id="5" name="Segnaposto piè di pagina 4">
            <a:extLst>
              <a:ext uri="{FF2B5EF4-FFF2-40B4-BE49-F238E27FC236}">
                <a16:creationId xmlns:a16="http://schemas.microsoft.com/office/drawing/2014/main" id="{901770D6-67D5-8DFE-1443-D9C8CCBFFD34}"/>
              </a:ext>
            </a:extLst>
          </p:cNvPr>
          <p:cNvSpPr>
            <a:spLocks noGrp="1"/>
          </p:cNvSpPr>
          <p:nvPr>
            <p:ph type="ftr" sz="quarter" idx="11"/>
          </p:nvPr>
        </p:nvSpPr>
        <p:spPr>
          <a:xfrm>
            <a:off x="456308" y="4731989"/>
            <a:ext cx="5483844" cy="309117"/>
          </a:xfrm>
        </p:spPr>
        <p:txBody>
          <a:bodyPr/>
          <a:lstStyle/>
          <a:p>
            <a:r>
              <a:rPr lang="it-IT"/>
              <a:t>Direzione Legislazione Opere Pubbliche - Avv. Bruno Urbani – Qualificazione, Subappalto, Forme plurisoggettive </a:t>
            </a:r>
          </a:p>
        </p:txBody>
      </p:sp>
      <p:sp>
        <p:nvSpPr>
          <p:cNvPr id="7" name="CasellaDiTesto 6">
            <a:extLst>
              <a:ext uri="{FF2B5EF4-FFF2-40B4-BE49-F238E27FC236}">
                <a16:creationId xmlns:a16="http://schemas.microsoft.com/office/drawing/2014/main" id="{F879CBA1-5DF5-85F6-9968-7D17EB142390}"/>
              </a:ext>
            </a:extLst>
          </p:cNvPr>
          <p:cNvSpPr txBox="1"/>
          <p:nvPr/>
        </p:nvSpPr>
        <p:spPr>
          <a:xfrm>
            <a:off x="6660232" y="1635646"/>
            <a:ext cx="2022088" cy="2800767"/>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a:t>Aggiornati i riferimenti normativi, sostituendo il richiamo al regolamento di cui al co. 4 con il</a:t>
            </a:r>
            <a:r>
              <a:rPr lang="it-IT" b="1">
                <a:solidFill>
                  <a:srgbClr val="FF0000"/>
                </a:solidFill>
                <a:effectLst>
                  <a:outerShdw blurRad="38100" dist="38100" dir="2700000" algn="tl">
                    <a:srgbClr val="000000">
                      <a:alpha val="43137"/>
                    </a:srgbClr>
                  </a:outerShdw>
                </a:effectLst>
              </a:rPr>
              <a:t> rinvio al nuovo regolamento previsto dall'art. 226-bis </a:t>
            </a:r>
            <a:r>
              <a:rPr lang="it-IT"/>
              <a:t>che disciplina tutti gli atti attuativi del codice.</a:t>
            </a:r>
          </a:p>
        </p:txBody>
      </p:sp>
    </p:spTree>
    <p:extLst>
      <p:ext uri="{BB962C8B-B14F-4D97-AF65-F5344CB8AC3E}">
        <p14:creationId xmlns:p14="http://schemas.microsoft.com/office/powerpoint/2010/main" val="108379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30683-A35A-EEEB-1C8A-70A5382A8BE0}"/>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4BF6C1CB-0964-F854-17D9-663C25FFD2A7}"/>
              </a:ext>
            </a:extLst>
          </p:cNvPr>
          <p:cNvSpPr>
            <a:spLocks noGrp="1"/>
          </p:cNvSpPr>
          <p:nvPr>
            <p:ph type="ctrTitle"/>
          </p:nvPr>
        </p:nvSpPr>
        <p:spPr/>
        <p:txBody>
          <a:bodyPr>
            <a:normAutofit/>
          </a:bodyPr>
          <a:lstStyle/>
          <a:p>
            <a:pPr algn="l"/>
            <a:r>
              <a:rPr lang="it-IT" b="1">
                <a:latin typeface="Segoe UI Semilight" panose="020B0402040204020203" pitchFamily="34" charset="0"/>
                <a:ea typeface="Yu Gothic UI" panose="020B0500000000000000" pitchFamily="34" charset="-128"/>
                <a:cs typeface="Segoe UI Semilight" panose="020B0402040204020203" pitchFamily="34" charset="0"/>
              </a:rPr>
              <a:t>Esecuzione e subappalto</a:t>
            </a:r>
          </a:p>
        </p:txBody>
      </p:sp>
      <p:sp>
        <p:nvSpPr>
          <p:cNvPr id="7" name="Sottotitolo 6">
            <a:extLst>
              <a:ext uri="{FF2B5EF4-FFF2-40B4-BE49-F238E27FC236}">
                <a16:creationId xmlns:a16="http://schemas.microsoft.com/office/drawing/2014/main" id="{78CCFD5F-FD99-67FC-0E3D-254ED920F8D7}"/>
              </a:ext>
            </a:extLst>
          </p:cNvPr>
          <p:cNvSpPr>
            <a:spLocks noGrp="1"/>
          </p:cNvSpPr>
          <p:nvPr>
            <p:ph type="subTitle" idx="1"/>
          </p:nvPr>
        </p:nvSpPr>
        <p:spPr/>
        <p:txBody>
          <a:bodyPr/>
          <a:lstStyle/>
          <a:p>
            <a:pPr algn="l"/>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Il punto su: Qualificazione, Subappalto, Forme plurisoggettive di partecipazione all’appalto</a:t>
            </a:r>
            <a:endParaRPr lang="it-IT" i="1">
              <a:effectLst>
                <a:outerShdw blurRad="38100" dist="38100" dir="2700000" algn="tl">
                  <a:srgbClr val="000000">
                    <a:alpha val="43137"/>
                  </a:srgbClr>
                </a:outerShdw>
              </a:effectLst>
            </a:endParaRPr>
          </a:p>
        </p:txBody>
      </p:sp>
      <p:sp>
        <p:nvSpPr>
          <p:cNvPr id="3" name="Segnaposto numero diapositiva 2">
            <a:extLst>
              <a:ext uri="{FF2B5EF4-FFF2-40B4-BE49-F238E27FC236}">
                <a16:creationId xmlns:a16="http://schemas.microsoft.com/office/drawing/2014/main" id="{856298BA-AFA3-1E49-9A98-5EC7C3F97AD7}"/>
              </a:ext>
            </a:extLst>
          </p:cNvPr>
          <p:cNvSpPr>
            <a:spLocks noGrp="1"/>
          </p:cNvSpPr>
          <p:nvPr>
            <p:ph type="sldNum" sz="quarter" idx="12"/>
          </p:nvPr>
        </p:nvSpPr>
        <p:spPr/>
        <p:txBody>
          <a:bodyPr/>
          <a:lstStyle/>
          <a:p>
            <a:fld id="{A88A401D-FA7D-467D-AFBB-0B3BA40DF614}" type="slidenum">
              <a:rPr lang="it-IT" smtClean="0"/>
              <a:pPr/>
              <a:t>44</a:t>
            </a:fld>
            <a:endParaRPr lang="it-IT"/>
          </a:p>
        </p:txBody>
      </p:sp>
      <p:sp>
        <p:nvSpPr>
          <p:cNvPr id="2" name="CasellaDiTesto 1">
            <a:extLst>
              <a:ext uri="{FF2B5EF4-FFF2-40B4-BE49-F238E27FC236}">
                <a16:creationId xmlns:a16="http://schemas.microsoft.com/office/drawing/2014/main" id="{E2F1C07E-0951-3975-63C9-F7DDDECE78BB}"/>
              </a:ext>
            </a:extLst>
          </p:cNvPr>
          <p:cNvSpPr txBox="1"/>
          <p:nvPr/>
        </p:nvSpPr>
        <p:spPr>
          <a:xfrm>
            <a:off x="971600" y="1413153"/>
            <a:ext cx="3959768" cy="369332"/>
          </a:xfrm>
          <a:prstGeom prst="rect">
            <a:avLst/>
          </a:prstGeom>
          <a:noFill/>
        </p:spPr>
        <p:txBody>
          <a:bodyPr wrap="square">
            <a:spAutoFit/>
          </a:bodyPr>
          <a:lstStyle/>
          <a:p>
            <a:pPr defTabSz="914378"/>
            <a:r>
              <a:rPr lang="it-IT" i="1">
                <a:solidFill>
                  <a:prstClr val="black"/>
                </a:solidFill>
                <a:latin typeface="Segoe UI Semilight" panose="020B0402040204020203" pitchFamily="34" charset="0"/>
                <a:cs typeface="Segoe UI Semilight" panose="020B0402040204020203" pitchFamily="34" charset="0"/>
              </a:rPr>
              <a:t>APPALTI E CONCESSIONI</a:t>
            </a:r>
            <a:endParaRPr lang="it-IT">
              <a:solidFill>
                <a:prstClr val="black"/>
              </a:solidFill>
              <a:latin typeface="Calibri"/>
            </a:endParaRPr>
          </a:p>
        </p:txBody>
      </p:sp>
      <p:sp>
        <p:nvSpPr>
          <p:cNvPr id="8" name="Segnaposto piè di pagina 4">
            <a:extLst>
              <a:ext uri="{FF2B5EF4-FFF2-40B4-BE49-F238E27FC236}">
                <a16:creationId xmlns:a16="http://schemas.microsoft.com/office/drawing/2014/main" id="{EFFCF9BC-9339-AA1B-6184-8D117478F116}"/>
              </a:ext>
            </a:extLst>
          </p:cNvPr>
          <p:cNvSpPr>
            <a:spLocks noGrp="1"/>
          </p:cNvSpPr>
          <p:nvPr>
            <p:ph type="ftr" sz="quarter" idx="3"/>
          </p:nvPr>
        </p:nvSpPr>
        <p:spPr>
          <a:xfrm>
            <a:off x="318356" y="4767263"/>
            <a:ext cx="5482952" cy="273844"/>
          </a:xfrm>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3699626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712C9-F1A9-423C-DE28-DBE51AF8D87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81652D3-EEBF-0409-4ABE-C31A34032DAE}"/>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Quota PMI subappalto </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(41ax119.2)</a:t>
            </a:r>
          </a:p>
        </p:txBody>
      </p:sp>
      <p:sp>
        <p:nvSpPr>
          <p:cNvPr id="3" name="Segnaposto numero diapositiva 2">
            <a:extLst>
              <a:ext uri="{FF2B5EF4-FFF2-40B4-BE49-F238E27FC236}">
                <a16:creationId xmlns:a16="http://schemas.microsoft.com/office/drawing/2014/main" id="{4D9847E3-814B-3A08-0C8F-B32F94D859F7}"/>
              </a:ext>
            </a:extLst>
          </p:cNvPr>
          <p:cNvSpPr>
            <a:spLocks noGrp="1"/>
          </p:cNvSpPr>
          <p:nvPr>
            <p:ph type="sldNum" sz="quarter" idx="10"/>
          </p:nvPr>
        </p:nvSpPr>
        <p:spPr/>
        <p:txBody>
          <a:bodyPr/>
          <a:lstStyle/>
          <a:p>
            <a:fld id="{A88A401D-FA7D-467D-AFBB-0B3BA40DF614}" type="slidenum">
              <a:rPr lang="it-IT" smtClean="0"/>
              <a:pPr/>
              <a:t>45</a:t>
            </a:fld>
            <a:endParaRPr lang="it-IT"/>
          </a:p>
        </p:txBody>
      </p:sp>
      <p:sp>
        <p:nvSpPr>
          <p:cNvPr id="4" name="Segnaposto piè di pagina 3">
            <a:extLst>
              <a:ext uri="{FF2B5EF4-FFF2-40B4-BE49-F238E27FC236}">
                <a16:creationId xmlns:a16="http://schemas.microsoft.com/office/drawing/2014/main" id="{3B100098-594C-69D2-8BC6-BBAB0242B2E5}"/>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contenuto 4">
            <a:extLst>
              <a:ext uri="{FF2B5EF4-FFF2-40B4-BE49-F238E27FC236}">
                <a16:creationId xmlns:a16="http://schemas.microsoft.com/office/drawing/2014/main" id="{D2556F36-BD5B-9347-2591-C096BCCE826E}"/>
              </a:ext>
            </a:extLst>
          </p:cNvPr>
          <p:cNvSpPr>
            <a:spLocks noGrp="1"/>
          </p:cNvSpPr>
          <p:nvPr>
            <p:ph idx="1"/>
          </p:nvPr>
        </p:nvSpPr>
        <p:spPr>
          <a:xfrm>
            <a:off x="457200" y="1200151"/>
            <a:ext cx="5626968" cy="3394472"/>
          </a:xfrm>
        </p:spPr>
        <p:txBody>
          <a:bodyPr>
            <a:normAutofit lnSpcReduction="10000"/>
          </a:bodyPr>
          <a:lstStyle/>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Oltre le novità in tema di tutele lavorative (119,12), di adeguamento dei Prezzi (119.2-bis) e qualificazione (II.12, 23.1b), nel correttivo viene ristabilito un tetto massimo di ribasso: </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I contratti di subappalto sono stipulati, in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misura non inferiore al 20 % </a:t>
            </a:r>
            <a:r>
              <a:rPr lang="it-IT">
                <a:latin typeface="Segoe UI Semilight" panose="020B0402040204020203" pitchFamily="34" charset="0"/>
                <a:ea typeface="Yu Gothic UI" panose="020B0500000000000000" pitchFamily="34" charset="-128"/>
                <a:cs typeface="Segoe UI Semilight" panose="020B0402040204020203" pitchFamily="34" charset="0"/>
              </a:rPr>
              <a:t>delle prestazioni subappaltabili, con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piccole e medie imprese</a:t>
            </a:r>
            <a:r>
              <a:rPr lang="it-IT">
                <a:latin typeface="Segoe UI Semilight" panose="020B0402040204020203" pitchFamily="34" charset="0"/>
                <a:ea typeface="Yu Gothic UI" panose="020B0500000000000000" pitchFamily="34" charset="-128"/>
                <a:cs typeface="Segoe UI Semilight" panose="020B0402040204020203" pitchFamily="34" charset="0"/>
              </a:rPr>
              <a:t>, </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salvo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indicare nella propria offerta </a:t>
            </a:r>
            <a:r>
              <a:rPr lang="it-IT">
                <a:latin typeface="Segoe UI Semilight" panose="020B0402040204020203" pitchFamily="34" charset="0"/>
                <a:ea typeface="Yu Gothic UI" panose="020B0500000000000000" pitchFamily="34" charset="-128"/>
                <a:cs typeface="Segoe UI Semilight" panose="020B0402040204020203" pitchFamily="34" charset="0"/>
              </a:rPr>
              <a:t>una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diversa soglia </a:t>
            </a:r>
            <a:r>
              <a:rPr lang="it-IT">
                <a:latin typeface="Segoe UI Semilight" panose="020B0402040204020203" pitchFamily="34" charset="0"/>
                <a:ea typeface="Yu Gothic UI" panose="020B0500000000000000" pitchFamily="34" charset="-128"/>
                <a:cs typeface="Segoe UI Semilight" panose="020B0402040204020203" pitchFamily="34" charset="0"/>
              </a:rPr>
              <a:t>di affidamento delle prestazioni che si intende subappaltare alle PMI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per ragioni </a:t>
            </a:r>
            <a:r>
              <a:rPr lang="it-IT">
                <a:latin typeface="Segoe UI Semilight" panose="020B0402040204020203" pitchFamily="34" charset="0"/>
                <a:ea typeface="Yu Gothic UI" panose="020B0500000000000000" pitchFamily="34" charset="-128"/>
                <a:cs typeface="Segoe UI Semilight" panose="020B0402040204020203" pitchFamily="34" charset="0"/>
              </a:rPr>
              <a:t>legate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all'oggetto</a:t>
            </a:r>
            <a:r>
              <a:rPr lang="it-IT">
                <a:latin typeface="Segoe UI Semilight" panose="020B0402040204020203" pitchFamily="34" charset="0"/>
                <a:ea typeface="Yu Gothic UI" panose="020B0500000000000000" pitchFamily="34" charset="-128"/>
                <a:cs typeface="Segoe UI Semilight" panose="020B0402040204020203" pitchFamily="34" charset="0"/>
              </a:rPr>
              <a:t> o alle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caratteristiche</a:t>
            </a:r>
            <a:r>
              <a:rPr lang="it-IT">
                <a:latin typeface="Segoe UI Semilight" panose="020B0402040204020203" pitchFamily="34" charset="0"/>
                <a:ea typeface="Yu Gothic UI" panose="020B0500000000000000" pitchFamily="34" charset="-128"/>
                <a:cs typeface="Segoe UI Semilight" panose="020B0402040204020203" pitchFamily="34" charset="0"/>
              </a:rPr>
              <a:t> delle prestazioni o al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mercato</a:t>
            </a:r>
            <a:r>
              <a:rPr lang="it-IT">
                <a:latin typeface="Segoe UI Semilight" panose="020B0402040204020203" pitchFamily="34" charset="0"/>
                <a:ea typeface="Yu Gothic UI" panose="020B0500000000000000" pitchFamily="34" charset="-128"/>
                <a:cs typeface="Segoe UI Semilight" panose="020B0402040204020203" pitchFamily="34" charset="0"/>
              </a:rPr>
              <a:t> di riferimento. </a:t>
            </a:r>
          </a:p>
        </p:txBody>
      </p:sp>
      <p:sp>
        <p:nvSpPr>
          <p:cNvPr id="10" name="CasellaDiTesto 9">
            <a:extLst>
              <a:ext uri="{FF2B5EF4-FFF2-40B4-BE49-F238E27FC236}">
                <a16:creationId xmlns:a16="http://schemas.microsoft.com/office/drawing/2014/main" id="{7E5AA4DF-2F08-8D2E-F6EA-96D4CD67AF0C}"/>
              </a:ext>
            </a:extLst>
          </p:cNvPr>
          <p:cNvSpPr txBox="1"/>
          <p:nvPr/>
        </p:nvSpPr>
        <p:spPr>
          <a:xfrm>
            <a:off x="6317744" y="1234287"/>
            <a:ext cx="2376264" cy="3293209"/>
          </a:xfrm>
          <a:prstGeom prst="rect">
            <a:avLst/>
          </a:prstGeom>
          <a:solidFill>
            <a:schemeClr val="accent2">
              <a:lumMod val="40000"/>
              <a:lumOff val="60000"/>
            </a:schemeClr>
          </a:solidFill>
        </p:spPr>
        <p:txBody>
          <a:bodyPr wrap="square">
            <a:spAutoFit/>
          </a:bodyPr>
          <a:lstStyle>
            <a:defPPr>
              <a:defRPr lang="it-IT"/>
            </a:defPPr>
            <a:lvl1pPr algn="just">
              <a:defRPr sz="1600" b="1" i="1">
                <a:effectLst>
                  <a:outerShdw blurRad="38100" dist="38100" dir="2700000" algn="tl">
                    <a:srgbClr val="000000">
                      <a:alpha val="43137"/>
                    </a:srgbClr>
                  </a:outerShdw>
                </a:effectLst>
                <a:latin typeface="Aptos" panose="020B0004020202020204" pitchFamily="34" charset="0"/>
              </a:defRPr>
            </a:lvl1pPr>
          </a:lstStyle>
          <a:p>
            <a:r>
              <a:rPr lang="it-IT" b="0">
                <a:effectLst/>
              </a:rPr>
              <a:t>Nei contratti nel settore della difesa e sicurezza (contratti secretati”), introducendo il comma 4- bis, ai sensi del quale ai contratti di difesa e sicurezza non si applicano le disposizioni che prevedono la riserva del 20 per cento in caso di subappalto in favore di piccole e medie imprese (136.4-bis)</a:t>
            </a:r>
          </a:p>
        </p:txBody>
      </p:sp>
    </p:spTree>
    <p:extLst>
      <p:ext uri="{BB962C8B-B14F-4D97-AF65-F5344CB8AC3E}">
        <p14:creationId xmlns:p14="http://schemas.microsoft.com/office/powerpoint/2010/main" val="151110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ccia a pentagono 7">
            <a:extLst>
              <a:ext uri="{FF2B5EF4-FFF2-40B4-BE49-F238E27FC236}">
                <a16:creationId xmlns:a16="http://schemas.microsoft.com/office/drawing/2014/main" id="{35C7B83B-7983-890E-51EE-F0C7939502FD}"/>
              </a:ext>
            </a:extLst>
          </p:cNvPr>
          <p:cNvSpPr/>
          <p:nvPr/>
        </p:nvSpPr>
        <p:spPr>
          <a:xfrm>
            <a:off x="611560" y="1202170"/>
            <a:ext cx="6696744" cy="3183014"/>
          </a:xfrm>
          <a:prstGeom prst="homePlate">
            <a:avLst>
              <a:gd name="adj" fmla="val 2055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it-IT" sz="1600" b="1">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endParaRPr>
          </a:p>
        </p:txBody>
      </p:sp>
      <p:sp>
        <p:nvSpPr>
          <p:cNvPr id="2" name="Titolo 1">
            <a:extLst>
              <a:ext uri="{FF2B5EF4-FFF2-40B4-BE49-F238E27FC236}">
                <a16:creationId xmlns:a16="http://schemas.microsoft.com/office/drawing/2014/main" id="{D966FD6A-0281-797E-E64C-EEAE698D888B}"/>
              </a:ext>
            </a:extLst>
          </p:cNvPr>
          <p:cNvSpPr>
            <a:spLocks noGrp="1"/>
          </p:cNvSpPr>
          <p:nvPr>
            <p:ph type="title"/>
          </p:nvPr>
        </p:nvSpPr>
        <p:spPr>
          <a:xfrm>
            <a:off x="539552" y="195486"/>
            <a:ext cx="8229600" cy="857250"/>
          </a:xfrm>
        </p:spPr>
        <p:txBody>
          <a:bodyPr>
            <a:normAutofit fontScale="90000"/>
          </a:bodyPr>
          <a:lstStyle/>
          <a:p>
            <a:r>
              <a:rPr lang="it-IT"/>
              <a:t>Raccomandazione n. 2003/361/Ce della Commissione Europea del 6 maggio 2003 </a:t>
            </a:r>
          </a:p>
        </p:txBody>
      </p:sp>
      <p:sp>
        <p:nvSpPr>
          <p:cNvPr id="3" name="Segnaposto numero diapositiva 2">
            <a:extLst>
              <a:ext uri="{FF2B5EF4-FFF2-40B4-BE49-F238E27FC236}">
                <a16:creationId xmlns:a16="http://schemas.microsoft.com/office/drawing/2014/main" id="{38B3B0D1-841D-A538-B73D-A7B221D42F8E}"/>
              </a:ext>
            </a:extLst>
          </p:cNvPr>
          <p:cNvSpPr>
            <a:spLocks noGrp="1"/>
          </p:cNvSpPr>
          <p:nvPr>
            <p:ph type="sldNum" sz="quarter" idx="10"/>
          </p:nvPr>
        </p:nvSpPr>
        <p:spPr/>
        <p:txBody>
          <a:bodyPr/>
          <a:lstStyle/>
          <a:p>
            <a:fld id="{A88A401D-FA7D-467D-AFBB-0B3BA40DF614}" type="slidenum">
              <a:rPr lang="it-IT" smtClean="0"/>
              <a:pPr/>
              <a:t>46</a:t>
            </a:fld>
            <a:endParaRPr lang="it-IT"/>
          </a:p>
        </p:txBody>
      </p:sp>
      <p:sp>
        <p:nvSpPr>
          <p:cNvPr id="4" name="Segnaposto piè di pagina 3">
            <a:extLst>
              <a:ext uri="{FF2B5EF4-FFF2-40B4-BE49-F238E27FC236}">
                <a16:creationId xmlns:a16="http://schemas.microsoft.com/office/drawing/2014/main" id="{5592E1C5-954C-FC72-159B-CEB5C240B689}"/>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6" name="Rectangle 1">
            <a:extLst>
              <a:ext uri="{FF2B5EF4-FFF2-40B4-BE49-F238E27FC236}">
                <a16:creationId xmlns:a16="http://schemas.microsoft.com/office/drawing/2014/main" id="{00F53314-8DD8-6236-875C-2243B80426CB}"/>
              </a:ext>
            </a:extLst>
          </p:cNvPr>
          <p:cNvSpPr>
            <a:spLocks noChangeArrowheads="1"/>
          </p:cNvSpPr>
          <p:nvPr/>
        </p:nvSpPr>
        <p:spPr bwMode="auto">
          <a:xfrm>
            <a:off x="520444" y="4410341"/>
            <a:ext cx="1603284"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it-IT" altLang="it-IT" sz="1600" i="1" u="none" strike="noStrike" cap="none" normalizeH="0" baseline="0">
                <a:ln>
                  <a:noFill/>
                </a:ln>
                <a:solidFill>
                  <a:srgbClr val="666666"/>
                </a:solidFill>
                <a:effectLst/>
                <a:latin typeface="Aptos" panose="020B0004020202020204" pitchFamily="34" charset="0"/>
                <a:cs typeface="Segoe UI" panose="020B0502040204020203" pitchFamily="34" charset="0"/>
              </a:rPr>
              <a:t>*In milioni di €</a:t>
            </a:r>
            <a:r>
              <a:rPr lang="it-IT" sz="1600" i="1">
                <a:latin typeface="Aptos" panose="020B0004020202020204" pitchFamily="34" charset="0"/>
                <a:cs typeface="Segoe UI" panose="020B0502040204020203" pitchFamily="34" charset="0"/>
              </a:rPr>
              <a:t>.</a:t>
            </a:r>
            <a:endParaRPr kumimoji="0" lang="it-IT" altLang="it-IT" sz="1600" b="0" i="1" u="none" strike="noStrike" cap="none" normalizeH="0" baseline="0">
              <a:ln>
                <a:noFill/>
              </a:ln>
              <a:solidFill>
                <a:schemeClr val="tx1"/>
              </a:solidFill>
              <a:effectLst/>
              <a:latin typeface="Aptos" panose="020B0004020202020204" pitchFamily="34" charset="0"/>
              <a:cs typeface="Segoe UI" panose="020B0502040204020203" pitchFamily="34" charset="0"/>
            </a:endParaRPr>
          </a:p>
        </p:txBody>
      </p:sp>
      <p:graphicFrame>
        <p:nvGraphicFramePr>
          <p:cNvPr id="7" name="Tabella 6">
            <a:extLst>
              <a:ext uri="{FF2B5EF4-FFF2-40B4-BE49-F238E27FC236}">
                <a16:creationId xmlns:a16="http://schemas.microsoft.com/office/drawing/2014/main" id="{F08442B4-7DE7-BFBC-A5FA-4F5F22DB597A}"/>
              </a:ext>
            </a:extLst>
          </p:cNvPr>
          <p:cNvGraphicFramePr>
            <a:graphicFrameLocks noGrp="1"/>
          </p:cNvGraphicFramePr>
          <p:nvPr/>
        </p:nvGraphicFramePr>
        <p:xfrm>
          <a:off x="683568" y="1222374"/>
          <a:ext cx="5869632" cy="3077568"/>
        </p:xfrm>
        <a:graphic>
          <a:graphicData uri="http://schemas.openxmlformats.org/drawingml/2006/table">
            <a:tbl>
              <a:tblPr>
                <a:tableStyleId>{3B4B98B0-60AC-42C2-AFA5-B58CD77FA1E5}</a:tableStyleId>
              </a:tblPr>
              <a:tblGrid>
                <a:gridCol w="1467408">
                  <a:extLst>
                    <a:ext uri="{9D8B030D-6E8A-4147-A177-3AD203B41FA5}">
                      <a16:colId xmlns:a16="http://schemas.microsoft.com/office/drawing/2014/main" val="954107287"/>
                    </a:ext>
                  </a:extLst>
                </a:gridCol>
                <a:gridCol w="1467408">
                  <a:extLst>
                    <a:ext uri="{9D8B030D-6E8A-4147-A177-3AD203B41FA5}">
                      <a16:colId xmlns:a16="http://schemas.microsoft.com/office/drawing/2014/main" val="2758157735"/>
                    </a:ext>
                  </a:extLst>
                </a:gridCol>
                <a:gridCol w="1467408">
                  <a:extLst>
                    <a:ext uri="{9D8B030D-6E8A-4147-A177-3AD203B41FA5}">
                      <a16:colId xmlns:a16="http://schemas.microsoft.com/office/drawing/2014/main" val="225078688"/>
                    </a:ext>
                  </a:extLst>
                </a:gridCol>
                <a:gridCol w="1467408">
                  <a:extLst>
                    <a:ext uri="{9D8B030D-6E8A-4147-A177-3AD203B41FA5}">
                      <a16:colId xmlns:a16="http://schemas.microsoft.com/office/drawing/2014/main" val="4064329480"/>
                    </a:ext>
                  </a:extLst>
                </a:gridCol>
              </a:tblGrid>
              <a:tr h="878063">
                <a:tc>
                  <a:txBody>
                    <a:bodyPr/>
                    <a:lstStyle/>
                    <a:p>
                      <a:pPr algn="l" fontAlgn="ctr"/>
                      <a:endParaRPr lang="it-IT" sz="1400" b="1" i="0" u="none" strike="noStrike">
                        <a:solidFill>
                          <a:srgbClr val="008080"/>
                        </a:solidFill>
                        <a:effectLst/>
                        <a:latin typeface="Segoe UI" panose="020B0502040204020203" pitchFamily="34" charset="0"/>
                        <a:cs typeface="Segoe UI" panose="020B0502040204020203" pitchFamily="34" charset="0"/>
                      </a:endParaRPr>
                    </a:p>
                  </a:txBody>
                  <a:tcPr marL="68580" marR="7620" marT="7620" marB="0" anchor="ctr"/>
                </a:tc>
                <a:tc>
                  <a:txBody>
                    <a:bodyPr/>
                    <a:lstStyle/>
                    <a:p>
                      <a:pPr algn="ctr" fontAlgn="ctr"/>
                      <a:r>
                        <a:rPr lang="it-IT" sz="1400" b="1" u="none" strike="noStrike">
                          <a:effectLst/>
                          <a:latin typeface="Segoe UI" panose="020B0502040204020203" pitchFamily="34" charset="0"/>
                          <a:cs typeface="Segoe UI" panose="020B0502040204020203" pitchFamily="34" charset="0"/>
                        </a:rPr>
                        <a:t>Numero di Occupati</a:t>
                      </a:r>
                      <a:endParaRPr lang="it-IT" sz="1400" b="1" i="0" u="none" strike="noStrike">
                        <a:solidFill>
                          <a:srgbClr val="008080"/>
                        </a:solidFill>
                        <a:effectLst/>
                        <a:latin typeface="Segoe UI" panose="020B0502040204020203" pitchFamily="34" charset="0"/>
                        <a:cs typeface="Segoe UI" panose="020B0502040204020203" pitchFamily="34" charset="0"/>
                      </a:endParaRPr>
                    </a:p>
                  </a:txBody>
                  <a:tcPr marL="68580" marR="7620" marT="7620" marB="0" anchor="ctr">
                    <a:solidFill>
                      <a:schemeClr val="accent1">
                        <a:lumMod val="20000"/>
                        <a:lumOff val="80000"/>
                      </a:schemeClr>
                    </a:solidFill>
                  </a:tcPr>
                </a:tc>
                <a:tc>
                  <a:txBody>
                    <a:bodyPr/>
                    <a:lstStyle/>
                    <a:p>
                      <a:pPr algn="ctr" fontAlgn="ctr"/>
                      <a:r>
                        <a:rPr lang="it-IT" sz="1400" b="1" u="none" strike="noStrike">
                          <a:effectLst/>
                          <a:latin typeface="Segoe UI" panose="020B0502040204020203" pitchFamily="34" charset="0"/>
                          <a:cs typeface="Segoe UI" panose="020B0502040204020203" pitchFamily="34" charset="0"/>
                        </a:rPr>
                        <a:t>Fatturato annuo*</a:t>
                      </a:r>
                      <a:endParaRPr lang="it-IT" sz="1400" b="1" i="0" u="none" strike="noStrike">
                        <a:solidFill>
                          <a:srgbClr val="008080"/>
                        </a:solidFill>
                        <a:effectLst/>
                        <a:latin typeface="Segoe UI" panose="020B0502040204020203" pitchFamily="34" charset="0"/>
                        <a:cs typeface="Segoe UI" panose="020B0502040204020203" pitchFamily="34" charset="0"/>
                      </a:endParaRPr>
                    </a:p>
                  </a:txBody>
                  <a:tcPr marL="68580" marR="7620" marT="7620" marB="0" anchor="ctr">
                    <a:solidFill>
                      <a:schemeClr val="accent1">
                        <a:lumMod val="20000"/>
                        <a:lumOff val="80000"/>
                      </a:schemeClr>
                    </a:solidFill>
                  </a:tcPr>
                </a:tc>
                <a:tc>
                  <a:txBody>
                    <a:bodyPr/>
                    <a:lstStyle/>
                    <a:p>
                      <a:pPr algn="ctr" fontAlgn="ctr"/>
                      <a:r>
                        <a:rPr lang="it-IT" sz="1400" b="1" u="none" strike="noStrike">
                          <a:effectLst/>
                          <a:latin typeface="Segoe UI" panose="020B0502040204020203" pitchFamily="34" charset="0"/>
                          <a:cs typeface="Segoe UI" panose="020B0502040204020203" pitchFamily="34" charset="0"/>
                        </a:rPr>
                        <a:t>Totale di bilancio annuo </a:t>
                      </a:r>
                      <a:r>
                        <a:rPr lang="it-IT" sz="1400" b="0" i="1" u="none" strike="noStrike">
                          <a:solidFill>
                            <a:schemeClr val="tx1"/>
                          </a:solidFill>
                          <a:effectLst/>
                          <a:latin typeface="Segoe UI" panose="020B0502040204020203" pitchFamily="34" charset="0"/>
                          <a:cs typeface="Segoe UI" panose="020B0502040204020203" pitchFamily="34" charset="0"/>
                        </a:rPr>
                        <a:t>(</a:t>
                      </a:r>
                      <a:r>
                        <a:rPr lang="it-IT" sz="1400" b="0" i="1">
                          <a:solidFill>
                            <a:schemeClr val="tx1"/>
                          </a:solidFill>
                          <a:effectLst/>
                          <a:latin typeface="Segoe UI" panose="020B0502040204020203" pitchFamily="34" charset="0"/>
                          <a:cs typeface="Segoe UI" panose="020B0502040204020203" pitchFamily="34" charset="0"/>
                        </a:rPr>
                        <a:t>totale dell’attivo patrimoniale)</a:t>
                      </a:r>
                      <a:r>
                        <a:rPr lang="it-IT" sz="1400" b="0" i="0">
                          <a:solidFill>
                            <a:srgbClr val="666666"/>
                          </a:solidFill>
                          <a:effectLst/>
                          <a:latin typeface="Segoe UI" panose="020B0502040204020203" pitchFamily="34" charset="0"/>
                          <a:cs typeface="Segoe UI" panose="020B0502040204020203" pitchFamily="34" charset="0"/>
                        </a:rPr>
                        <a:t> </a:t>
                      </a:r>
                      <a:r>
                        <a:rPr lang="it-IT" sz="1400" b="1" u="none" strike="noStrike">
                          <a:effectLst/>
                          <a:latin typeface="Segoe UI" panose="020B0502040204020203" pitchFamily="34" charset="0"/>
                          <a:cs typeface="Segoe UI" panose="020B0502040204020203" pitchFamily="34" charset="0"/>
                        </a:rPr>
                        <a:t>*</a:t>
                      </a:r>
                      <a:endParaRPr lang="it-IT" sz="1400" b="1" i="0" u="none" strike="noStrike">
                        <a:solidFill>
                          <a:srgbClr val="008080"/>
                        </a:solidFill>
                        <a:effectLst/>
                        <a:latin typeface="Segoe UI" panose="020B0502040204020203" pitchFamily="34" charset="0"/>
                        <a:cs typeface="Segoe UI" panose="020B0502040204020203" pitchFamily="34" charset="0"/>
                      </a:endParaRPr>
                    </a:p>
                  </a:txBody>
                  <a:tcPr marL="68580" marR="7620" marT="7620" marB="0" anchor="ctr">
                    <a:solidFill>
                      <a:schemeClr val="accent1">
                        <a:lumMod val="20000"/>
                        <a:lumOff val="80000"/>
                      </a:schemeClr>
                    </a:solidFill>
                  </a:tcPr>
                </a:tc>
                <a:extLst>
                  <a:ext uri="{0D108BD9-81ED-4DB2-BD59-A6C34878D82A}">
                    <a16:rowId xmlns:a16="http://schemas.microsoft.com/office/drawing/2014/main" val="843184384"/>
                  </a:ext>
                </a:extLst>
              </a:tr>
              <a:tr h="660721">
                <a:tc>
                  <a:txBody>
                    <a:bodyPr/>
                    <a:lstStyle/>
                    <a:p>
                      <a:pPr algn="l" fontAlgn="ctr"/>
                      <a:r>
                        <a:rPr lang="it-IT" sz="1400" b="1" u="none" strike="noStrike">
                          <a:effectLst/>
                          <a:latin typeface="Segoe UI" panose="020B0502040204020203" pitchFamily="34" charset="0"/>
                          <a:cs typeface="Segoe UI" panose="020B0502040204020203" pitchFamily="34" charset="0"/>
                        </a:rPr>
                        <a:t>MICRO IMPRESA</a:t>
                      </a:r>
                      <a:endParaRPr lang="it-IT" sz="1400" b="1" i="0" u="none" strike="noStrike">
                        <a:solidFill>
                          <a:srgbClr val="666666"/>
                        </a:solidFill>
                        <a:effectLst/>
                        <a:latin typeface="Segoe UI" panose="020B0502040204020203" pitchFamily="34" charset="0"/>
                        <a:cs typeface="Segoe UI" panose="020B0502040204020203" pitchFamily="34" charset="0"/>
                      </a:endParaRPr>
                    </a:p>
                  </a:txBody>
                  <a:tcPr marL="68580" marR="7620" marT="7620" marB="0" anchor="ctr">
                    <a:solidFill>
                      <a:schemeClr val="bg1">
                        <a:lumMod val="95000"/>
                      </a:schemeClr>
                    </a:solidFill>
                  </a:tcPr>
                </a:tc>
                <a:tc>
                  <a:txBody>
                    <a:bodyPr/>
                    <a:lstStyle/>
                    <a:p>
                      <a:pPr algn="ctr" fontAlgn="ctr"/>
                      <a:r>
                        <a:rPr lang="it-IT" sz="1400" b="1" u="none" strike="noStrike">
                          <a:effectLst/>
                          <a:latin typeface="Segoe UI" panose="020B0502040204020203" pitchFamily="34" charset="0"/>
                          <a:cs typeface="Segoe UI" panose="020B0502040204020203" pitchFamily="34" charset="0"/>
                        </a:rPr>
                        <a:t>&lt; 10</a:t>
                      </a:r>
                      <a:endParaRPr lang="it-IT" sz="1400" b="1" i="0" u="none" strike="noStrike">
                        <a:solidFill>
                          <a:srgbClr val="666666"/>
                        </a:solidFill>
                        <a:effectLst/>
                        <a:latin typeface="Segoe UI" panose="020B0502040204020203" pitchFamily="34" charset="0"/>
                        <a:cs typeface="Segoe UI" panose="020B0502040204020203" pitchFamily="34" charset="0"/>
                      </a:endParaRPr>
                    </a:p>
                  </a:txBody>
                  <a:tcPr marL="68580" marR="7620" marT="7620" marB="0" anchor="ctr">
                    <a:solidFill>
                      <a:schemeClr val="bg1">
                        <a:lumMod val="95000"/>
                      </a:schemeClr>
                    </a:solidFill>
                  </a:tcPr>
                </a:tc>
                <a:tc>
                  <a:txBody>
                    <a:bodyPr/>
                    <a:lstStyle/>
                    <a:p>
                      <a:pPr algn="ctr" fontAlgn="ctr"/>
                      <a:r>
                        <a:rPr lang="it-IT" sz="1400" b="1" u="none" strike="noStrike">
                          <a:effectLst/>
                          <a:latin typeface="Segoe UI" panose="020B0502040204020203" pitchFamily="34" charset="0"/>
                          <a:cs typeface="Segoe UI" panose="020B0502040204020203" pitchFamily="34" charset="0"/>
                        </a:rPr>
                        <a:t> ≤ 2</a:t>
                      </a:r>
                      <a:endParaRPr lang="it-IT" sz="1400" b="1" i="0" u="none" strike="noStrike">
                        <a:solidFill>
                          <a:srgbClr val="666666"/>
                        </a:solidFill>
                        <a:effectLst/>
                        <a:latin typeface="Segoe UI" panose="020B0502040204020203" pitchFamily="34" charset="0"/>
                        <a:cs typeface="Segoe UI" panose="020B0502040204020203" pitchFamily="34" charset="0"/>
                      </a:endParaRPr>
                    </a:p>
                  </a:txBody>
                  <a:tcPr marL="68580" marR="7620" marT="7620" marB="0" anchor="ctr">
                    <a:solidFill>
                      <a:schemeClr val="bg1">
                        <a:lumMod val="95000"/>
                      </a:schemeClr>
                    </a:solidFill>
                  </a:tcPr>
                </a:tc>
                <a:tc>
                  <a:txBody>
                    <a:bodyPr/>
                    <a:lstStyle/>
                    <a:p>
                      <a:pPr algn="ctr" fontAlgn="ctr"/>
                      <a:r>
                        <a:rPr lang="it-IT" sz="1400" b="1" u="none" strike="noStrike">
                          <a:effectLst/>
                          <a:latin typeface="Segoe UI" panose="020B0502040204020203" pitchFamily="34" charset="0"/>
                          <a:cs typeface="Segoe UI" panose="020B0502040204020203" pitchFamily="34" charset="0"/>
                        </a:rPr>
                        <a:t> ≤ 2</a:t>
                      </a:r>
                      <a:endParaRPr lang="it-IT" sz="1400" b="1" i="0" u="none" strike="noStrike">
                        <a:solidFill>
                          <a:srgbClr val="666666"/>
                        </a:solidFill>
                        <a:effectLst/>
                        <a:latin typeface="Segoe UI" panose="020B0502040204020203" pitchFamily="34" charset="0"/>
                        <a:cs typeface="Segoe UI" panose="020B0502040204020203" pitchFamily="34" charset="0"/>
                      </a:endParaRPr>
                    </a:p>
                  </a:txBody>
                  <a:tcPr marL="68580" marR="7620" marT="7620" marB="0" anchor="ctr">
                    <a:solidFill>
                      <a:schemeClr val="bg1">
                        <a:lumMod val="95000"/>
                      </a:schemeClr>
                    </a:solidFill>
                  </a:tcPr>
                </a:tc>
                <a:extLst>
                  <a:ext uri="{0D108BD9-81ED-4DB2-BD59-A6C34878D82A}">
                    <a16:rowId xmlns:a16="http://schemas.microsoft.com/office/drawing/2014/main" val="3837116526"/>
                  </a:ext>
                </a:extLst>
              </a:tr>
              <a:tr h="878063">
                <a:tc>
                  <a:txBody>
                    <a:bodyPr/>
                    <a:lstStyle/>
                    <a:p>
                      <a:pPr algn="l" fontAlgn="ctr"/>
                      <a:r>
                        <a:rPr lang="it-IT" sz="1400" b="1" u="none" strike="noStrike">
                          <a:effectLst/>
                          <a:latin typeface="Segoe UI" panose="020B0502040204020203" pitchFamily="34" charset="0"/>
                          <a:cs typeface="Segoe UI" panose="020B0502040204020203" pitchFamily="34" charset="0"/>
                        </a:rPr>
                        <a:t>PICCOLA IMPRESA</a:t>
                      </a:r>
                      <a:endParaRPr lang="it-IT" sz="1400" b="1" i="0" u="none" strike="noStrike">
                        <a:solidFill>
                          <a:srgbClr val="666666"/>
                        </a:solidFill>
                        <a:effectLst/>
                        <a:latin typeface="Segoe UI" panose="020B0502040204020203" pitchFamily="34" charset="0"/>
                        <a:cs typeface="Segoe UI" panose="020B0502040204020203" pitchFamily="34" charset="0"/>
                      </a:endParaRPr>
                    </a:p>
                  </a:txBody>
                  <a:tcPr marL="68580" marR="7620" marT="7620" marB="0" anchor="ctr">
                    <a:solidFill>
                      <a:schemeClr val="bg1">
                        <a:lumMod val="95000"/>
                      </a:schemeClr>
                    </a:solidFill>
                  </a:tcPr>
                </a:tc>
                <a:tc>
                  <a:txBody>
                    <a:bodyPr/>
                    <a:lstStyle/>
                    <a:p>
                      <a:pPr algn="ctr" fontAlgn="ctr"/>
                      <a:r>
                        <a:rPr lang="it-IT" sz="1400" b="1" u="none" strike="noStrike">
                          <a:effectLst/>
                          <a:latin typeface="Segoe UI" panose="020B0502040204020203" pitchFamily="34" charset="0"/>
                          <a:cs typeface="Segoe UI" panose="020B0502040204020203" pitchFamily="34" charset="0"/>
                        </a:rPr>
                        <a:t>&lt; 50 </a:t>
                      </a:r>
                      <a:endParaRPr lang="it-IT" sz="1400" b="1" i="0" u="none" strike="noStrike">
                        <a:solidFill>
                          <a:srgbClr val="666666"/>
                        </a:solidFill>
                        <a:effectLst/>
                        <a:latin typeface="Segoe UI" panose="020B0502040204020203" pitchFamily="34" charset="0"/>
                        <a:cs typeface="Segoe UI" panose="020B0502040204020203" pitchFamily="34" charset="0"/>
                      </a:endParaRPr>
                    </a:p>
                  </a:txBody>
                  <a:tcPr marL="68580" marR="7620" marT="7620" marB="0" anchor="ctr">
                    <a:solidFill>
                      <a:schemeClr val="bg1">
                        <a:lumMod val="95000"/>
                      </a:schemeClr>
                    </a:solidFill>
                  </a:tcPr>
                </a:tc>
                <a:tc>
                  <a:txBody>
                    <a:bodyPr/>
                    <a:lstStyle/>
                    <a:p>
                      <a:pPr algn="ctr" fontAlgn="ctr"/>
                      <a:r>
                        <a:rPr lang="it-IT" sz="1400" b="1" u="none" strike="noStrike">
                          <a:effectLst/>
                          <a:latin typeface="Segoe UI" panose="020B0502040204020203" pitchFamily="34" charset="0"/>
                          <a:cs typeface="Segoe UI" panose="020B0502040204020203" pitchFamily="34" charset="0"/>
                        </a:rPr>
                        <a:t> ≤ 10</a:t>
                      </a:r>
                      <a:endParaRPr lang="it-IT" sz="1400" b="1" i="0" u="none" strike="noStrike">
                        <a:solidFill>
                          <a:srgbClr val="666666"/>
                        </a:solidFill>
                        <a:effectLst/>
                        <a:latin typeface="Segoe UI" panose="020B0502040204020203" pitchFamily="34" charset="0"/>
                        <a:cs typeface="Segoe UI" panose="020B0502040204020203" pitchFamily="34" charset="0"/>
                      </a:endParaRPr>
                    </a:p>
                  </a:txBody>
                  <a:tcPr marL="68580" marR="7620" marT="7620" marB="0" anchor="ctr">
                    <a:solidFill>
                      <a:schemeClr val="bg1">
                        <a:lumMod val="95000"/>
                      </a:schemeClr>
                    </a:solidFill>
                  </a:tcPr>
                </a:tc>
                <a:tc>
                  <a:txBody>
                    <a:bodyPr/>
                    <a:lstStyle/>
                    <a:p>
                      <a:pPr algn="ctr" fontAlgn="ctr"/>
                      <a:r>
                        <a:rPr lang="it-IT" sz="1400" b="1" u="none" strike="noStrike">
                          <a:effectLst/>
                          <a:latin typeface="Segoe UI" panose="020B0502040204020203" pitchFamily="34" charset="0"/>
                          <a:cs typeface="Segoe UI" panose="020B0502040204020203" pitchFamily="34" charset="0"/>
                        </a:rPr>
                        <a:t> ≤ 10</a:t>
                      </a:r>
                      <a:endParaRPr lang="it-IT" sz="1400" b="1" i="0" u="none" strike="noStrike">
                        <a:solidFill>
                          <a:srgbClr val="666666"/>
                        </a:solidFill>
                        <a:effectLst/>
                        <a:latin typeface="Segoe UI" panose="020B0502040204020203" pitchFamily="34" charset="0"/>
                        <a:cs typeface="Segoe UI" panose="020B0502040204020203" pitchFamily="34" charset="0"/>
                      </a:endParaRPr>
                    </a:p>
                  </a:txBody>
                  <a:tcPr marL="68580" marR="7620" marT="7620" marB="0" anchor="ctr">
                    <a:solidFill>
                      <a:schemeClr val="bg1">
                        <a:lumMod val="95000"/>
                      </a:schemeClr>
                    </a:solidFill>
                  </a:tcPr>
                </a:tc>
                <a:extLst>
                  <a:ext uri="{0D108BD9-81ED-4DB2-BD59-A6C34878D82A}">
                    <a16:rowId xmlns:a16="http://schemas.microsoft.com/office/drawing/2014/main" val="1091146033"/>
                  </a:ext>
                </a:extLst>
              </a:tr>
              <a:tr h="660721">
                <a:tc>
                  <a:txBody>
                    <a:bodyPr/>
                    <a:lstStyle/>
                    <a:p>
                      <a:pPr algn="l" fontAlgn="ctr"/>
                      <a:r>
                        <a:rPr lang="it-IT" sz="1400" b="1" u="none" strike="noStrike">
                          <a:effectLst/>
                          <a:latin typeface="Segoe UI" panose="020B0502040204020203" pitchFamily="34" charset="0"/>
                          <a:cs typeface="Segoe UI" panose="020B0502040204020203" pitchFamily="34" charset="0"/>
                        </a:rPr>
                        <a:t>MEDIA IMPRESA</a:t>
                      </a:r>
                      <a:endParaRPr lang="it-IT" sz="1400" b="1" i="0" u="none" strike="noStrike">
                        <a:solidFill>
                          <a:srgbClr val="666666"/>
                        </a:solidFill>
                        <a:effectLst/>
                        <a:latin typeface="Segoe UI" panose="020B0502040204020203" pitchFamily="34" charset="0"/>
                        <a:cs typeface="Segoe UI" panose="020B0502040204020203" pitchFamily="34" charset="0"/>
                      </a:endParaRPr>
                    </a:p>
                  </a:txBody>
                  <a:tcPr marL="68580" marR="7620" marT="7620" marB="0" anchor="ctr">
                    <a:solidFill>
                      <a:schemeClr val="bg1">
                        <a:lumMod val="95000"/>
                      </a:schemeClr>
                    </a:solidFill>
                  </a:tcPr>
                </a:tc>
                <a:tc>
                  <a:txBody>
                    <a:bodyPr/>
                    <a:lstStyle/>
                    <a:p>
                      <a:pPr algn="ctr" fontAlgn="ctr"/>
                      <a:r>
                        <a:rPr lang="it-IT" sz="1400" b="1" u="none" strike="noStrike">
                          <a:effectLst/>
                          <a:latin typeface="Segoe UI" panose="020B0502040204020203" pitchFamily="34" charset="0"/>
                          <a:cs typeface="Segoe UI" panose="020B0502040204020203" pitchFamily="34" charset="0"/>
                        </a:rPr>
                        <a:t>&lt; 250</a:t>
                      </a:r>
                      <a:endParaRPr lang="it-IT" sz="1400" b="1" i="0" u="none" strike="noStrike">
                        <a:solidFill>
                          <a:srgbClr val="666666"/>
                        </a:solidFill>
                        <a:effectLst/>
                        <a:latin typeface="Segoe UI" panose="020B0502040204020203" pitchFamily="34" charset="0"/>
                        <a:cs typeface="Segoe UI" panose="020B0502040204020203" pitchFamily="34" charset="0"/>
                      </a:endParaRPr>
                    </a:p>
                  </a:txBody>
                  <a:tcPr marL="68580" marR="7620" marT="7620" marB="0" anchor="ctr">
                    <a:solidFill>
                      <a:schemeClr val="bg1">
                        <a:lumMod val="95000"/>
                      </a:schemeClr>
                    </a:solidFill>
                  </a:tcPr>
                </a:tc>
                <a:tc>
                  <a:txBody>
                    <a:bodyPr/>
                    <a:lstStyle/>
                    <a:p>
                      <a:pPr algn="ctr" fontAlgn="ctr"/>
                      <a:r>
                        <a:rPr lang="it-IT" sz="1400" b="1" u="none" strike="noStrike">
                          <a:effectLst/>
                          <a:latin typeface="Segoe UI" panose="020B0502040204020203" pitchFamily="34" charset="0"/>
                          <a:cs typeface="Segoe UI" panose="020B0502040204020203" pitchFamily="34" charset="0"/>
                        </a:rPr>
                        <a:t> ≤ 50</a:t>
                      </a:r>
                      <a:endParaRPr lang="it-IT" sz="1400" b="1" i="0" u="none" strike="noStrike">
                        <a:solidFill>
                          <a:srgbClr val="666666"/>
                        </a:solidFill>
                        <a:effectLst/>
                        <a:latin typeface="Segoe UI" panose="020B0502040204020203" pitchFamily="34" charset="0"/>
                        <a:cs typeface="Segoe UI" panose="020B0502040204020203" pitchFamily="34" charset="0"/>
                      </a:endParaRPr>
                    </a:p>
                  </a:txBody>
                  <a:tcPr marL="68580" marR="7620" marT="7620" marB="0" anchor="ctr">
                    <a:solidFill>
                      <a:schemeClr val="bg1">
                        <a:lumMod val="95000"/>
                      </a:schemeClr>
                    </a:solidFill>
                  </a:tcPr>
                </a:tc>
                <a:tc>
                  <a:txBody>
                    <a:bodyPr/>
                    <a:lstStyle/>
                    <a:p>
                      <a:pPr algn="ctr" fontAlgn="ctr"/>
                      <a:r>
                        <a:rPr lang="it-IT" sz="1400" b="1" u="none" strike="noStrike">
                          <a:effectLst/>
                          <a:latin typeface="Segoe UI" panose="020B0502040204020203" pitchFamily="34" charset="0"/>
                          <a:cs typeface="Segoe UI" panose="020B0502040204020203" pitchFamily="34" charset="0"/>
                        </a:rPr>
                        <a:t> ≤ 43</a:t>
                      </a:r>
                      <a:endParaRPr lang="it-IT" sz="1400" b="1" i="0" u="none" strike="noStrike">
                        <a:solidFill>
                          <a:srgbClr val="666666"/>
                        </a:solidFill>
                        <a:effectLst/>
                        <a:latin typeface="Segoe UI" panose="020B0502040204020203" pitchFamily="34" charset="0"/>
                        <a:cs typeface="Segoe UI" panose="020B0502040204020203" pitchFamily="34" charset="0"/>
                      </a:endParaRPr>
                    </a:p>
                  </a:txBody>
                  <a:tcPr marL="68580" marR="7620" marT="7620" marB="0" anchor="ctr">
                    <a:solidFill>
                      <a:schemeClr val="bg1">
                        <a:lumMod val="95000"/>
                      </a:schemeClr>
                    </a:solidFill>
                  </a:tcPr>
                </a:tc>
                <a:extLst>
                  <a:ext uri="{0D108BD9-81ED-4DB2-BD59-A6C34878D82A}">
                    <a16:rowId xmlns:a16="http://schemas.microsoft.com/office/drawing/2014/main" val="3578355858"/>
                  </a:ext>
                </a:extLst>
              </a:tr>
            </a:tbl>
          </a:graphicData>
        </a:graphic>
      </p:graphicFrame>
      <p:sp>
        <p:nvSpPr>
          <p:cNvPr id="9" name="Freccia a gallone 8">
            <a:extLst>
              <a:ext uri="{FF2B5EF4-FFF2-40B4-BE49-F238E27FC236}">
                <a16:creationId xmlns:a16="http://schemas.microsoft.com/office/drawing/2014/main" id="{C3069784-8797-AEC2-5C89-02AE67F634CD}"/>
              </a:ext>
            </a:extLst>
          </p:cNvPr>
          <p:cNvSpPr/>
          <p:nvPr/>
        </p:nvSpPr>
        <p:spPr>
          <a:xfrm>
            <a:off x="7092280" y="1664959"/>
            <a:ext cx="1728192" cy="2257436"/>
          </a:xfrm>
          <a:prstGeom prst="chevron">
            <a:avLst>
              <a:gd name="adj" fmla="val 30171"/>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2" algn="ctr"/>
            <a:r>
              <a:rPr lang="it-IT" sz="5400" b="1" i="1">
                <a:solidFill>
                  <a:schemeClr val="tx1"/>
                </a:solidFill>
                <a:effectLst>
                  <a:outerShdw blurRad="38100" dist="38100" dir="2700000" algn="tl">
                    <a:srgbClr val="000000">
                      <a:alpha val="43137"/>
                    </a:srgbClr>
                  </a:outerShdw>
                </a:effectLst>
                <a:latin typeface="Aptos" panose="020B0004020202020204" pitchFamily="34" charset="0"/>
              </a:rPr>
              <a:t> ?</a:t>
            </a:r>
            <a:endParaRPr lang="it-IT" sz="5400" b="1">
              <a:solidFill>
                <a:schemeClr val="tx1"/>
              </a:solidFill>
              <a:effectLst>
                <a:outerShdw blurRad="38100" dist="38100" dir="2700000" algn="tl">
                  <a:srgbClr val="000000">
                    <a:alpha val="43137"/>
                  </a:srgbClr>
                </a:outerShdw>
              </a:effectLst>
              <a:latin typeface="Aptos" panose="020B0004020202020204" pitchFamily="34" charset="0"/>
            </a:endParaRPr>
          </a:p>
        </p:txBody>
      </p:sp>
      <p:sp>
        <p:nvSpPr>
          <p:cNvPr id="13" name="CasellaDiTesto 12">
            <a:extLst>
              <a:ext uri="{FF2B5EF4-FFF2-40B4-BE49-F238E27FC236}">
                <a16:creationId xmlns:a16="http://schemas.microsoft.com/office/drawing/2014/main" id="{B66CB707-AD7C-9555-BF81-4C212F205E43}"/>
              </a:ext>
            </a:extLst>
          </p:cNvPr>
          <p:cNvSpPr txBox="1"/>
          <p:nvPr/>
        </p:nvSpPr>
        <p:spPr>
          <a:xfrm>
            <a:off x="2038285" y="4385184"/>
            <a:ext cx="6534472" cy="461665"/>
          </a:xfrm>
          <a:prstGeom prst="rect">
            <a:avLst/>
          </a:prstGeom>
          <a:noFill/>
        </p:spPr>
        <p:txBody>
          <a:bodyPr wrap="square">
            <a:spAutoFit/>
          </a:bodyPr>
          <a:lstStyle/>
          <a:p>
            <a:r>
              <a:rPr lang="it-IT" sz="1200" i="1">
                <a:latin typeface="Aptos" panose="020B0004020202020204" pitchFamily="34" charset="0"/>
                <a:cs typeface="Angsana New" panose="02020603050405020304" pitchFamily="18" charset="-34"/>
              </a:rPr>
              <a:t>NB: La classificazione prevede che l’impresa oltre al numero dei dipendenti e ai dati di fatturato e bilancio debba possedere anche il requisito di indipendenza.</a:t>
            </a:r>
          </a:p>
        </p:txBody>
      </p:sp>
    </p:spTree>
    <p:extLst>
      <p:ext uri="{BB962C8B-B14F-4D97-AF65-F5344CB8AC3E}">
        <p14:creationId xmlns:p14="http://schemas.microsoft.com/office/powerpoint/2010/main" val="213037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49DE62E3-9EBC-0695-010C-DFC0BD0C3A64}"/>
              </a:ext>
            </a:extLst>
          </p:cNvPr>
          <p:cNvSpPr>
            <a:spLocks noGrp="1"/>
          </p:cNvSpPr>
          <p:nvPr>
            <p:ph type="title"/>
          </p:nvPr>
        </p:nvSpPr>
        <p:spPr/>
        <p:txBody>
          <a:bodyPr/>
          <a:lstStyle/>
          <a:p>
            <a:r>
              <a:rPr lang="it-IT"/>
              <a:t>Limite al subappalto</a:t>
            </a:r>
          </a:p>
        </p:txBody>
      </p:sp>
      <p:sp>
        <p:nvSpPr>
          <p:cNvPr id="3" name="Segnaposto numero diapositiva 2">
            <a:extLst>
              <a:ext uri="{FF2B5EF4-FFF2-40B4-BE49-F238E27FC236}">
                <a16:creationId xmlns:a16="http://schemas.microsoft.com/office/drawing/2014/main" id="{DBFBFCAA-423C-778C-904D-11A817B81E5F}"/>
              </a:ext>
            </a:extLst>
          </p:cNvPr>
          <p:cNvSpPr>
            <a:spLocks noGrp="1"/>
          </p:cNvSpPr>
          <p:nvPr>
            <p:ph type="sldNum" sz="quarter" idx="10"/>
          </p:nvPr>
        </p:nvSpPr>
        <p:spPr/>
        <p:txBody>
          <a:bodyPr/>
          <a:lstStyle/>
          <a:p>
            <a:fld id="{A88A401D-FA7D-467D-AFBB-0B3BA40DF614}" type="slidenum">
              <a:rPr lang="it-IT" smtClean="0"/>
              <a:pPr/>
              <a:t>47</a:t>
            </a:fld>
            <a:endParaRPr lang="it-IT"/>
          </a:p>
        </p:txBody>
      </p:sp>
      <p:sp>
        <p:nvSpPr>
          <p:cNvPr id="4" name="Segnaposto piè di pagina 3">
            <a:extLst>
              <a:ext uri="{FF2B5EF4-FFF2-40B4-BE49-F238E27FC236}">
                <a16:creationId xmlns:a16="http://schemas.microsoft.com/office/drawing/2014/main" id="{B605DD33-8D50-9499-7834-EB93F810BA00}"/>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6" name="Segnaposto contenuto 5">
            <a:extLst>
              <a:ext uri="{FF2B5EF4-FFF2-40B4-BE49-F238E27FC236}">
                <a16:creationId xmlns:a16="http://schemas.microsoft.com/office/drawing/2014/main" id="{D51CBFB0-40B4-5608-2519-79766E455D8C}"/>
              </a:ext>
            </a:extLst>
          </p:cNvPr>
          <p:cNvSpPr>
            <a:spLocks noGrp="1"/>
          </p:cNvSpPr>
          <p:nvPr>
            <p:ph idx="1"/>
          </p:nvPr>
        </p:nvSpPr>
        <p:spPr/>
        <p:txBody>
          <a:bodyPr/>
          <a:lstStyle/>
          <a:p>
            <a:pPr algn="just"/>
            <a:r>
              <a:rPr lang="it-IT"/>
              <a:t>Considerato che eventuali limitazioni al subappalto (necessario) SA si potrebbero tradurre in </a:t>
            </a:r>
            <a:r>
              <a:rPr lang="it-IT" b="1" i="1">
                <a:effectLst>
                  <a:outerShdw blurRad="38100" dist="38100" dir="2700000" algn="tl">
                    <a:srgbClr val="000000">
                      <a:alpha val="43137"/>
                    </a:srgbClr>
                  </a:outerShdw>
                </a:effectLst>
              </a:rPr>
              <a:t>obbligo di costituire un </a:t>
            </a:r>
            <a:r>
              <a:rPr lang="it-IT" b="1" i="1" err="1">
                <a:effectLst>
                  <a:outerShdw blurRad="38100" dist="38100" dir="2700000" algn="tl">
                    <a:srgbClr val="000000">
                      <a:alpha val="43137"/>
                    </a:srgbClr>
                  </a:outerShdw>
                </a:effectLst>
              </a:rPr>
              <a:t>RTI</a:t>
            </a:r>
            <a:r>
              <a:rPr lang="it-IT"/>
              <a:t>, la SA deve verificare il </a:t>
            </a:r>
            <a:r>
              <a:rPr lang="it-IT" b="1" i="1">
                <a:effectLst>
                  <a:outerShdw blurRad="38100" dist="38100" dir="2700000" algn="tl">
                    <a:srgbClr val="000000">
                      <a:alpha val="43137"/>
                    </a:srgbClr>
                  </a:outerShdw>
                </a:effectLst>
              </a:rPr>
              <a:t>rispetto dei principi fondamentali </a:t>
            </a:r>
            <a:r>
              <a:rPr lang="it-IT"/>
              <a:t>del codice ex 119.2 </a:t>
            </a:r>
          </a:p>
        </p:txBody>
      </p:sp>
      <p:sp>
        <p:nvSpPr>
          <p:cNvPr id="7" name="Rettangolo 6">
            <a:extLst>
              <a:ext uri="{FF2B5EF4-FFF2-40B4-BE49-F238E27FC236}">
                <a16:creationId xmlns:a16="http://schemas.microsoft.com/office/drawing/2014/main" id="{E9F85C31-2774-3396-0BAD-8091A5D34ABD}"/>
              </a:ext>
            </a:extLst>
          </p:cNvPr>
          <p:cNvSpPr/>
          <p:nvPr/>
        </p:nvSpPr>
        <p:spPr>
          <a:xfrm>
            <a:off x="2795055" y="2195025"/>
            <a:ext cx="5998005" cy="72008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68288" lvl="1" indent="-268288" algn="just">
              <a:buFont typeface="Arial" panose="020B0604020202020204" pitchFamily="34" charset="0"/>
              <a:buChar char="•"/>
            </a:pPr>
            <a:r>
              <a:rPr lang="it-IT" sz="1600" i="1">
                <a:solidFill>
                  <a:srgbClr val="29261B"/>
                </a:solidFill>
                <a:latin typeface="Aptos" panose="020B0004020202020204" pitchFamily="34" charset="0"/>
              </a:rPr>
              <a:t>Garantisce che l'appalto venga eseguito efficacemente, e sia diretto ad </a:t>
            </a:r>
            <a:r>
              <a:rPr lang="it-IT" sz="1600" b="1" i="1">
                <a:solidFill>
                  <a:srgbClr val="29261B"/>
                </a:solidFill>
                <a:effectLst>
                  <a:outerShdw blurRad="38100" dist="38100" dir="2700000" algn="tl">
                    <a:srgbClr val="000000">
                      <a:alpha val="43137"/>
                    </a:srgbClr>
                  </a:outerShdw>
                </a:effectLst>
                <a:latin typeface="Aptos" panose="020B0004020202020204" pitchFamily="34" charset="0"/>
              </a:rPr>
              <a:t>assicurare qualità, tempestività e sicurezza</a:t>
            </a:r>
          </a:p>
        </p:txBody>
      </p:sp>
      <p:sp>
        <p:nvSpPr>
          <p:cNvPr id="8" name="Freccia a gallone 7">
            <a:extLst>
              <a:ext uri="{FF2B5EF4-FFF2-40B4-BE49-F238E27FC236}">
                <a16:creationId xmlns:a16="http://schemas.microsoft.com/office/drawing/2014/main" id="{3E047205-1078-CA59-B44F-4619CCFE1C3C}"/>
              </a:ext>
            </a:extLst>
          </p:cNvPr>
          <p:cNvSpPr/>
          <p:nvPr/>
        </p:nvSpPr>
        <p:spPr>
          <a:xfrm rot="5400000">
            <a:off x="1161435" y="1645151"/>
            <a:ext cx="1001422" cy="2101172"/>
          </a:xfrm>
          <a:prstGeom prst="chevron">
            <a:avLst>
              <a:gd name="adj" fmla="val 2983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a:solidFill>
                  <a:srgbClr val="FF0000"/>
                </a:solidFill>
                <a:effectLst>
                  <a:outerShdw blurRad="38100" dist="38100" dir="2700000" algn="tl">
                    <a:srgbClr val="000000">
                      <a:alpha val="43137"/>
                    </a:srgbClr>
                  </a:outerShdw>
                </a:effectLst>
                <a:latin typeface="Aptos" panose="020B0004020202020204" pitchFamily="34" charset="0"/>
              </a:rPr>
              <a:t>RISULTATO (1)</a:t>
            </a:r>
          </a:p>
        </p:txBody>
      </p:sp>
      <p:sp>
        <p:nvSpPr>
          <p:cNvPr id="9" name="Rettangolo 8">
            <a:extLst>
              <a:ext uri="{FF2B5EF4-FFF2-40B4-BE49-F238E27FC236}">
                <a16:creationId xmlns:a16="http://schemas.microsoft.com/office/drawing/2014/main" id="{9D05F40E-01F3-A1EE-EF51-12E6537E0D83}"/>
              </a:ext>
            </a:extLst>
          </p:cNvPr>
          <p:cNvSpPr/>
          <p:nvPr/>
        </p:nvSpPr>
        <p:spPr>
          <a:xfrm>
            <a:off x="2795055" y="2973329"/>
            <a:ext cx="5998005" cy="72008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68288" lvl="1" indent="-268288" algn="just">
              <a:buFont typeface="Arial" panose="020B0604020202020204" pitchFamily="34" charset="0"/>
              <a:buChar char="•"/>
            </a:pPr>
            <a:r>
              <a:rPr lang="it-IT" sz="1600" i="1">
                <a:solidFill>
                  <a:srgbClr val="29261B"/>
                </a:solidFill>
                <a:latin typeface="Aptos" panose="020B0004020202020204" pitchFamily="34" charset="0"/>
              </a:rPr>
              <a:t>È giustificato da </a:t>
            </a:r>
            <a:r>
              <a:rPr lang="it-IT" sz="1600" b="1" i="1">
                <a:solidFill>
                  <a:srgbClr val="29261B"/>
                </a:solidFill>
                <a:effectLst>
                  <a:outerShdw blurRad="38100" dist="38100" dir="2700000" algn="tl">
                    <a:srgbClr val="000000">
                      <a:alpha val="43137"/>
                    </a:srgbClr>
                  </a:outerShdw>
                </a:effectLst>
                <a:latin typeface="Aptos" panose="020B0004020202020204" pitchFamily="34" charset="0"/>
              </a:rPr>
              <a:t>esigenze concrete e specifiche</a:t>
            </a:r>
            <a:r>
              <a:rPr lang="it-IT" sz="1600" i="1">
                <a:solidFill>
                  <a:srgbClr val="29261B"/>
                </a:solidFill>
                <a:latin typeface="Aptos" panose="020B0004020202020204" pitchFamily="34" charset="0"/>
              </a:rPr>
              <a:t>, presupponendo la buona fede reciproca tra SA e OE, nonché l’obbiettivo del risultato</a:t>
            </a:r>
          </a:p>
        </p:txBody>
      </p:sp>
      <p:sp>
        <p:nvSpPr>
          <p:cNvPr id="10" name="Freccia a gallone 9">
            <a:extLst>
              <a:ext uri="{FF2B5EF4-FFF2-40B4-BE49-F238E27FC236}">
                <a16:creationId xmlns:a16="http://schemas.microsoft.com/office/drawing/2014/main" id="{D2C5A683-C498-36F1-3DD1-2AD0AACC036A}"/>
              </a:ext>
            </a:extLst>
          </p:cNvPr>
          <p:cNvSpPr/>
          <p:nvPr/>
        </p:nvSpPr>
        <p:spPr>
          <a:xfrm rot="5400000">
            <a:off x="1161435" y="2423455"/>
            <a:ext cx="1001422" cy="2101172"/>
          </a:xfrm>
          <a:prstGeom prst="chevron">
            <a:avLst>
              <a:gd name="adj" fmla="val 2983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a:solidFill>
                  <a:srgbClr val="FF0000"/>
                </a:solidFill>
                <a:effectLst>
                  <a:outerShdw blurRad="38100" dist="38100" dir="2700000" algn="tl">
                    <a:srgbClr val="000000">
                      <a:alpha val="43137"/>
                    </a:srgbClr>
                  </a:outerShdw>
                </a:effectLst>
                <a:latin typeface="Aptos" panose="020B0004020202020204" pitchFamily="34" charset="0"/>
              </a:rPr>
              <a:t>FIDUCIA (2)</a:t>
            </a:r>
          </a:p>
        </p:txBody>
      </p:sp>
      <p:sp>
        <p:nvSpPr>
          <p:cNvPr id="11" name="Rettangolo 10">
            <a:extLst>
              <a:ext uri="{FF2B5EF4-FFF2-40B4-BE49-F238E27FC236}">
                <a16:creationId xmlns:a16="http://schemas.microsoft.com/office/drawing/2014/main" id="{EB5F1F59-57F1-61D8-F43E-D6F533C0D38D}"/>
              </a:ext>
            </a:extLst>
          </p:cNvPr>
          <p:cNvSpPr/>
          <p:nvPr/>
        </p:nvSpPr>
        <p:spPr>
          <a:xfrm>
            <a:off x="2795055" y="3751633"/>
            <a:ext cx="5998005" cy="72008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68288" lvl="1" indent="-268288" algn="just">
              <a:buFont typeface="Arial" panose="020B0604020202020204" pitchFamily="34" charset="0"/>
              <a:buChar char="•"/>
            </a:pPr>
            <a:r>
              <a:rPr lang="it-IT" sz="1600" i="1">
                <a:solidFill>
                  <a:srgbClr val="29261B"/>
                </a:solidFill>
                <a:latin typeface="Aptos" panose="020B0004020202020204" pitchFamily="34" charset="0"/>
              </a:rPr>
              <a:t>Rispetta i principi di </a:t>
            </a:r>
            <a:r>
              <a:rPr lang="it-IT" sz="1600" b="1" i="1">
                <a:solidFill>
                  <a:srgbClr val="29261B"/>
                </a:solidFill>
                <a:effectLst>
                  <a:outerShdw blurRad="38100" dist="38100" dir="2700000" algn="tl">
                    <a:srgbClr val="000000">
                      <a:alpha val="43137"/>
                    </a:srgbClr>
                  </a:outerShdw>
                </a:effectLst>
                <a:latin typeface="Aptos" panose="020B0004020202020204" pitchFamily="34" charset="0"/>
              </a:rPr>
              <a:t>concorrenza</a:t>
            </a:r>
            <a:r>
              <a:rPr lang="it-IT" sz="1600" i="1">
                <a:solidFill>
                  <a:srgbClr val="29261B"/>
                </a:solidFill>
                <a:latin typeface="Aptos" panose="020B0004020202020204" pitchFamily="34" charset="0"/>
              </a:rPr>
              <a:t>, di </a:t>
            </a:r>
            <a:r>
              <a:rPr lang="it-IT" sz="1600" b="1" i="1">
                <a:solidFill>
                  <a:srgbClr val="29261B"/>
                </a:solidFill>
                <a:effectLst>
                  <a:outerShdw blurRad="38100" dist="38100" dir="2700000" algn="tl">
                    <a:srgbClr val="000000">
                      <a:alpha val="43137"/>
                    </a:srgbClr>
                  </a:outerShdw>
                </a:effectLst>
                <a:latin typeface="Aptos" panose="020B0004020202020204" pitchFamily="34" charset="0"/>
              </a:rPr>
              <a:t>imparzialità</a:t>
            </a:r>
            <a:r>
              <a:rPr lang="it-IT" sz="1600" i="1">
                <a:solidFill>
                  <a:srgbClr val="29261B"/>
                </a:solidFill>
                <a:latin typeface="Aptos" panose="020B0004020202020204" pitchFamily="34" charset="0"/>
              </a:rPr>
              <a:t>, di </a:t>
            </a:r>
            <a:r>
              <a:rPr lang="it-IT" sz="1600" b="1" i="1">
                <a:solidFill>
                  <a:srgbClr val="29261B"/>
                </a:solidFill>
                <a:effectLst>
                  <a:outerShdw blurRad="38100" dist="38100" dir="2700000" algn="tl">
                    <a:srgbClr val="000000">
                      <a:alpha val="43137"/>
                    </a:srgbClr>
                  </a:outerShdw>
                </a:effectLst>
                <a:latin typeface="Aptos" panose="020B0004020202020204" pitchFamily="34" charset="0"/>
              </a:rPr>
              <a:t>non</a:t>
            </a:r>
            <a:r>
              <a:rPr lang="it-IT" sz="1600" i="1">
                <a:solidFill>
                  <a:srgbClr val="29261B"/>
                </a:solidFill>
                <a:latin typeface="Aptos" panose="020B0004020202020204" pitchFamily="34" charset="0"/>
              </a:rPr>
              <a:t> </a:t>
            </a:r>
            <a:r>
              <a:rPr lang="it-IT" sz="1600" b="1" i="1">
                <a:solidFill>
                  <a:srgbClr val="29261B"/>
                </a:solidFill>
                <a:effectLst>
                  <a:outerShdw blurRad="38100" dist="38100" dir="2700000" algn="tl">
                    <a:srgbClr val="000000">
                      <a:alpha val="43137"/>
                    </a:srgbClr>
                  </a:outerShdw>
                </a:effectLst>
                <a:latin typeface="Aptos" panose="020B0004020202020204" pitchFamily="34" charset="0"/>
              </a:rPr>
              <a:t>discriminazione</a:t>
            </a:r>
            <a:r>
              <a:rPr lang="it-IT" sz="1600" i="1">
                <a:solidFill>
                  <a:srgbClr val="29261B"/>
                </a:solidFill>
                <a:latin typeface="Aptos" panose="020B0004020202020204" pitchFamily="34" charset="0"/>
              </a:rPr>
              <a:t>, di pubblicità e trasparenza, di </a:t>
            </a:r>
            <a:r>
              <a:rPr lang="it-IT" sz="1600" b="1" i="1">
                <a:solidFill>
                  <a:srgbClr val="29261B"/>
                </a:solidFill>
                <a:effectLst>
                  <a:outerShdw blurRad="38100" dist="38100" dir="2700000" algn="tl">
                    <a:srgbClr val="000000">
                      <a:alpha val="43137"/>
                    </a:srgbClr>
                  </a:outerShdw>
                </a:effectLst>
                <a:latin typeface="Aptos" panose="020B0004020202020204" pitchFamily="34" charset="0"/>
              </a:rPr>
              <a:t>proporzionalità</a:t>
            </a:r>
          </a:p>
        </p:txBody>
      </p:sp>
      <p:sp>
        <p:nvSpPr>
          <p:cNvPr id="12" name="Freccia a gallone 11">
            <a:extLst>
              <a:ext uri="{FF2B5EF4-FFF2-40B4-BE49-F238E27FC236}">
                <a16:creationId xmlns:a16="http://schemas.microsoft.com/office/drawing/2014/main" id="{8E09823B-0E1E-A4B5-D3F3-7DC421038D52}"/>
              </a:ext>
            </a:extLst>
          </p:cNvPr>
          <p:cNvSpPr/>
          <p:nvPr/>
        </p:nvSpPr>
        <p:spPr>
          <a:xfrm rot="5400000">
            <a:off x="1161435" y="3215966"/>
            <a:ext cx="1001422" cy="2101172"/>
          </a:xfrm>
          <a:prstGeom prst="chevron">
            <a:avLst>
              <a:gd name="adj" fmla="val 2983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a:solidFill>
                  <a:srgbClr val="FF0000"/>
                </a:solidFill>
                <a:effectLst>
                  <a:outerShdw blurRad="38100" dist="38100" dir="2700000" algn="tl">
                    <a:srgbClr val="000000">
                      <a:alpha val="43137"/>
                    </a:srgbClr>
                  </a:outerShdw>
                </a:effectLst>
                <a:latin typeface="Aptos" panose="020B0004020202020204" pitchFamily="34" charset="0"/>
              </a:rPr>
              <a:t>ACCESSO AL MERCATO (3)</a:t>
            </a:r>
          </a:p>
        </p:txBody>
      </p:sp>
    </p:spTree>
    <p:extLst>
      <p:ext uri="{BB962C8B-B14F-4D97-AF65-F5344CB8AC3E}">
        <p14:creationId xmlns:p14="http://schemas.microsoft.com/office/powerpoint/2010/main" val="372303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C0E3B-5AFB-560C-BBB8-84AFCB63489E}"/>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DE6B335C-3F40-B4AF-5046-62946726E8DC}"/>
              </a:ext>
            </a:extLst>
          </p:cNvPr>
          <p:cNvSpPr>
            <a:spLocks noGrp="1"/>
          </p:cNvSpPr>
          <p:nvPr>
            <p:ph type="title"/>
          </p:nvPr>
        </p:nvSpPr>
        <p:spPr/>
        <p:txBody>
          <a:bodyPr>
            <a:normAutofit/>
          </a:bodyPr>
          <a:lstStyle/>
          <a:p>
            <a:r>
              <a:rPr lang="it-IT" b="1">
                <a:latin typeface="Segoe UI Semilight" panose="020B0402040204020203" pitchFamily="34" charset="0"/>
                <a:cs typeface="Segoe UI Semilight" panose="020B0402040204020203" pitchFamily="34" charset="0"/>
              </a:rPr>
              <a:t>Principi ispiratori del nuovo CA</a:t>
            </a:r>
          </a:p>
        </p:txBody>
      </p:sp>
      <p:sp>
        <p:nvSpPr>
          <p:cNvPr id="3" name="Segnaposto numero diapositiva 2">
            <a:extLst>
              <a:ext uri="{FF2B5EF4-FFF2-40B4-BE49-F238E27FC236}">
                <a16:creationId xmlns:a16="http://schemas.microsoft.com/office/drawing/2014/main" id="{314C19B2-D90E-E19A-C855-A7B80D9C32A8}"/>
              </a:ext>
            </a:extLst>
          </p:cNvPr>
          <p:cNvSpPr>
            <a:spLocks noGrp="1"/>
          </p:cNvSpPr>
          <p:nvPr>
            <p:ph type="sldNum" sz="quarter" idx="10"/>
          </p:nvPr>
        </p:nvSpPr>
        <p:spPr/>
        <p:txBody>
          <a:bodyPr/>
          <a:lstStyle/>
          <a:p>
            <a:fld id="{A88A401D-FA7D-467D-AFBB-0B3BA40DF614}" type="slidenum">
              <a:rPr lang="it-IT" smtClean="0"/>
              <a:pPr/>
              <a:t>48</a:t>
            </a:fld>
            <a:endParaRPr lang="it-IT"/>
          </a:p>
        </p:txBody>
      </p:sp>
      <p:sp>
        <p:nvSpPr>
          <p:cNvPr id="4" name="Segnaposto piè di pagina 3">
            <a:extLst>
              <a:ext uri="{FF2B5EF4-FFF2-40B4-BE49-F238E27FC236}">
                <a16:creationId xmlns:a16="http://schemas.microsoft.com/office/drawing/2014/main" id="{0AEA99AE-758D-4D7A-864B-D5ECEF857E7A}"/>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6" name="Segnaposto contenuto 5">
            <a:extLst>
              <a:ext uri="{FF2B5EF4-FFF2-40B4-BE49-F238E27FC236}">
                <a16:creationId xmlns:a16="http://schemas.microsoft.com/office/drawing/2014/main" id="{4212DAC5-A0D7-A669-94EF-CA8E8B5194A1}"/>
              </a:ext>
            </a:extLst>
          </p:cNvPr>
          <p:cNvSpPr>
            <a:spLocks noGrp="1"/>
          </p:cNvSpPr>
          <p:nvPr>
            <p:ph idx="1"/>
          </p:nvPr>
        </p:nvSpPr>
        <p:spPr>
          <a:xfrm>
            <a:off x="457200" y="1200151"/>
            <a:ext cx="8229600" cy="435495"/>
          </a:xfrm>
        </p:spPr>
        <p:txBody>
          <a:bodyPr/>
          <a:lstStyle/>
          <a:p>
            <a:pPr algn="just"/>
            <a:r>
              <a:rPr lang="it-IT"/>
              <a:t>Riguardo al subappalto, il Cons. Stato IV. 28.1.2025, n. 648 ha evidenziato che:</a:t>
            </a:r>
          </a:p>
          <a:p>
            <a:pPr algn="just"/>
            <a:endParaRPr lang="it-IT"/>
          </a:p>
        </p:txBody>
      </p:sp>
      <p:sp>
        <p:nvSpPr>
          <p:cNvPr id="2" name="Rectangle 4">
            <a:extLst>
              <a:ext uri="{FF2B5EF4-FFF2-40B4-BE49-F238E27FC236}">
                <a16:creationId xmlns:a16="http://schemas.microsoft.com/office/drawing/2014/main" id="{91008A70-9AC8-5D82-802B-3F1D3C85F388}"/>
              </a:ext>
            </a:extLst>
          </p:cNvPr>
          <p:cNvSpPr/>
          <p:nvPr/>
        </p:nvSpPr>
        <p:spPr>
          <a:xfrm>
            <a:off x="2886817" y="1588988"/>
            <a:ext cx="3200400" cy="540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sz="1600" b="1" noProof="0">
                <a:solidFill>
                  <a:schemeClr val="tx1"/>
                </a:solidFill>
                <a:effectLst>
                  <a:outerShdw blurRad="38100" dist="38100" dir="2700000" algn="tl">
                    <a:srgbClr val="000000">
                      <a:alpha val="43137"/>
                    </a:srgbClr>
                  </a:outerShdw>
                </a:effectLst>
                <a:latin typeface="Aptos" panose="020B0004020202020204" pitchFamily="34" charset="0"/>
              </a:rPr>
              <a:t>PRINCIPIO DEL</a:t>
            </a:r>
          </a:p>
          <a:p>
            <a:pPr algn="ctr"/>
            <a:r>
              <a:rPr lang="it-IT" sz="1600" b="1" noProof="0">
                <a:solidFill>
                  <a:schemeClr val="tx1"/>
                </a:solidFill>
                <a:effectLst>
                  <a:outerShdw blurRad="38100" dist="38100" dir="2700000" algn="tl">
                    <a:srgbClr val="000000">
                      <a:alpha val="43137"/>
                    </a:srgbClr>
                  </a:outerShdw>
                </a:effectLst>
                <a:latin typeface="Aptos" panose="020B0004020202020204" pitchFamily="34" charset="0"/>
              </a:rPr>
              <a:t>RISULTATO</a:t>
            </a:r>
          </a:p>
        </p:txBody>
      </p:sp>
      <p:sp>
        <p:nvSpPr>
          <p:cNvPr id="13" name="Rectangle 5">
            <a:extLst>
              <a:ext uri="{FF2B5EF4-FFF2-40B4-BE49-F238E27FC236}">
                <a16:creationId xmlns:a16="http://schemas.microsoft.com/office/drawing/2014/main" id="{46B0AA6D-6D6A-CDB1-077A-907A9F04DF52}"/>
              </a:ext>
            </a:extLst>
          </p:cNvPr>
          <p:cNvSpPr/>
          <p:nvPr/>
        </p:nvSpPr>
        <p:spPr>
          <a:xfrm>
            <a:off x="716033" y="2282296"/>
            <a:ext cx="2743200" cy="54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sz="1600" b="1" i="1" noProof="0">
                <a:solidFill>
                  <a:schemeClr val="tx1"/>
                </a:solidFill>
                <a:effectLst>
                  <a:outerShdw blurRad="38100" dist="38100" dir="2700000" algn="tl">
                    <a:srgbClr val="000000">
                      <a:alpha val="43137"/>
                    </a:srgbClr>
                  </a:outerShdw>
                </a:effectLst>
                <a:latin typeface="Aptos" panose="020B0004020202020204" pitchFamily="34" charset="0"/>
              </a:rPr>
              <a:t>Ripudio di interpretazioni</a:t>
            </a:r>
          </a:p>
          <a:p>
            <a:pPr algn="ctr"/>
            <a:r>
              <a:rPr lang="it-IT" sz="1600" b="1" i="1" noProof="0">
                <a:solidFill>
                  <a:schemeClr val="tx1"/>
                </a:solidFill>
                <a:effectLst>
                  <a:outerShdw blurRad="38100" dist="38100" dir="2700000" algn="tl">
                    <a:srgbClr val="000000">
                      <a:alpha val="43137"/>
                    </a:srgbClr>
                  </a:outerShdw>
                </a:effectLst>
                <a:latin typeface="Aptos" panose="020B0004020202020204" pitchFamily="34" charset="0"/>
              </a:rPr>
              <a:t>formalistiche</a:t>
            </a:r>
          </a:p>
        </p:txBody>
      </p:sp>
      <p:sp>
        <p:nvSpPr>
          <p:cNvPr id="14" name="Rectangle 6">
            <a:extLst>
              <a:ext uri="{FF2B5EF4-FFF2-40B4-BE49-F238E27FC236}">
                <a16:creationId xmlns:a16="http://schemas.microsoft.com/office/drawing/2014/main" id="{E1B005C4-6C91-2937-45EE-8A780FC9FE68}"/>
              </a:ext>
            </a:extLst>
          </p:cNvPr>
          <p:cNvSpPr/>
          <p:nvPr/>
        </p:nvSpPr>
        <p:spPr>
          <a:xfrm>
            <a:off x="5529409" y="2309440"/>
            <a:ext cx="2743200" cy="54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sz="1600" b="1" i="1" noProof="0">
                <a:solidFill>
                  <a:schemeClr val="tx1"/>
                </a:solidFill>
                <a:effectLst>
                  <a:outerShdw blurRad="38100" dist="38100" dir="2700000" algn="tl">
                    <a:srgbClr val="000000">
                      <a:alpha val="43137"/>
                    </a:srgbClr>
                  </a:outerShdw>
                </a:effectLst>
                <a:latin typeface="Aptos" panose="020B0004020202020204" pitchFamily="34" charset="0"/>
              </a:rPr>
              <a:t>Soluzioni adattabili alle</a:t>
            </a:r>
          </a:p>
          <a:p>
            <a:pPr algn="ctr"/>
            <a:r>
              <a:rPr lang="it-IT" sz="1600" b="1" i="1" noProof="0">
                <a:solidFill>
                  <a:schemeClr val="tx1"/>
                </a:solidFill>
                <a:effectLst>
                  <a:outerShdw blurRad="38100" dist="38100" dir="2700000" algn="tl">
                    <a:srgbClr val="000000">
                      <a:alpha val="43137"/>
                    </a:srgbClr>
                  </a:outerShdw>
                </a:effectLst>
                <a:latin typeface="Aptos" panose="020B0004020202020204" pitchFamily="34" charset="0"/>
              </a:rPr>
              <a:t>situazioni concrete</a:t>
            </a:r>
          </a:p>
        </p:txBody>
      </p:sp>
      <p:sp>
        <p:nvSpPr>
          <p:cNvPr id="15" name="Rectangle 7">
            <a:extLst>
              <a:ext uri="{FF2B5EF4-FFF2-40B4-BE49-F238E27FC236}">
                <a16:creationId xmlns:a16="http://schemas.microsoft.com/office/drawing/2014/main" id="{F580E9DD-B94F-1347-3A81-C4EB7712235C}"/>
              </a:ext>
            </a:extLst>
          </p:cNvPr>
          <p:cNvSpPr/>
          <p:nvPr/>
        </p:nvSpPr>
        <p:spPr>
          <a:xfrm>
            <a:off x="2934802" y="3037208"/>
            <a:ext cx="3200400" cy="88605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sz="1600" noProof="0">
                <a:solidFill>
                  <a:schemeClr val="tx1"/>
                </a:solidFill>
                <a:latin typeface="Aptos" panose="020B0004020202020204" pitchFamily="34" charset="0"/>
              </a:rPr>
              <a:t>Valorizzazione di </a:t>
            </a:r>
            <a:r>
              <a:rPr lang="it-IT" sz="1600" b="1" noProof="0">
                <a:solidFill>
                  <a:schemeClr val="tx1"/>
                </a:solidFill>
                <a:effectLst>
                  <a:outerShdw blurRad="38100" dist="38100" dir="2700000" algn="tl">
                    <a:srgbClr val="000000">
                      <a:alpha val="43137"/>
                    </a:srgbClr>
                  </a:outerShdw>
                </a:effectLst>
                <a:latin typeface="Aptos" panose="020B0004020202020204" pitchFamily="34" charset="0"/>
              </a:rPr>
              <a:t>SCELTE DISCREZIONALI PROPORZIONALI</a:t>
            </a:r>
          </a:p>
        </p:txBody>
      </p:sp>
      <p:sp>
        <p:nvSpPr>
          <p:cNvPr id="16" name="Rectangle 8">
            <a:extLst>
              <a:ext uri="{FF2B5EF4-FFF2-40B4-BE49-F238E27FC236}">
                <a16:creationId xmlns:a16="http://schemas.microsoft.com/office/drawing/2014/main" id="{71B987CC-D47C-28CF-1CB3-78D13FA2FB3E}"/>
              </a:ext>
            </a:extLst>
          </p:cNvPr>
          <p:cNvSpPr/>
          <p:nvPr/>
        </p:nvSpPr>
        <p:spPr>
          <a:xfrm>
            <a:off x="827584" y="4080617"/>
            <a:ext cx="2743200" cy="540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sz="1600" b="1" noProof="0">
                <a:solidFill>
                  <a:schemeClr val="tx1"/>
                </a:solidFill>
                <a:effectLst>
                  <a:outerShdw blurRad="38100" dist="38100" dir="2700000" algn="tl">
                    <a:srgbClr val="000000">
                      <a:alpha val="43137"/>
                    </a:srgbClr>
                  </a:outerShdw>
                </a:effectLst>
                <a:latin typeface="Aptos" panose="020B0004020202020204" pitchFamily="34" charset="0"/>
              </a:rPr>
              <a:t>MASSIMA</a:t>
            </a:r>
          </a:p>
          <a:p>
            <a:pPr algn="ctr"/>
            <a:r>
              <a:rPr lang="it-IT" sz="1600" b="1" noProof="0">
                <a:solidFill>
                  <a:schemeClr val="tx1"/>
                </a:solidFill>
                <a:effectLst>
                  <a:outerShdw blurRad="38100" dist="38100" dir="2700000" algn="tl">
                    <a:srgbClr val="000000">
                      <a:alpha val="43137"/>
                    </a:srgbClr>
                  </a:outerShdw>
                </a:effectLst>
                <a:latin typeface="Aptos" panose="020B0004020202020204" pitchFamily="34" charset="0"/>
              </a:rPr>
              <a:t>CONCORRENZA</a:t>
            </a:r>
          </a:p>
        </p:txBody>
      </p:sp>
      <p:sp>
        <p:nvSpPr>
          <p:cNvPr id="17" name="Rectangle 9">
            <a:extLst>
              <a:ext uri="{FF2B5EF4-FFF2-40B4-BE49-F238E27FC236}">
                <a16:creationId xmlns:a16="http://schemas.microsoft.com/office/drawing/2014/main" id="{A94468E0-77EF-94E0-AAF6-8F661B1C165A}"/>
              </a:ext>
            </a:extLst>
          </p:cNvPr>
          <p:cNvSpPr/>
          <p:nvPr/>
        </p:nvSpPr>
        <p:spPr>
          <a:xfrm>
            <a:off x="5662938" y="4063702"/>
            <a:ext cx="2743200" cy="540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sz="1600" b="1" noProof="0">
                <a:solidFill>
                  <a:schemeClr val="tx1"/>
                </a:solidFill>
                <a:effectLst>
                  <a:outerShdw blurRad="38100" dist="38100" dir="2700000" algn="tl">
                    <a:srgbClr val="000000">
                      <a:alpha val="43137"/>
                    </a:srgbClr>
                  </a:outerShdw>
                </a:effectLst>
                <a:latin typeface="Aptos" panose="020B0004020202020204" pitchFamily="34" charset="0"/>
              </a:rPr>
              <a:t>ACCESSO DELLE PMI ALLE COMMESSE PUBBLICHE</a:t>
            </a:r>
          </a:p>
        </p:txBody>
      </p:sp>
      <p:sp>
        <p:nvSpPr>
          <p:cNvPr id="18" name="Freccia in giù 17">
            <a:extLst>
              <a:ext uri="{FF2B5EF4-FFF2-40B4-BE49-F238E27FC236}">
                <a16:creationId xmlns:a16="http://schemas.microsoft.com/office/drawing/2014/main" id="{FA031858-3011-73AD-A464-09CFD4438BC7}"/>
              </a:ext>
            </a:extLst>
          </p:cNvPr>
          <p:cNvSpPr/>
          <p:nvPr/>
        </p:nvSpPr>
        <p:spPr>
          <a:xfrm>
            <a:off x="5455412" y="2128104"/>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19" name="Freccia in giù 18">
            <a:extLst>
              <a:ext uri="{FF2B5EF4-FFF2-40B4-BE49-F238E27FC236}">
                <a16:creationId xmlns:a16="http://schemas.microsoft.com/office/drawing/2014/main" id="{D22E14BF-DC1D-CB51-A127-E64ACD3D8105}"/>
              </a:ext>
            </a:extLst>
          </p:cNvPr>
          <p:cNvSpPr/>
          <p:nvPr/>
        </p:nvSpPr>
        <p:spPr>
          <a:xfrm>
            <a:off x="2752844" y="2121772"/>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2" name="Freccia in giù 21">
            <a:extLst>
              <a:ext uri="{FF2B5EF4-FFF2-40B4-BE49-F238E27FC236}">
                <a16:creationId xmlns:a16="http://schemas.microsoft.com/office/drawing/2014/main" id="{60ED1E52-63AB-A34C-373B-564AE95D16EE}"/>
              </a:ext>
            </a:extLst>
          </p:cNvPr>
          <p:cNvSpPr/>
          <p:nvPr/>
        </p:nvSpPr>
        <p:spPr>
          <a:xfrm>
            <a:off x="2747716" y="2822296"/>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3" name="Freccia in giù 22">
            <a:extLst>
              <a:ext uri="{FF2B5EF4-FFF2-40B4-BE49-F238E27FC236}">
                <a16:creationId xmlns:a16="http://schemas.microsoft.com/office/drawing/2014/main" id="{E61BDC64-BEE8-AD0B-7521-77D92BE60EF5}"/>
              </a:ext>
            </a:extLst>
          </p:cNvPr>
          <p:cNvSpPr/>
          <p:nvPr/>
        </p:nvSpPr>
        <p:spPr>
          <a:xfrm>
            <a:off x="5455412" y="2839817"/>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4" name="Freccia in giù 23">
            <a:extLst>
              <a:ext uri="{FF2B5EF4-FFF2-40B4-BE49-F238E27FC236}">
                <a16:creationId xmlns:a16="http://schemas.microsoft.com/office/drawing/2014/main" id="{1A8D7B58-0E1E-CBE6-3402-D7D6F2650CC4}"/>
              </a:ext>
            </a:extLst>
          </p:cNvPr>
          <p:cNvSpPr/>
          <p:nvPr/>
        </p:nvSpPr>
        <p:spPr>
          <a:xfrm>
            <a:off x="2747716" y="3923259"/>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5" name="Freccia in giù 24">
            <a:extLst>
              <a:ext uri="{FF2B5EF4-FFF2-40B4-BE49-F238E27FC236}">
                <a16:creationId xmlns:a16="http://schemas.microsoft.com/office/drawing/2014/main" id="{CB0300BA-3A5E-DFCC-FF21-5B7C2E6B094D}"/>
              </a:ext>
            </a:extLst>
          </p:cNvPr>
          <p:cNvSpPr/>
          <p:nvPr/>
        </p:nvSpPr>
        <p:spPr>
          <a:xfrm>
            <a:off x="5455412" y="3898975"/>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149016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6" grpId="0" animBg="1"/>
      <p:bldP spid="17" grpId="0" animBg="1"/>
      <p:bldP spid="18" grpId="0" animBg="1"/>
      <p:bldP spid="19" grpId="0" animBg="1"/>
      <p:bldP spid="22" grpId="0" animBg="1"/>
      <p:bldP spid="23" grpId="0" animBg="1"/>
      <p:bldP spid="24" grpId="0" animBg="1"/>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9E1540-6131-C153-8114-46BFE3D259DB}"/>
              </a:ext>
            </a:extLst>
          </p:cNvPr>
          <p:cNvSpPr>
            <a:spLocks noGrp="1"/>
          </p:cNvSpPr>
          <p:nvPr>
            <p:ph type="title"/>
          </p:nvPr>
        </p:nvSpPr>
        <p:spPr/>
        <p:txBody>
          <a:bodyPr/>
          <a:lstStyle/>
          <a:p>
            <a:r>
              <a:rPr lang="it-IT"/>
              <a:t>Cons. Stato IV. 28.1.2025, n. 648</a:t>
            </a:r>
          </a:p>
        </p:txBody>
      </p:sp>
      <p:sp>
        <p:nvSpPr>
          <p:cNvPr id="3" name="Segnaposto numero diapositiva 2">
            <a:extLst>
              <a:ext uri="{FF2B5EF4-FFF2-40B4-BE49-F238E27FC236}">
                <a16:creationId xmlns:a16="http://schemas.microsoft.com/office/drawing/2014/main" id="{91163F81-4A92-C87A-EF87-528F17DEC11B}"/>
              </a:ext>
            </a:extLst>
          </p:cNvPr>
          <p:cNvSpPr>
            <a:spLocks noGrp="1"/>
          </p:cNvSpPr>
          <p:nvPr>
            <p:ph type="sldNum" sz="quarter" idx="10"/>
          </p:nvPr>
        </p:nvSpPr>
        <p:spPr/>
        <p:txBody>
          <a:bodyPr/>
          <a:lstStyle/>
          <a:p>
            <a:fld id="{A88A401D-FA7D-467D-AFBB-0B3BA40DF614}" type="slidenum">
              <a:rPr lang="it-IT" smtClean="0"/>
              <a:pPr/>
              <a:t>49</a:t>
            </a:fld>
            <a:endParaRPr lang="it-IT"/>
          </a:p>
        </p:txBody>
      </p:sp>
      <p:sp>
        <p:nvSpPr>
          <p:cNvPr id="4" name="Segnaposto piè di pagina 3">
            <a:extLst>
              <a:ext uri="{FF2B5EF4-FFF2-40B4-BE49-F238E27FC236}">
                <a16:creationId xmlns:a16="http://schemas.microsoft.com/office/drawing/2014/main" id="{7CB31369-B555-4A8B-A170-9F98A348E917}"/>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contenuto 4">
            <a:extLst>
              <a:ext uri="{FF2B5EF4-FFF2-40B4-BE49-F238E27FC236}">
                <a16:creationId xmlns:a16="http://schemas.microsoft.com/office/drawing/2014/main" id="{B9AE3BA9-4434-A2E3-D3B6-6F1C20837697}"/>
              </a:ext>
            </a:extLst>
          </p:cNvPr>
          <p:cNvSpPr>
            <a:spLocks noGrp="1"/>
          </p:cNvSpPr>
          <p:nvPr>
            <p:ph idx="1"/>
          </p:nvPr>
        </p:nvSpPr>
        <p:spPr>
          <a:xfrm>
            <a:off x="457200" y="1200151"/>
            <a:ext cx="5626968" cy="3387724"/>
          </a:xfr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algn="just"/>
            <a:r>
              <a:rPr lang="it-IT">
                <a:solidFill>
                  <a:schemeClr val="tx1"/>
                </a:solidFill>
              </a:rPr>
              <a:t>« </a:t>
            </a:r>
            <a:r>
              <a:rPr lang="it-IT" i="1">
                <a:solidFill>
                  <a:schemeClr val="tx1"/>
                </a:solidFill>
              </a:rPr>
              <a:t>[...] uno dei </a:t>
            </a:r>
            <a:r>
              <a:rPr lang="it-IT" b="1" i="1">
                <a:solidFill>
                  <a:srgbClr val="FF0000"/>
                </a:solidFill>
                <a:effectLst>
                  <a:outerShdw blurRad="38100" dist="38100" dir="2700000" algn="tl">
                    <a:srgbClr val="000000">
                      <a:alpha val="43137"/>
                    </a:srgbClr>
                  </a:outerShdw>
                </a:effectLst>
              </a:rPr>
              <a:t>CRITERI ISPIRATORI del nuovo codice </a:t>
            </a:r>
            <a:r>
              <a:rPr lang="it-IT" i="1">
                <a:solidFill>
                  <a:schemeClr val="tx1"/>
                </a:solidFill>
              </a:rPr>
              <a:t>[è] ravvisabile nel ripudio, anche alla luce del </a:t>
            </a:r>
            <a:r>
              <a:rPr lang="it-IT" b="1" i="1">
                <a:solidFill>
                  <a:srgbClr val="FF0000"/>
                </a:solidFill>
                <a:effectLst>
                  <a:outerShdw blurRad="38100" dist="38100" dir="2700000" algn="tl">
                    <a:srgbClr val="000000">
                      <a:alpha val="43137"/>
                    </a:srgbClr>
                  </a:outerShdw>
                </a:effectLst>
              </a:rPr>
              <a:t>primato riconosciuto al PRINCIPIO DEL RISULTATO</a:t>
            </a:r>
            <a:r>
              <a:rPr lang="it-IT" i="1">
                <a:solidFill>
                  <a:schemeClr val="tx1"/>
                </a:solidFill>
              </a:rPr>
              <a:t>, di interpretazioni formalistiche in favore di </a:t>
            </a:r>
            <a:r>
              <a:rPr lang="it-IT" b="1" i="1">
                <a:solidFill>
                  <a:schemeClr val="tx1"/>
                </a:solidFill>
                <a:effectLst>
                  <a:outerShdw blurRad="38100" dist="38100" dir="2700000" algn="tl">
                    <a:srgbClr val="000000">
                      <a:alpha val="43137"/>
                    </a:srgbClr>
                  </a:outerShdw>
                </a:effectLst>
              </a:rPr>
              <a:t>soluzioni </a:t>
            </a:r>
            <a:r>
              <a:rPr lang="it-IT" i="1">
                <a:solidFill>
                  <a:schemeClr val="tx1"/>
                </a:solidFill>
              </a:rPr>
              <a:t>[…] meglio </a:t>
            </a:r>
            <a:r>
              <a:rPr lang="it-IT" b="1" i="1">
                <a:solidFill>
                  <a:schemeClr val="tx1"/>
                </a:solidFill>
                <a:effectLst>
                  <a:outerShdw blurRad="38100" dist="38100" dir="2700000" algn="tl">
                    <a:srgbClr val="000000">
                      <a:alpha val="43137"/>
                    </a:srgbClr>
                  </a:outerShdw>
                </a:effectLst>
              </a:rPr>
              <a:t>adattabili</a:t>
            </a:r>
            <a:r>
              <a:rPr lang="it-IT" i="1">
                <a:solidFill>
                  <a:schemeClr val="tx1"/>
                </a:solidFill>
              </a:rPr>
              <a:t> </a:t>
            </a:r>
            <a:r>
              <a:rPr lang="it-IT" b="1" i="1">
                <a:solidFill>
                  <a:schemeClr val="tx1"/>
                </a:solidFill>
                <a:effectLst>
                  <a:outerShdw blurRad="38100" dist="38100" dir="2700000" algn="tl">
                    <a:srgbClr val="000000">
                      <a:alpha val="43137"/>
                    </a:srgbClr>
                  </a:outerShdw>
                </a:effectLst>
              </a:rPr>
              <a:t>alla varietà delle situazioni concrete</a:t>
            </a:r>
            <a:r>
              <a:rPr lang="it-IT" i="1">
                <a:solidFill>
                  <a:schemeClr val="tx1"/>
                </a:solidFill>
              </a:rPr>
              <a:t>, oltre che preferibili per </a:t>
            </a:r>
            <a:r>
              <a:rPr lang="it-IT" b="1" i="1">
                <a:solidFill>
                  <a:schemeClr val="tx1"/>
                </a:solidFill>
                <a:effectLst>
                  <a:outerShdw blurRad="38100" dist="38100" dir="2700000" algn="tl">
                    <a:srgbClr val="000000">
                      <a:alpha val="43137"/>
                    </a:srgbClr>
                  </a:outerShdw>
                </a:effectLst>
              </a:rPr>
              <a:t>raggiungere in tempi brevi i risultati desiderati</a:t>
            </a:r>
            <a:r>
              <a:rPr lang="it-IT" i="1">
                <a:solidFill>
                  <a:schemeClr val="tx1"/>
                </a:solidFill>
              </a:rPr>
              <a:t>. </a:t>
            </a:r>
          </a:p>
          <a:p>
            <a:pPr algn="just"/>
            <a:r>
              <a:rPr lang="it-IT">
                <a:solidFill>
                  <a:schemeClr val="tx1"/>
                </a:solidFill>
              </a:rPr>
              <a:t>Trattasi di un’impostazione [..] della Corte di Giustizia, […] </a:t>
            </a:r>
            <a:r>
              <a:rPr lang="it-IT" b="1" i="1">
                <a:solidFill>
                  <a:schemeClr val="tx1"/>
                </a:solidFill>
                <a:effectLst>
                  <a:outerShdw blurRad="38100" dist="38100" dir="2700000" algn="tl">
                    <a:srgbClr val="000000">
                      <a:alpha val="43137"/>
                    </a:srgbClr>
                  </a:outerShdw>
                </a:effectLst>
              </a:rPr>
              <a:t>favorevole alla valorizzazione di </a:t>
            </a:r>
            <a:r>
              <a:rPr lang="it-IT" b="1" i="1">
                <a:solidFill>
                  <a:srgbClr val="FF0000"/>
                </a:solidFill>
                <a:effectLst>
                  <a:outerShdw blurRad="38100" dist="38100" dir="2700000" algn="tl">
                    <a:srgbClr val="000000">
                      <a:alpha val="43137"/>
                    </a:srgbClr>
                  </a:outerShdw>
                </a:effectLst>
              </a:rPr>
              <a:t>scelte discrezionali proporzionali all’obiettivo</a:t>
            </a:r>
            <a:r>
              <a:rPr lang="it-IT" b="1" i="1">
                <a:effectLst>
                  <a:outerShdw blurRad="38100" dist="38100" dir="2700000" algn="tl">
                    <a:srgbClr val="000000">
                      <a:alpha val="43137"/>
                    </a:srgbClr>
                  </a:outerShdw>
                </a:effectLst>
              </a:rPr>
              <a:t> </a:t>
            </a:r>
            <a:r>
              <a:rPr lang="it-IT" i="1">
                <a:solidFill>
                  <a:schemeClr val="tx1"/>
                </a:solidFill>
              </a:rPr>
              <a:t>da raggiungere al fine di garantire la </a:t>
            </a:r>
            <a:r>
              <a:rPr lang="it-IT" b="1" i="1">
                <a:solidFill>
                  <a:srgbClr val="FF0000"/>
                </a:solidFill>
                <a:effectLst>
                  <a:outerShdw blurRad="38100" dist="38100" dir="2700000" algn="tl">
                    <a:srgbClr val="000000">
                      <a:alpha val="43137"/>
                    </a:srgbClr>
                  </a:outerShdw>
                </a:effectLst>
              </a:rPr>
              <a:t>MASSIMA CONCORRENZA</a:t>
            </a:r>
            <a:r>
              <a:rPr lang="it-IT" i="1">
                <a:solidFill>
                  <a:srgbClr val="FF0000"/>
                </a:solidFill>
              </a:rPr>
              <a:t> </a:t>
            </a:r>
            <a:r>
              <a:rPr lang="it-IT" i="1">
                <a:solidFill>
                  <a:schemeClr val="tx1"/>
                </a:solidFill>
              </a:rPr>
              <a:t>e l’</a:t>
            </a:r>
            <a:r>
              <a:rPr lang="it-IT" b="1" i="1">
                <a:solidFill>
                  <a:srgbClr val="FF0000"/>
                </a:solidFill>
                <a:effectLst>
                  <a:outerShdw blurRad="38100" dist="38100" dir="2700000" algn="tl">
                    <a:srgbClr val="000000">
                      <a:alpha val="43137"/>
                    </a:srgbClr>
                  </a:outerShdw>
                </a:effectLst>
              </a:rPr>
              <a:t>ACCESSO DELLE [PMI] ALLE COMMESSE PUBBLICHE</a:t>
            </a:r>
            <a:r>
              <a:rPr lang="it-IT">
                <a:solidFill>
                  <a:schemeClr val="tx1"/>
                </a:solidFill>
              </a:rPr>
              <a:t>».</a:t>
            </a:r>
          </a:p>
        </p:txBody>
      </p:sp>
      <p:sp>
        <p:nvSpPr>
          <p:cNvPr id="7" name="CasellaDiTesto 6">
            <a:extLst>
              <a:ext uri="{FF2B5EF4-FFF2-40B4-BE49-F238E27FC236}">
                <a16:creationId xmlns:a16="http://schemas.microsoft.com/office/drawing/2014/main" id="{F44D8954-DB7D-0BEC-EA5A-3E7C9247CA51}"/>
              </a:ext>
            </a:extLst>
          </p:cNvPr>
          <p:cNvSpPr txBox="1"/>
          <p:nvPr/>
        </p:nvSpPr>
        <p:spPr>
          <a:xfrm>
            <a:off x="6228184" y="1265671"/>
            <a:ext cx="2458616" cy="3046988"/>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err="1"/>
              <a:t>CGUE</a:t>
            </a:r>
            <a:r>
              <a:rPr lang="it-IT"/>
              <a:t> C-63/18: «è interesse dell’Unione che l’apertura di un bando di gara alla concorrenza sia la più ampia possibile. Il ricorso al subappalto, che può favorire l’accesso delle piccole e medie imprese agli appalti pubblici, contribuisce al perseguimento di tale obiettivo».</a:t>
            </a:r>
          </a:p>
        </p:txBody>
      </p:sp>
    </p:spTree>
    <p:extLst>
      <p:ext uri="{BB962C8B-B14F-4D97-AF65-F5344CB8AC3E}">
        <p14:creationId xmlns:p14="http://schemas.microsoft.com/office/powerpoint/2010/main" val="75100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0152A-AEE4-FBE1-D918-839042AFF9E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251C5AD-897F-993A-CE72-64EFB65D7E7D}"/>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Effetti abrogazione dl EXPO </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a:t>
            </a:r>
            <a:r>
              <a:rPr lang="it-IT" sz="2400" b="1" i="1" err="1">
                <a:latin typeface="Segoe UI Semilight" panose="020B0402040204020203" pitchFamily="34" charset="0"/>
                <a:ea typeface="Yu Gothic UI" panose="020B0500000000000000" pitchFamily="34" charset="-128"/>
                <a:cs typeface="Segoe UI Semilight" panose="020B0402040204020203" pitchFamily="34" charset="0"/>
              </a:rPr>
              <a:t>71.1x226</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a:t>
            </a:r>
          </a:p>
        </p:txBody>
      </p:sp>
      <p:sp>
        <p:nvSpPr>
          <p:cNvPr id="3" name="Segnaposto numero diapositiva 2">
            <a:extLst>
              <a:ext uri="{FF2B5EF4-FFF2-40B4-BE49-F238E27FC236}">
                <a16:creationId xmlns:a16="http://schemas.microsoft.com/office/drawing/2014/main" id="{748E5507-751B-2543-39B0-2BFE74FA440F}"/>
              </a:ext>
            </a:extLst>
          </p:cNvPr>
          <p:cNvSpPr>
            <a:spLocks noGrp="1"/>
          </p:cNvSpPr>
          <p:nvPr>
            <p:ph type="sldNum" sz="quarter" idx="10"/>
          </p:nvPr>
        </p:nvSpPr>
        <p:spPr/>
        <p:txBody>
          <a:bodyPr/>
          <a:lstStyle/>
          <a:p>
            <a:fld id="{A88A401D-FA7D-467D-AFBB-0B3BA40DF614}" type="slidenum">
              <a:rPr lang="it-IT" smtClean="0"/>
              <a:pPr/>
              <a:t>5</a:t>
            </a:fld>
            <a:endParaRPr lang="it-IT"/>
          </a:p>
        </p:txBody>
      </p:sp>
      <p:sp>
        <p:nvSpPr>
          <p:cNvPr id="4" name="Segnaposto piè di pagina 3">
            <a:extLst>
              <a:ext uri="{FF2B5EF4-FFF2-40B4-BE49-F238E27FC236}">
                <a16:creationId xmlns:a16="http://schemas.microsoft.com/office/drawing/2014/main" id="{3EB8538D-891D-E08C-3E16-B6BB15C2C636}"/>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contenuto 4">
            <a:extLst>
              <a:ext uri="{FF2B5EF4-FFF2-40B4-BE49-F238E27FC236}">
                <a16:creationId xmlns:a16="http://schemas.microsoft.com/office/drawing/2014/main" id="{6AEFE104-C6B3-9DA3-5A77-860A02CC1008}"/>
              </a:ext>
            </a:extLst>
          </p:cNvPr>
          <p:cNvSpPr>
            <a:spLocks noGrp="1"/>
          </p:cNvSpPr>
          <p:nvPr>
            <p:ph idx="1"/>
          </p:nvPr>
        </p:nvSpPr>
        <p:spPr>
          <a:xfrm>
            <a:off x="457200" y="1200151"/>
            <a:ext cx="7787208" cy="723527"/>
          </a:xfrm>
        </p:spPr>
        <p:txBody>
          <a:bodyPr>
            <a:normAutofit/>
          </a:bodyPr>
          <a:lstStyle/>
          <a:p>
            <a:pPr algn="just"/>
            <a:r>
              <a:rPr lang="it-IT">
                <a:latin typeface="Segoe UI Semilight" panose="020B0402040204020203" pitchFamily="34" charset="0"/>
                <a:ea typeface="Yu Gothic UI" panose="020B0500000000000000" pitchFamily="34" charset="-128"/>
              </a:rPr>
              <a:t>Il Correttivo al Codice appalti ha abrogato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esplicitamente</a:t>
            </a:r>
            <a:r>
              <a:rPr lang="it-IT">
                <a:solidFill>
                  <a:srgbClr val="0D0D0D"/>
                </a:solidFill>
                <a:latin typeface="ui-sans-serif"/>
              </a:rPr>
              <a:t>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l’art. 12 </a:t>
            </a:r>
            <a:r>
              <a:rPr lang="it-IT">
                <a:solidFill>
                  <a:srgbClr val="0D0D0D"/>
                </a:solidFill>
                <a:latin typeface="ui-sans-serif"/>
              </a:rPr>
              <a:t>del DL 47/2014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decreto Expo Milano, </a:t>
            </a:r>
            <a:r>
              <a:rPr lang="it-IT">
                <a:solidFill>
                  <a:srgbClr val="0D0D0D"/>
                </a:solidFill>
                <a:latin typeface="ui-sans-serif"/>
              </a:rPr>
              <a:t>L. </a:t>
            </a:r>
            <a:r>
              <a:rPr lang="it-IT" err="1">
                <a:solidFill>
                  <a:srgbClr val="0D0D0D"/>
                </a:solidFill>
                <a:latin typeface="ui-sans-serif"/>
              </a:rPr>
              <a:t>conv</a:t>
            </a:r>
            <a:r>
              <a:rPr lang="it-IT">
                <a:solidFill>
                  <a:srgbClr val="0D0D0D"/>
                </a:solidFill>
                <a:latin typeface="ui-sans-serif"/>
              </a:rPr>
              <a:t>. 80/2014)</a:t>
            </a:r>
            <a:r>
              <a:rPr lang="it-IT">
                <a:latin typeface="Segoe UI Semilight" panose="020B0402040204020203" pitchFamily="34" charset="0"/>
                <a:ea typeface="Yu Gothic UI" panose="020B0500000000000000" pitchFamily="34" charset="-128"/>
                <a:cs typeface="Segoe UI Semilight" panose="020B0402040204020203" pitchFamily="34" charset="0"/>
              </a:rPr>
              <a:t>, ove era presente:</a:t>
            </a:r>
          </a:p>
        </p:txBody>
      </p:sp>
      <p:sp>
        <p:nvSpPr>
          <p:cNvPr id="6" name="Freccia a gallone 5">
            <a:extLst>
              <a:ext uri="{FF2B5EF4-FFF2-40B4-BE49-F238E27FC236}">
                <a16:creationId xmlns:a16="http://schemas.microsoft.com/office/drawing/2014/main" id="{69C5CC15-2DF9-D18E-7BE9-81BE893479A4}"/>
              </a:ext>
            </a:extLst>
          </p:cNvPr>
          <p:cNvSpPr/>
          <p:nvPr/>
        </p:nvSpPr>
        <p:spPr>
          <a:xfrm>
            <a:off x="457200" y="2053283"/>
            <a:ext cx="2592288" cy="2410724"/>
          </a:xfrm>
          <a:prstGeom prst="chevron">
            <a:avLst>
              <a:gd name="adj" fmla="val 1938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2"/>
            <a:r>
              <a:rPr lang="it-IT" sz="1600" b="1" i="1">
                <a:solidFill>
                  <a:schemeClr val="tx1"/>
                </a:solidFill>
                <a:effectLst>
                  <a:outerShdw blurRad="38100" dist="38100" dir="2700000" algn="tl">
                    <a:srgbClr val="000000">
                      <a:alpha val="43137"/>
                    </a:srgbClr>
                  </a:outerShdw>
                </a:effectLst>
                <a:latin typeface="Aptos" panose="020B0004020202020204" pitchFamily="34" charset="0"/>
              </a:rPr>
              <a:t>1) </a:t>
            </a:r>
            <a:r>
              <a:rPr lang="it-IT" sz="1600" i="1">
                <a:solidFill>
                  <a:schemeClr val="tx1"/>
                </a:solidFill>
                <a:latin typeface="Aptos" panose="020B0004020202020204" pitchFamily="34" charset="0"/>
              </a:rPr>
              <a:t>il richiamo ai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criteri di scorporo </a:t>
            </a:r>
            <a:r>
              <a:rPr lang="it-IT" sz="1600" i="1">
                <a:solidFill>
                  <a:schemeClr val="tx1"/>
                </a:solidFill>
                <a:latin typeface="Aptos" panose="020B0004020202020204" pitchFamily="34" charset="0"/>
              </a:rPr>
              <a:t>del DPR 207/10 (10% e €</a:t>
            </a:r>
            <a:r>
              <a:rPr lang="it-IT" sz="1600" i="1" err="1">
                <a:solidFill>
                  <a:schemeClr val="tx1"/>
                </a:solidFill>
                <a:latin typeface="Aptos" panose="020B0004020202020204" pitchFamily="34" charset="0"/>
              </a:rPr>
              <a:t>150K</a:t>
            </a:r>
            <a:r>
              <a:rPr lang="it-IT" sz="1600" i="1">
                <a:solidFill>
                  <a:schemeClr val="tx1"/>
                </a:solidFill>
                <a:latin typeface="Aptos" panose="020B0004020202020204" pitchFamily="34" charset="0"/>
              </a:rPr>
              <a:t>) oggetto di rinvio fisso dell’art. 108 del DPR 207/10</a:t>
            </a:r>
            <a:endParaRPr lang="it-IT" sz="5400" b="1">
              <a:solidFill>
                <a:schemeClr val="tx1"/>
              </a:solidFill>
              <a:effectLst>
                <a:outerShdw blurRad="38100" dist="38100" dir="2700000" algn="tl">
                  <a:srgbClr val="000000">
                    <a:alpha val="43137"/>
                  </a:srgbClr>
                </a:outerShdw>
              </a:effectLst>
              <a:latin typeface="Aptos" panose="020B0004020202020204" pitchFamily="34" charset="0"/>
            </a:endParaRPr>
          </a:p>
        </p:txBody>
      </p:sp>
      <p:sp>
        <p:nvSpPr>
          <p:cNvPr id="7" name="Freccia a gallone 6">
            <a:extLst>
              <a:ext uri="{FF2B5EF4-FFF2-40B4-BE49-F238E27FC236}">
                <a16:creationId xmlns:a16="http://schemas.microsoft.com/office/drawing/2014/main" id="{0FC60B15-AC16-F54F-FD45-73E37DA1035A}"/>
              </a:ext>
            </a:extLst>
          </p:cNvPr>
          <p:cNvSpPr/>
          <p:nvPr/>
        </p:nvSpPr>
        <p:spPr>
          <a:xfrm>
            <a:off x="2699792" y="2060600"/>
            <a:ext cx="3600400" cy="2410724"/>
          </a:xfrm>
          <a:prstGeom prst="chevron">
            <a:avLst>
              <a:gd name="adj" fmla="val 1938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sz="1600" b="1" i="1">
                <a:solidFill>
                  <a:schemeClr val="tx1"/>
                </a:solidFill>
                <a:effectLst>
                  <a:outerShdw blurRad="38100" dist="38100" dir="2700000" algn="tl">
                    <a:srgbClr val="000000">
                      <a:alpha val="43137"/>
                    </a:srgbClr>
                  </a:outerShdw>
                </a:effectLst>
                <a:latin typeface="Aptos" panose="020B0004020202020204" pitchFamily="34" charset="0"/>
                <a:ea typeface="Yu Gothic UI" panose="020B0500000000000000" pitchFamily="34" charset="-128"/>
                <a:cs typeface="Segoe UI Semilight" panose="020B0402040204020203" pitchFamily="34" charset="0"/>
              </a:rPr>
              <a:t>2)</a:t>
            </a:r>
            <a:r>
              <a:rPr lang="it-IT" sz="1600" i="1">
                <a:solidFill>
                  <a:schemeClr val="tx1"/>
                </a:solidFill>
                <a:latin typeface="Aptos" panose="020B0004020202020204" pitchFamily="34" charset="0"/>
                <a:ea typeface="Yu Gothic UI" panose="020B0500000000000000" pitchFamily="34" charset="-128"/>
                <a:cs typeface="Segoe UI Semilight" panose="020B0402040204020203" pitchFamily="34" charset="0"/>
              </a:rPr>
              <a:t> l’individuazione delle </a:t>
            </a:r>
            <a:r>
              <a:rPr lang="it-IT" sz="1600" b="1" i="1">
                <a:solidFill>
                  <a:srgbClr val="FF0000"/>
                </a:solidFill>
                <a:effectLst>
                  <a:outerShdw blurRad="38100" dist="38100" dir="2700000" algn="tl">
                    <a:srgbClr val="000000">
                      <a:alpha val="43137"/>
                    </a:srgbClr>
                  </a:outerShdw>
                </a:effectLst>
                <a:latin typeface="Aptos" panose="020B0004020202020204" pitchFamily="34" charset="0"/>
                <a:ea typeface="Yu Gothic UI" panose="020B0500000000000000" pitchFamily="34" charset="-128"/>
                <a:cs typeface="Segoe UI Semilight" panose="020B0402040204020203" pitchFamily="34" charset="0"/>
              </a:rPr>
              <a:t>categorie a qualificazione non obbligatoria </a:t>
            </a:r>
            <a:r>
              <a:rPr lang="it-IT" sz="1600" i="1">
                <a:solidFill>
                  <a:schemeClr val="tx1"/>
                </a:solidFill>
                <a:latin typeface="Aptos" panose="020B0004020202020204" pitchFamily="34" charset="0"/>
              </a:rPr>
              <a:t>(tra cui </a:t>
            </a:r>
            <a:r>
              <a:rPr lang="it-IT" sz="1600" i="1" err="1">
                <a:solidFill>
                  <a:schemeClr val="tx1"/>
                </a:solidFill>
                <a:latin typeface="Aptos" panose="020B0004020202020204" pitchFamily="34" charset="0"/>
              </a:rPr>
              <a:t>OS1</a:t>
            </a:r>
            <a:r>
              <a:rPr lang="it-IT" sz="1600" i="1">
                <a:solidFill>
                  <a:schemeClr val="tx1"/>
                </a:solidFill>
                <a:latin typeface="Aptos" panose="020B0004020202020204" pitchFamily="34" charset="0"/>
              </a:rPr>
              <a:t>, </a:t>
            </a:r>
            <a:r>
              <a:rPr lang="it-IT" sz="1600" i="1" err="1">
                <a:solidFill>
                  <a:schemeClr val="tx1"/>
                </a:solidFill>
                <a:latin typeface="Aptos" panose="020B0004020202020204" pitchFamily="34" charset="0"/>
              </a:rPr>
              <a:t>OS6</a:t>
            </a:r>
            <a:r>
              <a:rPr lang="it-IT" sz="1600" i="1">
                <a:solidFill>
                  <a:schemeClr val="tx1"/>
                </a:solidFill>
                <a:latin typeface="Aptos" panose="020B0004020202020204" pitchFamily="34" charset="0"/>
              </a:rPr>
              <a:t>, </a:t>
            </a:r>
            <a:r>
              <a:rPr lang="it-IT" sz="1600" i="1" err="1">
                <a:solidFill>
                  <a:schemeClr val="tx1"/>
                </a:solidFill>
                <a:latin typeface="Aptos" panose="020B0004020202020204" pitchFamily="34" charset="0"/>
              </a:rPr>
              <a:t>OS7</a:t>
            </a:r>
            <a:r>
              <a:rPr lang="it-IT" sz="1600" i="1">
                <a:solidFill>
                  <a:schemeClr val="tx1"/>
                </a:solidFill>
                <a:latin typeface="Aptos" panose="020B0004020202020204" pitchFamily="34" charset="0"/>
              </a:rPr>
              <a:t>) </a:t>
            </a:r>
            <a:r>
              <a:rPr lang="it-IT" sz="1600" b="1" i="1">
                <a:solidFill>
                  <a:srgbClr val="FF0000"/>
                </a:solidFill>
                <a:effectLst>
                  <a:outerShdw blurRad="38100" dist="38100" dir="2700000" algn="tl">
                    <a:srgbClr val="000000">
                      <a:alpha val="43137"/>
                    </a:srgbClr>
                  </a:outerShdw>
                </a:effectLst>
                <a:latin typeface="Aptos" panose="020B0004020202020204" pitchFamily="34" charset="0"/>
                <a:ea typeface="Yu Gothic UI" panose="020B0500000000000000" pitchFamily="34" charset="-128"/>
                <a:cs typeface="Segoe UI Semilight" panose="020B0402040204020203" pitchFamily="34" charset="0"/>
              </a:rPr>
              <a:t>e SIOS </a:t>
            </a:r>
            <a:r>
              <a:rPr lang="it-IT" sz="1600" i="1">
                <a:solidFill>
                  <a:schemeClr val="tx1"/>
                </a:solidFill>
                <a:latin typeface="Aptos" panose="020B0004020202020204" pitchFamily="34" charset="0"/>
                <a:ea typeface="Yu Gothic UI" panose="020B0500000000000000" pitchFamily="34" charset="-128"/>
                <a:cs typeface="Segoe UI Semilight" panose="020B0402040204020203" pitchFamily="34" charset="0"/>
              </a:rPr>
              <a:t>(già di dubbia permanenza) ossia </a:t>
            </a:r>
            <a:r>
              <a:rPr lang="pt-BR" sz="1600" i="1">
                <a:solidFill>
                  <a:schemeClr val="tx1"/>
                </a:solidFill>
                <a:latin typeface="Aptos" panose="020B0004020202020204" pitchFamily="34" charset="0"/>
              </a:rPr>
              <a:t>OG 11, OS 2-A, OS 2-B, OS 4, OS 11, OS 12-A, OS 13, OS 14, OS 18-A, OS 18-B, OS 21, OS 25, OS 30 </a:t>
            </a:r>
            <a:endParaRPr lang="it-IT" sz="1600" i="1">
              <a:solidFill>
                <a:schemeClr val="tx1"/>
              </a:solidFill>
              <a:latin typeface="Aptos" panose="020B0004020202020204" pitchFamily="34" charset="0"/>
            </a:endParaRPr>
          </a:p>
        </p:txBody>
      </p:sp>
      <p:sp>
        <p:nvSpPr>
          <p:cNvPr id="8" name="CasellaDiTesto 7">
            <a:extLst>
              <a:ext uri="{FF2B5EF4-FFF2-40B4-BE49-F238E27FC236}">
                <a16:creationId xmlns:a16="http://schemas.microsoft.com/office/drawing/2014/main" id="{2B652048-07F8-087A-707E-2395D8A691D4}"/>
              </a:ext>
            </a:extLst>
          </p:cNvPr>
          <p:cNvSpPr txBox="1"/>
          <p:nvPr/>
        </p:nvSpPr>
        <p:spPr>
          <a:xfrm>
            <a:off x="6351104" y="1981372"/>
            <a:ext cx="2335696" cy="2554545"/>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it-IT"/>
            </a:defPPr>
            <a:lvl1pPr algn="just">
              <a:defRPr sz="1600" i="1">
                <a:latin typeface="Aptos" panose="020B0004020202020204" pitchFamily="34" charset="0"/>
              </a:defRPr>
            </a:lvl1pPr>
          </a:lstStyle>
          <a:p>
            <a:r>
              <a:rPr lang="it-IT">
                <a:solidFill>
                  <a:schemeClr val="tx1"/>
                </a:solidFill>
              </a:rPr>
              <a:t>Da cui il </a:t>
            </a:r>
            <a:r>
              <a:rPr lang="it-IT" b="1">
                <a:solidFill>
                  <a:srgbClr val="FF0000"/>
                </a:solidFill>
                <a:effectLst>
                  <a:outerShdw blurRad="38100" dist="38100" dir="2700000" algn="tl">
                    <a:srgbClr val="000000">
                      <a:alpha val="43137"/>
                    </a:srgbClr>
                  </a:outerShdw>
                </a:effectLst>
              </a:rPr>
              <a:t>Ministero delle Infrastrutture e dei Trasporti </a:t>
            </a:r>
            <a:r>
              <a:rPr lang="it-IT">
                <a:solidFill>
                  <a:schemeClr val="tx1"/>
                </a:solidFill>
              </a:rPr>
              <a:t>(MIT), nel parere n. 3255 del 30 gennaio 2025, </a:t>
            </a:r>
            <a:r>
              <a:rPr lang="it-IT" b="1">
                <a:solidFill>
                  <a:schemeClr val="tx1"/>
                </a:solidFill>
                <a:effectLst>
                  <a:outerShdw blurRad="38100" dist="38100" dir="2700000" algn="tl">
                    <a:srgbClr val="000000">
                      <a:alpha val="43137"/>
                    </a:srgbClr>
                  </a:outerShdw>
                </a:effectLst>
              </a:rPr>
              <a:t>ha dedotto</a:t>
            </a:r>
            <a:r>
              <a:rPr lang="it-IT">
                <a:solidFill>
                  <a:schemeClr val="tx1"/>
                </a:solidFill>
              </a:rPr>
              <a:t> la conferma che </a:t>
            </a:r>
            <a:r>
              <a:rPr lang="it-IT" b="1">
                <a:solidFill>
                  <a:srgbClr val="FF0000"/>
                </a:solidFill>
                <a:effectLst>
                  <a:outerShdw blurRad="38100" dist="38100" dir="2700000" algn="tl">
                    <a:srgbClr val="000000">
                      <a:alpha val="43137"/>
                    </a:srgbClr>
                  </a:outerShdw>
                </a:effectLst>
              </a:rPr>
              <a:t>tutte</a:t>
            </a:r>
            <a:r>
              <a:rPr lang="it-IT"/>
              <a:t> </a:t>
            </a:r>
            <a:r>
              <a:rPr lang="it-IT">
                <a:solidFill>
                  <a:schemeClr val="tx1"/>
                </a:solidFill>
              </a:rPr>
              <a:t>le </a:t>
            </a:r>
            <a:r>
              <a:rPr lang="it-IT" b="1">
                <a:solidFill>
                  <a:schemeClr val="tx1"/>
                </a:solidFill>
                <a:effectLst>
                  <a:outerShdw blurRad="38100" dist="38100" dir="2700000" algn="tl">
                    <a:srgbClr val="000000">
                      <a:alpha val="43137"/>
                    </a:srgbClr>
                  </a:outerShdw>
                </a:effectLst>
              </a:rPr>
              <a:t>categorie SOA sono ora </a:t>
            </a:r>
            <a:r>
              <a:rPr lang="it-IT" b="1">
                <a:solidFill>
                  <a:srgbClr val="FF0000"/>
                </a:solidFill>
                <a:effectLst>
                  <a:outerShdw blurRad="38100" dist="38100" dir="2700000" algn="tl">
                    <a:srgbClr val="000000">
                      <a:alpha val="43137"/>
                    </a:srgbClr>
                  </a:outerShdw>
                </a:effectLst>
              </a:rPr>
              <a:t>a qualificazione obbligatoria</a:t>
            </a:r>
            <a:r>
              <a:rPr lang="it-IT" b="1">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19240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B3643EB0-BB99-A458-5DCD-D28808032B87}"/>
              </a:ext>
            </a:extLst>
          </p:cNvPr>
          <p:cNvSpPr>
            <a:spLocks noGrp="1"/>
          </p:cNvSpPr>
          <p:nvPr>
            <p:ph type="title"/>
          </p:nvPr>
        </p:nvSpPr>
        <p:spPr/>
        <p:txBody>
          <a:bodyPr>
            <a:normAutofit/>
          </a:bodyPr>
          <a:lstStyle/>
          <a:p>
            <a:r>
              <a:rPr lang="it-IT"/>
              <a:t>Ripudio interpretazioni formalistiche</a:t>
            </a:r>
          </a:p>
        </p:txBody>
      </p:sp>
      <p:sp>
        <p:nvSpPr>
          <p:cNvPr id="3" name="Segnaposto numero diapositiva 2">
            <a:extLst>
              <a:ext uri="{FF2B5EF4-FFF2-40B4-BE49-F238E27FC236}">
                <a16:creationId xmlns:a16="http://schemas.microsoft.com/office/drawing/2014/main" id="{05084A6F-C988-0F32-FE6D-CB6706541229}"/>
              </a:ext>
            </a:extLst>
          </p:cNvPr>
          <p:cNvSpPr>
            <a:spLocks noGrp="1"/>
          </p:cNvSpPr>
          <p:nvPr>
            <p:ph type="sldNum" sz="quarter" idx="10"/>
          </p:nvPr>
        </p:nvSpPr>
        <p:spPr/>
        <p:txBody>
          <a:bodyPr/>
          <a:lstStyle/>
          <a:p>
            <a:fld id="{A88A401D-FA7D-467D-AFBB-0B3BA40DF614}" type="slidenum">
              <a:rPr lang="it-IT" smtClean="0"/>
              <a:pPr/>
              <a:t>50</a:t>
            </a:fld>
            <a:endParaRPr lang="it-IT"/>
          </a:p>
        </p:txBody>
      </p:sp>
      <p:sp>
        <p:nvSpPr>
          <p:cNvPr id="4" name="Segnaposto piè di pagina 3">
            <a:extLst>
              <a:ext uri="{FF2B5EF4-FFF2-40B4-BE49-F238E27FC236}">
                <a16:creationId xmlns:a16="http://schemas.microsoft.com/office/drawing/2014/main" id="{689653CC-33F3-6C93-624E-A0B2D52A919B}"/>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8" name="CasellaDiTesto 7">
            <a:extLst>
              <a:ext uri="{FF2B5EF4-FFF2-40B4-BE49-F238E27FC236}">
                <a16:creationId xmlns:a16="http://schemas.microsoft.com/office/drawing/2014/main" id="{639F8754-9A14-A712-7AFB-2AA9651C8DEA}"/>
              </a:ext>
            </a:extLst>
          </p:cNvPr>
          <p:cNvSpPr txBox="1"/>
          <p:nvPr/>
        </p:nvSpPr>
        <p:spPr>
          <a:xfrm>
            <a:off x="1115616" y="1353018"/>
            <a:ext cx="7571184" cy="83099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it-IT" sz="1600" i="1">
                <a:solidFill>
                  <a:schemeClr val="tx1"/>
                </a:solidFill>
                <a:latin typeface="Aptos" panose="020B0004020202020204" pitchFamily="34" charset="0"/>
              </a:rPr>
              <a:t>L’</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indicazione del nome del subappaltatore non è obbligatoria all’atto dell’offerta</a:t>
            </a:r>
            <a:r>
              <a:rPr lang="it-IT" sz="1600" i="1">
                <a:solidFill>
                  <a:schemeClr val="tx1"/>
                </a:solidFill>
                <a:latin typeface="Aptos" panose="020B0004020202020204" pitchFamily="34" charset="0"/>
              </a:rPr>
              <a:t>, neanche nei casi in cui, ai fini dell’esecuzione delle lavorazioni relative a categorie scorporabili a qualificazione necessaria (AP </a:t>
            </a:r>
            <a:r>
              <a:rPr lang="it-IT" sz="1600" i="1" err="1">
                <a:solidFill>
                  <a:schemeClr val="tx1"/>
                </a:solidFill>
                <a:latin typeface="Aptos" panose="020B0004020202020204" pitchFamily="34" charset="0"/>
              </a:rPr>
              <a:t>CdS</a:t>
            </a:r>
            <a:r>
              <a:rPr lang="it-IT" sz="1600" i="1">
                <a:solidFill>
                  <a:schemeClr val="tx1"/>
                </a:solidFill>
                <a:latin typeface="Aptos" panose="020B0004020202020204" pitchFamily="34" charset="0"/>
              </a:rPr>
              <a:t> 9/15)</a:t>
            </a:r>
          </a:p>
        </p:txBody>
      </p:sp>
      <p:sp>
        <p:nvSpPr>
          <p:cNvPr id="10" name="CasellaDiTesto 9">
            <a:extLst>
              <a:ext uri="{FF2B5EF4-FFF2-40B4-BE49-F238E27FC236}">
                <a16:creationId xmlns:a16="http://schemas.microsoft.com/office/drawing/2014/main" id="{7C34CA45-EB8C-463E-202F-A0D180265E39}"/>
              </a:ext>
            </a:extLst>
          </p:cNvPr>
          <p:cNvSpPr txBox="1"/>
          <p:nvPr/>
        </p:nvSpPr>
        <p:spPr>
          <a:xfrm>
            <a:off x="1115616" y="2363942"/>
            <a:ext cx="7571184" cy="83099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it-IT"/>
            </a:defPPr>
            <a:lvl1pPr algn="just">
              <a:defRPr i="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600">
                <a:latin typeface="Aptos" panose="020B0004020202020204" pitchFamily="34" charset="0"/>
              </a:rPr>
              <a:t>La </a:t>
            </a:r>
            <a:r>
              <a:rPr lang="it-IT" sz="1600" b="1">
                <a:effectLst>
                  <a:outerShdw blurRad="38100" dist="38100" dir="2700000" algn="tl">
                    <a:srgbClr val="000000">
                      <a:alpha val="43137"/>
                    </a:srgbClr>
                  </a:outerShdw>
                </a:effectLst>
                <a:latin typeface="Aptos" panose="020B0004020202020204" pitchFamily="34" charset="0"/>
              </a:rPr>
              <a:t>mancata indicazione delle parti </a:t>
            </a:r>
            <a:r>
              <a:rPr lang="it-IT" sz="1600">
                <a:latin typeface="Aptos" panose="020B0004020202020204" pitchFamily="34" charset="0"/>
              </a:rPr>
              <a:t>che si intende subappaltare </a:t>
            </a:r>
            <a:r>
              <a:rPr lang="it-IT" sz="1600" b="1">
                <a:effectLst>
                  <a:outerShdw blurRad="38100" dist="38100" dir="2700000" algn="tl">
                    <a:srgbClr val="000000">
                      <a:alpha val="43137"/>
                    </a:srgbClr>
                  </a:outerShdw>
                </a:effectLst>
                <a:latin typeface="Aptos" panose="020B0004020202020204" pitchFamily="34" charset="0"/>
              </a:rPr>
              <a:t>è emendabile mediante l’attivazione del soccorso istruttorio</a:t>
            </a:r>
            <a:r>
              <a:rPr lang="it-IT" sz="1600">
                <a:latin typeface="Aptos" panose="020B0004020202020204" pitchFamily="34" charset="0"/>
              </a:rPr>
              <a:t>, non essendo una “irregolarità afferenti all’offerta economica e all’offerta tecnica” (</a:t>
            </a:r>
            <a:r>
              <a:rPr lang="it-IT" sz="1600" err="1">
                <a:latin typeface="Aptos" panose="020B0004020202020204" pitchFamily="34" charset="0"/>
              </a:rPr>
              <a:t>CdS</a:t>
            </a:r>
            <a:r>
              <a:rPr lang="it-IT" sz="1600">
                <a:latin typeface="Aptos" panose="020B0004020202020204" pitchFamily="34" charset="0"/>
              </a:rPr>
              <a:t> 648/25).</a:t>
            </a:r>
          </a:p>
        </p:txBody>
      </p:sp>
      <p:sp>
        <p:nvSpPr>
          <p:cNvPr id="11" name="Freccia a gallone 10">
            <a:extLst>
              <a:ext uri="{FF2B5EF4-FFF2-40B4-BE49-F238E27FC236}">
                <a16:creationId xmlns:a16="http://schemas.microsoft.com/office/drawing/2014/main" id="{9D9BCAD8-E794-0BB6-D5F8-45063C09E9B5}"/>
              </a:ext>
            </a:extLst>
          </p:cNvPr>
          <p:cNvSpPr/>
          <p:nvPr/>
        </p:nvSpPr>
        <p:spPr>
          <a:xfrm rot="5400000">
            <a:off x="385597" y="1428964"/>
            <a:ext cx="720052" cy="611578"/>
          </a:xfrm>
          <a:prstGeom prst="chevron">
            <a:avLst>
              <a:gd name="adj" fmla="val 2983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a:solidFill>
                  <a:srgbClr val="FF0000"/>
                </a:solidFill>
                <a:effectLst>
                  <a:outerShdw blurRad="38100" dist="38100" dir="2700000" algn="tl">
                    <a:srgbClr val="000000">
                      <a:alpha val="43137"/>
                    </a:srgbClr>
                  </a:outerShdw>
                </a:effectLst>
                <a:latin typeface="Aptos" panose="020B0004020202020204" pitchFamily="34" charset="0"/>
              </a:rPr>
              <a:t>A</a:t>
            </a:r>
          </a:p>
        </p:txBody>
      </p:sp>
      <p:sp>
        <p:nvSpPr>
          <p:cNvPr id="12" name="Freccia a gallone 11">
            <a:extLst>
              <a:ext uri="{FF2B5EF4-FFF2-40B4-BE49-F238E27FC236}">
                <a16:creationId xmlns:a16="http://schemas.microsoft.com/office/drawing/2014/main" id="{0C5BD73A-452D-D095-A9A9-43A74612CE08}"/>
              </a:ext>
            </a:extLst>
          </p:cNvPr>
          <p:cNvSpPr/>
          <p:nvPr/>
        </p:nvSpPr>
        <p:spPr>
          <a:xfrm rot="5400000">
            <a:off x="377793" y="2435573"/>
            <a:ext cx="720052" cy="611578"/>
          </a:xfrm>
          <a:prstGeom prst="chevron">
            <a:avLst>
              <a:gd name="adj" fmla="val 2983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a:solidFill>
                  <a:srgbClr val="FF0000"/>
                </a:solidFill>
                <a:effectLst>
                  <a:outerShdw blurRad="38100" dist="38100" dir="2700000" algn="tl">
                    <a:srgbClr val="000000">
                      <a:alpha val="43137"/>
                    </a:srgbClr>
                  </a:outerShdw>
                </a:effectLst>
                <a:latin typeface="Aptos" panose="020B0004020202020204" pitchFamily="34" charset="0"/>
              </a:rPr>
              <a:t>B</a:t>
            </a:r>
          </a:p>
        </p:txBody>
      </p:sp>
      <p:sp>
        <p:nvSpPr>
          <p:cNvPr id="13" name="CasellaDiTesto 12">
            <a:extLst>
              <a:ext uri="{FF2B5EF4-FFF2-40B4-BE49-F238E27FC236}">
                <a16:creationId xmlns:a16="http://schemas.microsoft.com/office/drawing/2014/main" id="{E2DC6901-03E9-7B54-79C0-D258EAFB9249}"/>
              </a:ext>
            </a:extLst>
          </p:cNvPr>
          <p:cNvSpPr txBox="1"/>
          <p:nvPr/>
        </p:nvSpPr>
        <p:spPr>
          <a:xfrm>
            <a:off x="1115616" y="3394021"/>
            <a:ext cx="7571184" cy="1077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it-IT"/>
            </a:defPPr>
            <a:lvl1pPr algn="just">
              <a:defRPr i="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600">
                <a:latin typeface="Aptos" panose="020B0004020202020204" pitchFamily="34" charset="0"/>
              </a:rPr>
              <a:t>Nel subappalto necessario e in mancanza di indicazioni nel bando, è </a:t>
            </a:r>
            <a:r>
              <a:rPr lang="it-IT" sz="1600" b="1">
                <a:effectLst>
                  <a:outerShdw blurRad="38100" dist="38100" dir="2700000" algn="tl">
                    <a:srgbClr val="000000">
                      <a:alpha val="43137"/>
                    </a:srgbClr>
                  </a:outerShdw>
                </a:effectLst>
                <a:latin typeface="Aptos" panose="020B0004020202020204" pitchFamily="34" charset="0"/>
              </a:rPr>
              <a:t>sufficiente la compilazione del riquadro del </a:t>
            </a:r>
            <a:r>
              <a:rPr lang="it-IT" sz="1600" b="1" err="1">
                <a:effectLst>
                  <a:outerShdw blurRad="38100" dist="38100" dir="2700000" algn="tl">
                    <a:srgbClr val="000000">
                      <a:alpha val="43137"/>
                    </a:srgbClr>
                  </a:outerShdw>
                </a:effectLst>
                <a:latin typeface="Aptos" panose="020B0004020202020204" pitchFamily="34" charset="0"/>
              </a:rPr>
              <a:t>DGUE</a:t>
            </a:r>
            <a:r>
              <a:rPr lang="it-IT" sz="1600" b="1">
                <a:effectLst>
                  <a:outerShdw blurRad="38100" dist="38100" dir="2700000" algn="tl">
                    <a:srgbClr val="000000">
                      <a:alpha val="43137"/>
                    </a:srgbClr>
                  </a:outerShdw>
                </a:effectLst>
                <a:latin typeface="Aptos" panose="020B0004020202020204" pitchFamily="34" charset="0"/>
              </a:rPr>
              <a:t> dedicato al subappalto</a:t>
            </a:r>
            <a:r>
              <a:rPr lang="it-IT" sz="1600">
                <a:latin typeface="Aptos" panose="020B0004020202020204" pitchFamily="34" charset="0"/>
              </a:rPr>
              <a:t>, nel quale è indicata la volontà dell’OE di subappaltare i lavori di qualificazione necessaria, con l’indicazione delle relative categorie (</a:t>
            </a:r>
            <a:r>
              <a:rPr lang="it-IT" sz="1600" err="1">
                <a:latin typeface="Aptos" panose="020B0004020202020204" pitchFamily="34" charset="0"/>
              </a:rPr>
              <a:t>CdS</a:t>
            </a:r>
            <a:r>
              <a:rPr lang="it-IT" sz="1600">
                <a:latin typeface="Aptos" panose="020B0004020202020204" pitchFamily="34" charset="0"/>
              </a:rPr>
              <a:t> 648/25 Vs ANAC 278/24).</a:t>
            </a:r>
          </a:p>
        </p:txBody>
      </p:sp>
      <p:sp>
        <p:nvSpPr>
          <p:cNvPr id="14" name="Freccia a gallone 13">
            <a:extLst>
              <a:ext uri="{FF2B5EF4-FFF2-40B4-BE49-F238E27FC236}">
                <a16:creationId xmlns:a16="http://schemas.microsoft.com/office/drawing/2014/main" id="{D0A4BC6E-8B56-D11B-8B33-6C0B188827AD}"/>
              </a:ext>
            </a:extLst>
          </p:cNvPr>
          <p:cNvSpPr/>
          <p:nvPr/>
        </p:nvSpPr>
        <p:spPr>
          <a:xfrm rot="5400000">
            <a:off x="384535" y="3490543"/>
            <a:ext cx="720052" cy="586408"/>
          </a:xfrm>
          <a:prstGeom prst="chevron">
            <a:avLst>
              <a:gd name="adj" fmla="val 2983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a:solidFill>
                  <a:srgbClr val="FF0000"/>
                </a:solidFill>
                <a:effectLst>
                  <a:outerShdw blurRad="38100" dist="38100" dir="2700000" algn="tl">
                    <a:srgbClr val="000000">
                      <a:alpha val="43137"/>
                    </a:srgbClr>
                  </a:outerShdw>
                </a:effectLst>
                <a:latin typeface="Aptos" panose="020B0004020202020204" pitchFamily="34" charset="0"/>
              </a:rPr>
              <a:t>C</a:t>
            </a:r>
          </a:p>
        </p:txBody>
      </p:sp>
    </p:spTree>
    <p:extLst>
      <p:ext uri="{BB962C8B-B14F-4D97-AF65-F5344CB8AC3E}">
        <p14:creationId xmlns:p14="http://schemas.microsoft.com/office/powerpoint/2010/main" val="25242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218D8-C605-7F0C-F78E-668A5BAC6268}"/>
              </a:ext>
            </a:extLst>
          </p:cNvPr>
          <p:cNvSpPr>
            <a:spLocks noGrp="1"/>
          </p:cNvSpPr>
          <p:nvPr>
            <p:ph type="title"/>
          </p:nvPr>
        </p:nvSpPr>
        <p:spPr/>
        <p:txBody>
          <a:bodyPr/>
          <a:lstStyle/>
          <a:p>
            <a:r>
              <a:rPr lang="it-IT"/>
              <a:t>Adeguata motivazione </a:t>
            </a:r>
            <a:r>
              <a:rPr lang="it-IT" sz="2800" i="1"/>
              <a:t>(119.2)</a:t>
            </a:r>
            <a:endParaRPr lang="it-IT" i="1"/>
          </a:p>
        </p:txBody>
      </p:sp>
      <p:sp>
        <p:nvSpPr>
          <p:cNvPr id="3" name="Segnaposto numero diapositiva 2">
            <a:extLst>
              <a:ext uri="{FF2B5EF4-FFF2-40B4-BE49-F238E27FC236}">
                <a16:creationId xmlns:a16="http://schemas.microsoft.com/office/drawing/2014/main" id="{343E9517-065A-2065-1DE5-B3168B51D0E3}"/>
              </a:ext>
            </a:extLst>
          </p:cNvPr>
          <p:cNvSpPr>
            <a:spLocks noGrp="1"/>
          </p:cNvSpPr>
          <p:nvPr>
            <p:ph type="sldNum" sz="quarter" idx="10"/>
          </p:nvPr>
        </p:nvSpPr>
        <p:spPr/>
        <p:txBody>
          <a:bodyPr/>
          <a:lstStyle/>
          <a:p>
            <a:fld id="{A88A401D-FA7D-467D-AFBB-0B3BA40DF614}" type="slidenum">
              <a:rPr lang="it-IT" smtClean="0"/>
              <a:pPr/>
              <a:t>51</a:t>
            </a:fld>
            <a:endParaRPr lang="it-IT"/>
          </a:p>
        </p:txBody>
      </p:sp>
      <p:sp>
        <p:nvSpPr>
          <p:cNvPr id="4" name="Segnaposto piè di pagina 3">
            <a:extLst>
              <a:ext uri="{FF2B5EF4-FFF2-40B4-BE49-F238E27FC236}">
                <a16:creationId xmlns:a16="http://schemas.microsoft.com/office/drawing/2014/main" id="{FFCAE765-D03F-20EE-D03D-37460E205757}"/>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contenuto 4">
            <a:extLst>
              <a:ext uri="{FF2B5EF4-FFF2-40B4-BE49-F238E27FC236}">
                <a16:creationId xmlns:a16="http://schemas.microsoft.com/office/drawing/2014/main" id="{D4056D0E-C591-FC51-C2FB-6DB18EB2C17B}"/>
              </a:ext>
            </a:extLst>
          </p:cNvPr>
          <p:cNvSpPr>
            <a:spLocks noGrp="1"/>
          </p:cNvSpPr>
          <p:nvPr>
            <p:ph idx="1"/>
          </p:nvPr>
        </p:nvSpPr>
        <p:spPr>
          <a:xfrm>
            <a:off x="457199" y="1200151"/>
            <a:ext cx="3322713" cy="3394472"/>
          </a:xfrm>
        </p:spPr>
        <p:txBody>
          <a:bodyPr>
            <a:normAutofit lnSpcReduction="10000"/>
          </a:bodyPr>
          <a:lstStyle/>
          <a:p>
            <a:pPr algn="just"/>
            <a:r>
              <a:rPr lang="it-IT"/>
              <a:t>Nel rispetto dei citati principi fondamentali, le SA</a:t>
            </a:r>
            <a:r>
              <a:rPr lang="it-IT">
                <a:solidFill>
                  <a:srgbClr val="000000"/>
                </a:solidFill>
                <a:latin typeface="Calibri" panose="020F0502020204030204" pitchFamily="34" charset="0"/>
              </a:rPr>
              <a:t> </a:t>
            </a:r>
            <a:r>
              <a:rPr lang="it-IT"/>
              <a:t>possono:</a:t>
            </a:r>
          </a:p>
          <a:p>
            <a:pPr lvl="1" algn="just"/>
            <a:r>
              <a:rPr lang="it-IT" b="1" i="1">
                <a:effectLst>
                  <a:outerShdw blurRad="38100" dist="38100" dir="2700000" algn="tl">
                    <a:srgbClr val="000000">
                      <a:alpha val="43137"/>
                    </a:srgbClr>
                  </a:outerShdw>
                </a:effectLst>
              </a:rPr>
              <a:t>indicare prestazioni </a:t>
            </a:r>
            <a:r>
              <a:rPr lang="it-IT"/>
              <a:t>o lavorazioni che devono essere </a:t>
            </a:r>
            <a:r>
              <a:rPr lang="it-IT" b="1">
                <a:solidFill>
                  <a:srgbClr val="FF0000"/>
                </a:solidFill>
                <a:effectLst>
                  <a:outerShdw blurRad="38100" dist="38100" dir="2700000" algn="tl">
                    <a:srgbClr val="000000">
                      <a:alpha val="43137"/>
                    </a:srgbClr>
                  </a:outerShdw>
                </a:effectLst>
              </a:rPr>
              <a:t>eseguite direttamente dall'aggiudicatario</a:t>
            </a:r>
            <a:r>
              <a:rPr lang="it-IT"/>
              <a:t>, senza possibilità di subappalto.</a:t>
            </a:r>
          </a:p>
          <a:p>
            <a:pPr lvl="1" algn="just"/>
            <a:r>
              <a:rPr lang="it-IT" b="1" i="1">
                <a:effectLst>
                  <a:outerShdw blurRad="38100" dist="38100" dir="2700000" algn="tl">
                    <a:srgbClr val="000000">
                      <a:alpha val="43137"/>
                    </a:srgbClr>
                  </a:outerShdw>
                </a:effectLst>
              </a:rPr>
              <a:t>richiedere il parere delle Prefetture</a:t>
            </a:r>
            <a:r>
              <a:rPr lang="it-IT"/>
              <a:t>.</a:t>
            </a:r>
          </a:p>
          <a:p>
            <a:pPr lvl="1" algn="just"/>
            <a:endParaRPr lang="it-IT"/>
          </a:p>
        </p:txBody>
      </p:sp>
      <p:sp>
        <p:nvSpPr>
          <p:cNvPr id="7" name="CasellaDiTesto 6">
            <a:extLst>
              <a:ext uri="{FF2B5EF4-FFF2-40B4-BE49-F238E27FC236}">
                <a16:creationId xmlns:a16="http://schemas.microsoft.com/office/drawing/2014/main" id="{C0DC94DB-DE3F-A8DA-AB62-D8A465BB9103}"/>
              </a:ext>
            </a:extLst>
          </p:cNvPr>
          <p:cNvSpPr txBox="1"/>
          <p:nvPr/>
        </p:nvSpPr>
        <p:spPr>
          <a:xfrm>
            <a:off x="4062881" y="1391752"/>
            <a:ext cx="4623919" cy="3046988"/>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it-IT"/>
            </a:defPPr>
            <a:lvl1pPr algn="just">
              <a:defRPr sz="1600" i="1">
                <a:latin typeface="Aptos" panose="020B00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a:solidFill>
                  <a:schemeClr val="tx1"/>
                </a:solidFill>
              </a:rPr>
              <a:t>Le </a:t>
            </a:r>
            <a:r>
              <a:rPr lang="it-IT" b="1" i="0">
                <a:solidFill>
                  <a:srgbClr val="FF0000"/>
                </a:solidFill>
                <a:effectLst>
                  <a:outerShdw blurRad="38100" dist="38100" dir="2700000" algn="tl">
                    <a:srgbClr val="000000">
                      <a:alpha val="43137"/>
                    </a:srgbClr>
                  </a:outerShdw>
                </a:effectLst>
              </a:rPr>
              <a:t>LIMITAZIONI AL SUBAPPALTO </a:t>
            </a:r>
            <a:r>
              <a:rPr lang="it-IT">
                <a:solidFill>
                  <a:schemeClr val="tx1"/>
                </a:solidFill>
              </a:rPr>
              <a:t>devono essere:</a:t>
            </a:r>
          </a:p>
          <a:p>
            <a:pPr marL="342900" indent="-342900">
              <a:buFont typeface="+mj-lt"/>
              <a:buAutoNum type="alphaLcParenR"/>
            </a:pPr>
            <a:r>
              <a:rPr lang="it-IT" b="1" i="0">
                <a:solidFill>
                  <a:srgbClr val="FF0000"/>
                </a:solidFill>
                <a:effectLst>
                  <a:outerShdw blurRad="38100" dist="38100" dir="2700000" algn="tl">
                    <a:srgbClr val="000000">
                      <a:alpha val="43137"/>
                    </a:srgbClr>
                  </a:outerShdw>
                </a:effectLst>
              </a:rPr>
              <a:t>adeguatamente motivate </a:t>
            </a:r>
            <a:r>
              <a:rPr lang="it-IT">
                <a:solidFill>
                  <a:schemeClr val="tx1"/>
                </a:solidFill>
              </a:rPr>
              <a:t>nella </a:t>
            </a:r>
            <a:r>
              <a:rPr lang="it-IT" b="1" i="0">
                <a:solidFill>
                  <a:srgbClr val="FF0000"/>
                </a:solidFill>
                <a:effectLst>
                  <a:outerShdw blurRad="38100" dist="38100" dir="2700000" algn="tl">
                    <a:srgbClr val="000000">
                      <a:alpha val="43137"/>
                    </a:srgbClr>
                  </a:outerShdw>
                </a:effectLst>
              </a:rPr>
              <a:t>decisione di contrarre</a:t>
            </a:r>
          </a:p>
          <a:p>
            <a:pPr marL="342900" indent="-342900">
              <a:buFont typeface="+mj-lt"/>
              <a:buAutoNum type="alphaLcParenR"/>
            </a:pPr>
            <a:r>
              <a:rPr lang="it-IT">
                <a:solidFill>
                  <a:schemeClr val="tx1"/>
                </a:solidFill>
              </a:rPr>
              <a:t>giustificate da una delle </a:t>
            </a:r>
            <a:r>
              <a:rPr lang="it-IT" b="1" i="0">
                <a:solidFill>
                  <a:srgbClr val="FF0000"/>
                </a:solidFill>
                <a:effectLst>
                  <a:outerShdw blurRad="38100" dist="38100" dir="2700000" algn="tl">
                    <a:srgbClr val="000000">
                      <a:alpha val="43137"/>
                    </a:srgbClr>
                  </a:outerShdw>
                </a:effectLst>
              </a:rPr>
              <a:t>seguenti esigenze</a:t>
            </a:r>
            <a:r>
              <a:rPr lang="it-IT">
                <a:solidFill>
                  <a:schemeClr val="tx1"/>
                </a:solidFill>
              </a:rPr>
              <a:t>: </a:t>
            </a:r>
          </a:p>
          <a:p>
            <a:pPr marL="800100" lvl="1" indent="-342900" algn="just">
              <a:buFont typeface="+mj-lt"/>
              <a:buAutoNum type="arabicPeriod"/>
            </a:pPr>
            <a:r>
              <a:rPr lang="it-IT" sz="1600" i="1">
                <a:solidFill>
                  <a:srgbClr val="000000"/>
                </a:solidFill>
                <a:latin typeface="Aptos" panose="020B0004020202020204" pitchFamily="34" charset="0"/>
              </a:rPr>
              <a:t>specifiche </a:t>
            </a:r>
            <a:r>
              <a:rPr lang="it-IT" sz="1600" b="1" i="1">
                <a:solidFill>
                  <a:srgbClr val="000000"/>
                </a:solidFill>
                <a:effectLst>
                  <a:outerShdw blurRad="38100" dist="38100" dir="2700000" algn="tl">
                    <a:srgbClr val="000000">
                      <a:alpha val="43137"/>
                    </a:srgbClr>
                  </a:outerShdw>
                </a:effectLst>
                <a:latin typeface="Aptos" panose="020B0004020202020204" pitchFamily="34" charset="0"/>
              </a:rPr>
              <a:t>caratteristiche dell’appalto </a:t>
            </a:r>
            <a:r>
              <a:rPr lang="it-IT" sz="1600" b="0" i="1">
                <a:solidFill>
                  <a:srgbClr val="000000"/>
                </a:solidFill>
                <a:effectLst/>
                <a:latin typeface="Aptos" panose="020B0004020202020204" pitchFamily="34" charset="0"/>
              </a:rPr>
              <a:t>(v. ad es. avvalimento SIOS),</a:t>
            </a:r>
          </a:p>
          <a:p>
            <a:pPr marL="800100" lvl="1" indent="-342900" algn="just">
              <a:buFont typeface="+mj-lt"/>
              <a:buAutoNum type="arabicPeriod"/>
            </a:pPr>
            <a:r>
              <a:rPr lang="it-IT" sz="1600" i="1">
                <a:solidFill>
                  <a:schemeClr val="tx1"/>
                </a:solidFill>
                <a:latin typeface="Aptos" panose="020B0004020202020204" pitchFamily="34" charset="0"/>
              </a:rPr>
              <a:t>rafforzare il </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controllo</a:t>
            </a:r>
            <a:r>
              <a:rPr lang="it-IT" sz="1600" i="1">
                <a:solidFill>
                  <a:schemeClr val="tx1"/>
                </a:solidFill>
                <a:latin typeface="Aptos" panose="020B0004020202020204" pitchFamily="34" charset="0"/>
              </a:rPr>
              <a:t> delle </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attività</a:t>
            </a:r>
            <a:r>
              <a:rPr lang="it-IT" sz="1600" i="1">
                <a:solidFill>
                  <a:schemeClr val="tx1"/>
                </a:solidFill>
                <a:latin typeface="Aptos" panose="020B0004020202020204" pitchFamily="34" charset="0"/>
              </a:rPr>
              <a:t> di cantiere e dei luoghi di lavoro</a:t>
            </a:r>
          </a:p>
          <a:p>
            <a:pPr marL="800100" lvl="1" indent="-342900" algn="just">
              <a:buFont typeface="+mj-lt"/>
              <a:buAutoNum type="arabicPeriod"/>
            </a:pPr>
            <a:r>
              <a:rPr lang="it-IT" sz="1600" i="1">
                <a:solidFill>
                  <a:schemeClr val="tx1"/>
                </a:solidFill>
                <a:latin typeface="Aptos" panose="020B0004020202020204" pitchFamily="34" charset="0"/>
              </a:rPr>
              <a:t>garantire maggiore </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tutela </a:t>
            </a:r>
            <a:r>
              <a:rPr lang="it-IT" sz="1600" i="1">
                <a:solidFill>
                  <a:schemeClr val="tx1"/>
                </a:solidFill>
                <a:latin typeface="Aptos" panose="020B0004020202020204" pitchFamily="34" charset="0"/>
              </a:rPr>
              <a:t>delle condizioni di </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lavoro, salute e sicurezza</a:t>
            </a:r>
          </a:p>
          <a:p>
            <a:pPr marL="800100" lvl="1" indent="-342900" algn="just">
              <a:buFont typeface="+mj-lt"/>
              <a:buAutoNum type="arabicPeriod"/>
            </a:pPr>
            <a:r>
              <a:rPr lang="it-IT" sz="1600" i="1">
                <a:solidFill>
                  <a:schemeClr val="tx1"/>
                </a:solidFill>
                <a:latin typeface="Aptos" panose="020B0004020202020204" pitchFamily="34" charset="0"/>
              </a:rPr>
              <a:t>prevenire il rischio di </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infiltrazioni criminali </a:t>
            </a:r>
            <a:r>
              <a:rPr lang="it-IT" sz="1600" i="1">
                <a:solidFill>
                  <a:schemeClr val="tx1"/>
                </a:solidFill>
                <a:latin typeface="Aptos" panose="020B0004020202020204" pitchFamily="34" charset="0"/>
              </a:rPr>
              <a:t>(salvo iscritti a white list)</a:t>
            </a:r>
          </a:p>
        </p:txBody>
      </p:sp>
      <p:sp>
        <p:nvSpPr>
          <p:cNvPr id="8" name="Freccia in giù 7">
            <a:extLst>
              <a:ext uri="{FF2B5EF4-FFF2-40B4-BE49-F238E27FC236}">
                <a16:creationId xmlns:a16="http://schemas.microsoft.com/office/drawing/2014/main" id="{C79F5EE5-4EBE-279C-A4E0-1B127AC51054}"/>
              </a:ext>
            </a:extLst>
          </p:cNvPr>
          <p:cNvSpPr/>
          <p:nvPr/>
        </p:nvSpPr>
        <p:spPr>
          <a:xfrm rot="16200000">
            <a:off x="3514770" y="3621453"/>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29525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2E35E-4C85-865D-5BC1-E5DA466A7282}"/>
            </a:ext>
          </a:extLst>
        </p:cNvPr>
        <p:cNvGrpSpPr/>
        <p:nvPr/>
      </p:nvGrpSpPr>
      <p:grpSpPr>
        <a:xfrm>
          <a:off x="0" y="0"/>
          <a:ext cx="0" cy="0"/>
          <a:chOff x="0" y="0"/>
          <a:chExt cx="0" cy="0"/>
        </a:xfrm>
      </p:grpSpPr>
      <p:sp>
        <p:nvSpPr>
          <p:cNvPr id="8" name="Freccia a pentagono 7">
            <a:extLst>
              <a:ext uri="{FF2B5EF4-FFF2-40B4-BE49-F238E27FC236}">
                <a16:creationId xmlns:a16="http://schemas.microsoft.com/office/drawing/2014/main" id="{61660360-CC14-BE2E-E707-C5F0E8A0FF44}"/>
              </a:ext>
            </a:extLst>
          </p:cNvPr>
          <p:cNvSpPr/>
          <p:nvPr/>
        </p:nvSpPr>
        <p:spPr>
          <a:xfrm>
            <a:off x="541174" y="1215398"/>
            <a:ext cx="6246440" cy="3293208"/>
          </a:xfrm>
          <a:prstGeom prst="homePlate">
            <a:avLst>
              <a:gd name="adj" fmla="val 17041"/>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endParaRPr lang="it-IT" sz="1600" b="1">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endParaRPr>
          </a:p>
        </p:txBody>
      </p:sp>
      <p:sp>
        <p:nvSpPr>
          <p:cNvPr id="2" name="Titolo 1">
            <a:extLst>
              <a:ext uri="{FF2B5EF4-FFF2-40B4-BE49-F238E27FC236}">
                <a16:creationId xmlns:a16="http://schemas.microsoft.com/office/drawing/2014/main" id="{C3A0D9C8-4FE1-F972-6082-3730AF6053D5}"/>
              </a:ext>
            </a:extLst>
          </p:cNvPr>
          <p:cNvSpPr>
            <a:spLocks noGrp="1"/>
          </p:cNvSpPr>
          <p:nvPr>
            <p:ph type="title"/>
          </p:nvPr>
        </p:nvSpPr>
        <p:spPr>
          <a:xfrm>
            <a:off x="539552" y="195486"/>
            <a:ext cx="8229600" cy="857250"/>
          </a:xfrm>
        </p:spPr>
        <p:txBody>
          <a:bodyPr>
            <a:normAutofit/>
          </a:bodyPr>
          <a:lstStyle/>
          <a:p>
            <a:r>
              <a:rPr lang="it-IT"/>
              <a:t>Limiti all’avvalimento </a:t>
            </a:r>
            <a:r>
              <a:rPr lang="it-IT" sz="2400" i="1"/>
              <a:t>(104.11)</a:t>
            </a:r>
            <a:endParaRPr lang="it-IT" i="1"/>
          </a:p>
        </p:txBody>
      </p:sp>
      <p:sp>
        <p:nvSpPr>
          <p:cNvPr id="3" name="Segnaposto numero diapositiva 2">
            <a:extLst>
              <a:ext uri="{FF2B5EF4-FFF2-40B4-BE49-F238E27FC236}">
                <a16:creationId xmlns:a16="http://schemas.microsoft.com/office/drawing/2014/main" id="{A56E27BD-B812-BB63-32EB-2BE14A1CF53E}"/>
              </a:ext>
            </a:extLst>
          </p:cNvPr>
          <p:cNvSpPr>
            <a:spLocks noGrp="1"/>
          </p:cNvSpPr>
          <p:nvPr>
            <p:ph type="sldNum" sz="quarter" idx="10"/>
          </p:nvPr>
        </p:nvSpPr>
        <p:spPr/>
        <p:txBody>
          <a:bodyPr/>
          <a:lstStyle/>
          <a:p>
            <a:fld id="{A88A401D-FA7D-467D-AFBB-0B3BA40DF614}" type="slidenum">
              <a:rPr lang="it-IT" smtClean="0"/>
              <a:pPr/>
              <a:t>52</a:t>
            </a:fld>
            <a:endParaRPr lang="it-IT"/>
          </a:p>
        </p:txBody>
      </p:sp>
      <p:sp>
        <p:nvSpPr>
          <p:cNvPr id="4" name="Segnaposto piè di pagina 3">
            <a:extLst>
              <a:ext uri="{FF2B5EF4-FFF2-40B4-BE49-F238E27FC236}">
                <a16:creationId xmlns:a16="http://schemas.microsoft.com/office/drawing/2014/main" id="{EC9DDA26-75CF-B9E4-C2F4-815ACC853F5A}"/>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9" name="Freccia a gallone 8">
            <a:extLst>
              <a:ext uri="{FF2B5EF4-FFF2-40B4-BE49-F238E27FC236}">
                <a16:creationId xmlns:a16="http://schemas.microsoft.com/office/drawing/2014/main" id="{8E3008BA-40E1-9986-7D96-92A557D7FDAC}"/>
              </a:ext>
            </a:extLst>
          </p:cNvPr>
          <p:cNvSpPr/>
          <p:nvPr/>
        </p:nvSpPr>
        <p:spPr>
          <a:xfrm>
            <a:off x="6616486" y="1678187"/>
            <a:ext cx="2349624" cy="2257436"/>
          </a:xfrm>
          <a:prstGeom prst="chevron">
            <a:avLst>
              <a:gd name="adj" fmla="val 15302"/>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2" algn="ctr"/>
            <a:r>
              <a:rPr lang="it-IT" sz="1600" b="1" i="1">
                <a:solidFill>
                  <a:srgbClr val="FF0000"/>
                </a:solidFill>
                <a:latin typeface="Aptos" panose="020B0004020202020204" pitchFamily="34" charset="0"/>
              </a:rPr>
              <a:t>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OBBLIGO o LIMITAZIONE </a:t>
            </a:r>
            <a:r>
              <a:rPr lang="it-IT" sz="1600" b="1" i="1" err="1">
                <a:solidFill>
                  <a:srgbClr val="FF0000"/>
                </a:solidFill>
                <a:effectLst>
                  <a:outerShdw blurRad="38100" dist="38100" dir="2700000" algn="tl">
                    <a:srgbClr val="000000">
                      <a:alpha val="43137"/>
                    </a:srgbClr>
                  </a:outerShdw>
                </a:effectLst>
                <a:latin typeface="Aptos" panose="020B0004020202020204" pitchFamily="34" charset="0"/>
              </a:rPr>
              <a:t>RTI</a:t>
            </a:r>
            <a:endParaRPr lang="it-IT" sz="1600" b="1" i="1">
              <a:solidFill>
                <a:srgbClr val="FF0000"/>
              </a:solidFill>
              <a:effectLst>
                <a:outerShdw blurRad="38100" dist="38100" dir="2700000" algn="tl">
                  <a:srgbClr val="000000">
                    <a:alpha val="43137"/>
                  </a:srgbClr>
                </a:outerShdw>
              </a:effectLst>
              <a:latin typeface="Aptos" panose="020B0004020202020204" pitchFamily="34" charset="0"/>
            </a:endParaRPr>
          </a:p>
        </p:txBody>
      </p:sp>
      <p:sp>
        <p:nvSpPr>
          <p:cNvPr id="7" name="CasellaDiTesto 6">
            <a:extLst>
              <a:ext uri="{FF2B5EF4-FFF2-40B4-BE49-F238E27FC236}">
                <a16:creationId xmlns:a16="http://schemas.microsoft.com/office/drawing/2014/main" id="{D23D2533-64A4-FA01-A363-07DA5761094B}"/>
              </a:ext>
            </a:extLst>
          </p:cNvPr>
          <p:cNvSpPr txBox="1"/>
          <p:nvPr/>
        </p:nvSpPr>
        <p:spPr>
          <a:xfrm>
            <a:off x="683568" y="1338508"/>
            <a:ext cx="5616624" cy="3046988"/>
          </a:xfrm>
          <a:prstGeom prst="rect">
            <a:avLst/>
          </a:prstGeom>
          <a:noFill/>
        </p:spPr>
        <p:txBody>
          <a:bodyPr wrap="square">
            <a:spAutoFit/>
          </a:bodyPr>
          <a:lstStyle/>
          <a:p>
            <a:pPr algn="just">
              <a:buNone/>
            </a:pPr>
            <a:r>
              <a:rPr lang="it-IT" sz="1600" b="1">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rPr>
              <a:t>Lavori, servizi e forniture con posa in opera</a:t>
            </a:r>
          </a:p>
          <a:p>
            <a:pPr algn="just">
              <a:buNone/>
            </a:pPr>
            <a:endParaRPr lang="it-IT" sz="1600">
              <a:latin typeface="Aptos" panose="020B0004020202020204" pitchFamily="34" charset="0"/>
              <a:cs typeface="Segoe UI Semilight" panose="020B0402040204020203" pitchFamily="34" charset="0"/>
            </a:endParaRPr>
          </a:p>
          <a:p>
            <a:pPr marL="285750" indent="-285750" algn="just">
              <a:buFont typeface="Wingdings" panose="05000000000000000000" pitchFamily="2" charset="2"/>
              <a:buChar char="v"/>
            </a:pPr>
            <a:r>
              <a:rPr lang="it-IT" sz="1600">
                <a:latin typeface="Aptos" panose="020B0004020202020204" pitchFamily="34" charset="0"/>
                <a:cs typeface="Segoe UI Semilight" panose="020B0402040204020203" pitchFamily="34" charset="0"/>
              </a:rPr>
              <a:t>Le SA possano richiedere che determinati </a:t>
            </a:r>
            <a:r>
              <a:rPr lang="it-IT" sz="1600" b="1" i="1">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rPr>
              <a:t>compiti essenziali</a:t>
            </a:r>
            <a:r>
              <a:rPr lang="it-IT" sz="1600">
                <a:latin typeface="Aptos" panose="020B0004020202020204" pitchFamily="34" charset="0"/>
                <a:cs typeface="Segoe UI Semilight" panose="020B0402040204020203" pitchFamily="34" charset="0"/>
              </a:rPr>
              <a:t> siano </a:t>
            </a:r>
            <a:r>
              <a:rPr lang="it-IT" sz="1600" b="1">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rPr>
              <a:t>svolti direttamente</a:t>
            </a:r>
            <a:r>
              <a:rPr lang="it-IT" sz="1600">
                <a:latin typeface="Aptos" panose="020B0004020202020204" pitchFamily="34" charset="0"/>
                <a:cs typeface="Segoe UI Semilight" panose="020B0402040204020203" pitchFamily="34" charset="0"/>
              </a:rPr>
              <a:t>:</a:t>
            </a:r>
          </a:p>
          <a:p>
            <a:pPr marL="742950" lvl="1" indent="-285750" algn="just">
              <a:buFont typeface="Arial" panose="020B0604020202020204" pitchFamily="34" charset="0"/>
              <a:buChar char="•"/>
            </a:pPr>
            <a:r>
              <a:rPr lang="it-IT" sz="1600" b="1" i="1">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rPr>
              <a:t>dall'offerente stesso</a:t>
            </a:r>
            <a:r>
              <a:rPr lang="it-IT" sz="1600">
                <a:latin typeface="Aptos" panose="020B0004020202020204" pitchFamily="34" charset="0"/>
                <a:cs typeface="Segoe UI Semilight" panose="020B0402040204020203" pitchFamily="34" charset="0"/>
              </a:rPr>
              <a:t>, se partecipa singolarmente</a:t>
            </a:r>
          </a:p>
          <a:p>
            <a:pPr marL="742950" lvl="1" indent="-285750" algn="just">
              <a:buFont typeface="Arial" panose="020B0604020202020204" pitchFamily="34" charset="0"/>
              <a:buChar char="•"/>
            </a:pPr>
            <a:r>
              <a:rPr lang="it-IT" sz="1600" b="1" i="1">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rPr>
              <a:t>da uno specifico partecipante</a:t>
            </a:r>
            <a:r>
              <a:rPr lang="it-IT" sz="1600">
                <a:latin typeface="Aptos" panose="020B0004020202020204" pitchFamily="34" charset="0"/>
                <a:cs typeface="Segoe UI Semilight" panose="020B0402040204020203" pitchFamily="34" charset="0"/>
              </a:rPr>
              <a:t>, nel caso di un raggruppamento di operatori economici</a:t>
            </a:r>
          </a:p>
          <a:p>
            <a:pPr marL="285750" indent="-285750" algn="just">
              <a:buFont typeface="Arial" panose="020B0604020202020204" pitchFamily="34" charset="0"/>
              <a:buChar char="•"/>
            </a:pPr>
            <a:endParaRPr lang="it-IT" sz="1600" b="1">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endParaRPr>
          </a:p>
          <a:p>
            <a:pPr marL="285750" indent="-285750" algn="just">
              <a:buFont typeface="Wingdings" panose="05000000000000000000" pitchFamily="2" charset="2"/>
              <a:buChar char="v"/>
            </a:pPr>
            <a:r>
              <a:rPr lang="it-IT" sz="1600">
                <a:latin typeface="Aptos" panose="020B0004020202020204" pitchFamily="34" charset="0"/>
                <a:cs typeface="Segoe UI Semilight" panose="020B0402040204020203" pitchFamily="34" charset="0"/>
              </a:rPr>
              <a:t>Tra questi </a:t>
            </a:r>
            <a:r>
              <a:rPr lang="it-IT" sz="1600" b="1">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rPr>
              <a:t>compiti essenziali</a:t>
            </a:r>
            <a:r>
              <a:rPr lang="it-IT" sz="1600">
                <a:latin typeface="Aptos" panose="020B0004020202020204" pitchFamily="34" charset="0"/>
                <a:cs typeface="Segoe UI Semilight" panose="020B0402040204020203" pitchFamily="34" charset="0"/>
              </a:rPr>
              <a:t>, la norma menziona espressamente le </a:t>
            </a:r>
            <a:r>
              <a:rPr lang="it-IT" sz="1600" b="1">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rPr>
              <a:t>opere SIOS </a:t>
            </a:r>
            <a:r>
              <a:rPr lang="it-IT" sz="1600">
                <a:latin typeface="Aptos" panose="020B0004020202020204" pitchFamily="34" charset="0"/>
                <a:cs typeface="Segoe UI Semilight" panose="020B0402040204020203" pitchFamily="34" charset="0"/>
              </a:rPr>
              <a:t>che richiedono: lavori o componenti di notevole contenuto tecnologico, rilevante complessità tecnica e strutture, impianti e opere speciali.</a:t>
            </a:r>
          </a:p>
        </p:txBody>
      </p:sp>
    </p:spTree>
    <p:extLst>
      <p:ext uri="{BB962C8B-B14F-4D97-AF65-F5344CB8AC3E}">
        <p14:creationId xmlns:p14="http://schemas.microsoft.com/office/powerpoint/2010/main" val="160192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D9ACF-5308-D43B-3425-DD909E7182F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A0FB51A-7B41-6C37-85C7-AD4DEADACB6C}"/>
              </a:ext>
            </a:extLst>
          </p:cNvPr>
          <p:cNvSpPr>
            <a:spLocks noGrp="1"/>
          </p:cNvSpPr>
          <p:nvPr>
            <p:ph type="title"/>
          </p:nvPr>
        </p:nvSpPr>
        <p:spPr>
          <a:xfrm>
            <a:off x="452720" y="175963"/>
            <a:ext cx="8229600" cy="857250"/>
          </a:xfrm>
        </p:spPr>
        <p:txBody>
          <a:bodyPr/>
          <a:lstStyle/>
          <a:p>
            <a:r>
              <a:rPr lang="it-IT">
                <a:latin typeface="Segoe UI Semilight" panose="020B0402040204020203" pitchFamily="34" charset="0"/>
                <a:ea typeface="Yu Gothic UI" panose="020B0500000000000000" pitchFamily="34" charset="-128"/>
                <a:cs typeface="Segoe UI Semilight" panose="020B0402040204020203" pitchFamily="34" charset="0"/>
              </a:rPr>
              <a:t>Avvalimento di garanzia </a:t>
            </a:r>
            <a:r>
              <a:rPr lang="it-IT" sz="2400" i="1">
                <a:latin typeface="Segoe UI Semilight" panose="020B0402040204020203" pitchFamily="34" charset="0"/>
                <a:ea typeface="Yu Gothic UI" panose="020B0500000000000000" pitchFamily="34" charset="-128"/>
                <a:cs typeface="Segoe UI Semilight" panose="020B0402040204020203" pitchFamily="34" charset="0"/>
              </a:rPr>
              <a:t>(26x104.4.12)</a:t>
            </a:r>
            <a:endParaRPr lang="it-IT" i="1">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contenuto 2">
            <a:extLst>
              <a:ext uri="{FF2B5EF4-FFF2-40B4-BE49-F238E27FC236}">
                <a16:creationId xmlns:a16="http://schemas.microsoft.com/office/drawing/2014/main" id="{C9EA2F4B-7241-4D09-7497-17B73615E617}"/>
              </a:ext>
            </a:extLst>
          </p:cNvPr>
          <p:cNvSpPr>
            <a:spLocks noGrp="1"/>
          </p:cNvSpPr>
          <p:nvPr>
            <p:ph idx="1"/>
          </p:nvPr>
        </p:nvSpPr>
        <p:spPr>
          <a:xfrm>
            <a:off x="457200" y="1200151"/>
            <a:ext cx="5770984" cy="3394472"/>
          </a:xfrm>
          <a:solidFill>
            <a:schemeClr val="bg1"/>
          </a:solidFill>
        </p:spPr>
        <p:txBody>
          <a:bodyPr>
            <a:normAutofit fontScale="92500"/>
          </a:bodyPr>
          <a:lstStyle/>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Premesso che per la prima volta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non è vietata la partecipazione dell’ausiliaria e dell’</a:t>
            </a:r>
            <a:r>
              <a:rPr lang="it-IT" b="1" err="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ausiliata</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alla stessa gara</a:t>
            </a:r>
            <a:r>
              <a:rPr lang="it-IT">
                <a:latin typeface="Segoe UI Semilight" panose="020B0402040204020203" pitchFamily="34" charset="0"/>
                <a:ea typeface="Yu Gothic UI" panose="020B0500000000000000" pitchFamily="34" charset="-128"/>
                <a:cs typeface="Segoe UI Semilight" panose="020B0402040204020203" pitchFamily="34" charset="0"/>
              </a:rPr>
              <a:t>, il correttivo prevede che: </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nei soli casi in cui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l'avvalimento sia finalizzato a migliorare l'offerta</a:t>
            </a:r>
            <a:r>
              <a:rPr lang="it-IT">
                <a:latin typeface="Segoe UI Semilight" panose="020B0402040204020203" pitchFamily="34" charset="0"/>
                <a:ea typeface="Yu Gothic UI" panose="020B0500000000000000" pitchFamily="34" charset="-128"/>
                <a:cs typeface="Segoe UI Semilight" panose="020B0402040204020203" pitchFamily="34" charset="0"/>
              </a:rPr>
              <a:t>, non è consentito che partecipino alla medesima gara l'impresa ausiliaria e quella che si avvale delle risorse da essa messe a disposizione, </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salvo che quest’ultima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non dimostri in concreto, su richiesta della SA, che non sussistono collegamenti </a:t>
            </a:r>
            <a:r>
              <a:rPr lang="it-IT">
                <a:latin typeface="Segoe UI Semilight" panose="020B0402040204020203" pitchFamily="34" charset="0"/>
                <a:ea typeface="Yu Gothic UI" panose="020B0500000000000000" pitchFamily="34" charset="-128"/>
                <a:cs typeface="Segoe UI Semilight" panose="020B0402040204020203" pitchFamily="34" charset="0"/>
              </a:rPr>
              <a:t>tali da ricondurre la presentazione dell’offerta ad uno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stesso centro decisionale </a:t>
            </a:r>
            <a:r>
              <a:rPr lang="it-IT">
                <a:latin typeface="Segoe UI Semilight" panose="020B0402040204020203" pitchFamily="34" charset="0"/>
                <a:ea typeface="Yu Gothic UI" panose="020B0500000000000000" pitchFamily="34" charset="-128"/>
                <a:cs typeface="Segoe UI Semilight" panose="020B0402040204020203" pitchFamily="34" charset="0"/>
              </a:rPr>
              <a:t>(v. proc. Inf. UE (2018)2273 )</a:t>
            </a:r>
          </a:p>
        </p:txBody>
      </p:sp>
      <p:sp>
        <p:nvSpPr>
          <p:cNvPr id="4" name="Segnaposto numero diapositiva 3">
            <a:extLst>
              <a:ext uri="{FF2B5EF4-FFF2-40B4-BE49-F238E27FC236}">
                <a16:creationId xmlns:a16="http://schemas.microsoft.com/office/drawing/2014/main" id="{94EB3C9D-CBCE-39F1-8568-5A5574B92C65}"/>
              </a:ext>
            </a:extLst>
          </p:cNvPr>
          <p:cNvSpPr>
            <a:spLocks noGrp="1"/>
          </p:cNvSpPr>
          <p:nvPr>
            <p:ph type="sldNum" sz="quarter" idx="12"/>
          </p:nvPr>
        </p:nvSpPr>
        <p:spPr/>
        <p:txBody>
          <a:bodyPr/>
          <a:lstStyle/>
          <a:p>
            <a:fld id="{A88A401D-FA7D-467D-AFBB-0B3BA40DF614}" type="slidenum">
              <a:rPr lang="it-IT" smtClean="0"/>
              <a:t>53</a:t>
            </a:fld>
            <a:endParaRPr lang="it-IT"/>
          </a:p>
        </p:txBody>
      </p:sp>
      <p:sp>
        <p:nvSpPr>
          <p:cNvPr id="5" name="Segnaposto piè di pagina 4">
            <a:extLst>
              <a:ext uri="{FF2B5EF4-FFF2-40B4-BE49-F238E27FC236}">
                <a16:creationId xmlns:a16="http://schemas.microsoft.com/office/drawing/2014/main" id="{316F5620-191B-63E5-E6F6-535D06AAD2C0}"/>
              </a:ext>
            </a:extLst>
          </p:cNvPr>
          <p:cNvSpPr>
            <a:spLocks noGrp="1"/>
          </p:cNvSpPr>
          <p:nvPr>
            <p:ph type="ftr" sz="quarter" idx="11"/>
          </p:nvPr>
        </p:nvSpPr>
        <p:spPr>
          <a:xfrm>
            <a:off x="456308" y="4731990"/>
            <a:ext cx="5843884" cy="273844"/>
          </a:xfrm>
        </p:spPr>
        <p:txBody>
          <a:bodyPr/>
          <a:lstStyle/>
          <a:p>
            <a:r>
              <a:rPr lang="it-IT"/>
              <a:t>Direzione Legislazione Opere Pubbliche - Avv. Bruno Urbani – Qualificazione, Subappalto, Forme plurisoggettive </a:t>
            </a:r>
          </a:p>
        </p:txBody>
      </p:sp>
      <p:sp>
        <p:nvSpPr>
          <p:cNvPr id="7" name="CasellaDiTesto 6">
            <a:extLst>
              <a:ext uri="{FF2B5EF4-FFF2-40B4-BE49-F238E27FC236}">
                <a16:creationId xmlns:a16="http://schemas.microsoft.com/office/drawing/2014/main" id="{7CAB2B4A-9E31-20EF-F9E3-E1FFF6CD944F}"/>
              </a:ext>
            </a:extLst>
          </p:cNvPr>
          <p:cNvSpPr txBox="1"/>
          <p:nvPr/>
        </p:nvSpPr>
        <p:spPr>
          <a:xfrm>
            <a:off x="6464940" y="1358504"/>
            <a:ext cx="2310120" cy="3077766"/>
          </a:xfrm>
          <a:prstGeom prst="rect">
            <a:avLst/>
          </a:prstGeom>
          <a:solidFill>
            <a:schemeClr val="accent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it-IT" i="1">
                <a:solidFill>
                  <a:schemeClr val="tx1"/>
                </a:solidFill>
              </a:rPr>
              <a:t>E</a:t>
            </a:r>
            <a:r>
              <a:rPr lang="it-IT" sz="1600" i="1">
                <a:solidFill>
                  <a:schemeClr val="tx1"/>
                </a:solidFill>
                <a:latin typeface="Aptos" panose="020B0004020202020204" pitchFamily="34" charset="0"/>
              </a:rPr>
              <a:t>ra evidente un disallineamento testuale atteso che </a:t>
            </a:r>
            <a:r>
              <a:rPr lang="it-IT" sz="1600" b="1" i="1">
                <a:solidFill>
                  <a:schemeClr val="tx1"/>
                </a:solidFill>
                <a:effectLst>
                  <a:outerShdw blurRad="38100" dist="38100" dir="2700000" algn="tl">
                    <a:srgbClr val="000000">
                      <a:alpha val="43137"/>
                    </a:srgbClr>
                  </a:outerShdw>
                </a:effectLst>
                <a:latin typeface="Aptos" panose="020B0004020202020204" pitchFamily="34" charset="0"/>
              </a:rPr>
              <a:t>l’ANAC non rilascia certificati di attestazione</a:t>
            </a:r>
            <a:r>
              <a:rPr lang="it-IT" sz="1600" i="1">
                <a:solidFill>
                  <a:schemeClr val="tx1"/>
                </a:solidFill>
                <a:latin typeface="Aptos" panose="020B0004020202020204" pitchFamily="34" charset="0"/>
              </a:rPr>
              <a:t>, esulando tale compito dalle competenze dell’Autorità. Pertanto</a:t>
            </a:r>
            <a:r>
              <a:rPr lang="it-IT" sz="1600" i="1">
                <a:latin typeface="Aptos" panose="020B0004020202020204" pitchFamily="34" charset="0"/>
              </a:rPr>
              <a:t>, </a:t>
            </a:r>
            <a:r>
              <a:rPr lang="it-IT" sz="1600" b="1" i="1">
                <a:solidFill>
                  <a:srgbClr val="FF0000"/>
                </a:solidFill>
                <a:effectLst>
                  <a:outerShdw blurRad="38100" dist="38100" dir="2700000" algn="tl">
                    <a:srgbClr val="000000">
                      <a:alpha val="43137"/>
                    </a:srgbClr>
                  </a:outerShdw>
                </a:effectLst>
                <a:latin typeface="Aptos" panose="020B0004020202020204" pitchFamily="34" charset="0"/>
              </a:rPr>
              <a:t>la disposizione sopprime il riferimento all’ANAC</a:t>
            </a:r>
            <a:r>
              <a:rPr lang="it-IT" sz="1600" i="1">
                <a:latin typeface="Aptos" panose="020B0004020202020204" pitchFamily="34" charset="0"/>
              </a:rPr>
              <a:t>.</a:t>
            </a:r>
          </a:p>
        </p:txBody>
      </p:sp>
    </p:spTree>
    <p:extLst>
      <p:ext uri="{BB962C8B-B14F-4D97-AF65-F5344CB8AC3E}">
        <p14:creationId xmlns:p14="http://schemas.microsoft.com/office/powerpoint/2010/main" val="207195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5C503-3305-AE5A-427F-3B36B6FDFC2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51420EC-841C-EE3A-6870-3B00747F4D23}"/>
              </a:ext>
            </a:extLst>
          </p:cNvPr>
          <p:cNvSpPr>
            <a:spLocks noGrp="1"/>
          </p:cNvSpPr>
          <p:nvPr>
            <p:ph type="title"/>
          </p:nvPr>
        </p:nvSpPr>
        <p:spPr/>
        <p:txBody>
          <a:bodyPr/>
          <a:lstStyle/>
          <a:p>
            <a:r>
              <a:rPr kumimoji="0" lang="it-IT" sz="3600" b="1" i="0" u="none" strike="noStrike" kern="1200" cap="none" spc="0" normalizeH="0" baseline="0" noProof="0">
                <a:ln>
                  <a:noFill/>
                </a:ln>
                <a:solidFill>
                  <a:srgbClr val="1F497D">
                    <a:lumMod val="75000"/>
                  </a:srgbClr>
                </a:solidFill>
                <a:effectLst>
                  <a:outerShdw blurRad="38100" dist="38100" dir="2700000" algn="tl">
                    <a:srgbClr val="000000">
                      <a:alpha val="43137"/>
                    </a:srgbClr>
                  </a:outerShdw>
                </a:effectLst>
                <a:uLnTx/>
                <a:uFillTx/>
                <a:latin typeface="Segoe UI Semilight" panose="020B0402040204020203" pitchFamily="34" charset="0"/>
                <a:ea typeface="Yu Gothic UI" panose="020B0500000000000000" pitchFamily="34" charset="-128"/>
                <a:cs typeface="Segoe UI Semilight" panose="020B0402040204020203" pitchFamily="34" charset="0"/>
              </a:rPr>
              <a:t>CCNL scorporabili </a:t>
            </a:r>
            <a:r>
              <a:rPr kumimoji="0" lang="it-IT" sz="2400" b="1" i="1" u="none" strike="noStrike" kern="1200" cap="none" spc="0" normalizeH="0" baseline="0" noProof="0">
                <a:ln>
                  <a:noFill/>
                </a:ln>
                <a:solidFill>
                  <a:srgbClr val="1F497D">
                    <a:lumMod val="75000"/>
                  </a:srgbClr>
                </a:solidFill>
                <a:effectLst>
                  <a:outerShdw blurRad="38100" dist="38100" dir="2700000" algn="tl">
                    <a:srgbClr val="000000">
                      <a:alpha val="43137"/>
                    </a:srgbClr>
                  </a:outerShdw>
                </a:effectLst>
                <a:uLnTx/>
                <a:uFillTx/>
                <a:latin typeface="Segoe UI Semilight" panose="020B0402040204020203" pitchFamily="34" charset="0"/>
                <a:ea typeface="Yu Gothic UI" panose="020B0500000000000000" pitchFamily="34" charset="-128"/>
                <a:cs typeface="Segoe UI Semilight" panose="020B0402040204020203" pitchFamily="34" charset="0"/>
              </a:rPr>
              <a:t>(41.1dx119.12 e 2x11.2-bis)</a:t>
            </a:r>
            <a:endParaRPr lang="it-IT" b="1">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AAA0A744-658C-F41E-D44D-FE5CB4367514}"/>
              </a:ext>
            </a:extLst>
          </p:cNvPr>
          <p:cNvSpPr>
            <a:spLocks noGrp="1"/>
          </p:cNvSpPr>
          <p:nvPr>
            <p:ph type="sldNum" sz="quarter" idx="10"/>
          </p:nvPr>
        </p:nvSpPr>
        <p:spPr/>
        <p:txBody>
          <a:bodyPr/>
          <a:lstStyle/>
          <a:p>
            <a:fld id="{A88A401D-FA7D-467D-AFBB-0B3BA40DF614}" type="slidenum">
              <a:rPr lang="it-IT" smtClean="0"/>
              <a:pPr/>
              <a:t>54</a:t>
            </a:fld>
            <a:endParaRPr lang="it-IT"/>
          </a:p>
        </p:txBody>
      </p:sp>
      <p:sp>
        <p:nvSpPr>
          <p:cNvPr id="5" name="Segnaposto contenuto 4">
            <a:extLst>
              <a:ext uri="{FF2B5EF4-FFF2-40B4-BE49-F238E27FC236}">
                <a16:creationId xmlns:a16="http://schemas.microsoft.com/office/drawing/2014/main" id="{46E24D83-C371-166A-016A-FFACEBC39794}"/>
              </a:ext>
            </a:extLst>
          </p:cNvPr>
          <p:cNvSpPr>
            <a:spLocks noGrp="1"/>
          </p:cNvSpPr>
          <p:nvPr>
            <p:ph idx="1"/>
          </p:nvPr>
        </p:nvSpPr>
        <p:spPr>
          <a:xfrm>
            <a:off x="457200" y="1200151"/>
            <a:ext cx="4690864" cy="3387824"/>
          </a:xfrm>
        </p:spPr>
        <p:txBody>
          <a:bodyPr>
            <a:normAutofit/>
          </a:bodyPr>
          <a:lstStyle/>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Per le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«categorie omogenee  prestazioni» </a:t>
            </a:r>
            <a:r>
              <a:rPr lang="it-IT">
                <a:latin typeface="Segoe UI Semilight" panose="020B0402040204020203" pitchFamily="34" charset="0"/>
                <a:ea typeface="Yu Gothic UI" panose="020B0500000000000000" pitchFamily="34" charset="-128"/>
                <a:cs typeface="Segoe UI Semilight" panose="020B0402040204020203" pitchFamily="34" charset="0"/>
              </a:rPr>
              <a:t>che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differiscono</a:t>
            </a:r>
            <a:r>
              <a:rPr lang="it-IT">
                <a:latin typeface="Segoe UI Semilight" panose="020B0402040204020203" pitchFamily="34" charset="0"/>
                <a:ea typeface="Yu Gothic UI" panose="020B0500000000000000" pitchFamily="34" charset="-128"/>
                <a:cs typeface="Segoe UI Semilight" panose="020B0402040204020203" pitchFamily="34" charset="0"/>
              </a:rPr>
              <a:t> dall’attività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prevalente</a:t>
            </a:r>
            <a:r>
              <a:rPr lang="it-IT">
                <a:latin typeface="Segoe UI Semilight" panose="020B0402040204020203" pitchFamily="34" charset="0"/>
                <a:ea typeface="Yu Gothic UI" panose="020B0500000000000000" pitchFamily="34" charset="-128"/>
                <a:cs typeface="Segoe UI Semilight" panose="020B0402040204020203" pitchFamily="34" charset="0"/>
              </a:rPr>
              <a:t> oggetto dell’appalto</a:t>
            </a:r>
            <a:r>
              <a:rPr lang="it-IT" b="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t>
            </a:r>
            <a:r>
              <a:rPr lang="it-IT">
                <a:latin typeface="Segoe UI Semilight" panose="020B0402040204020203" pitchFamily="34" charset="0"/>
                <a:ea typeface="Yu Gothic UI" panose="020B0500000000000000" pitchFamily="34" charset="-128"/>
                <a:cs typeface="Segoe UI Semilight" panose="020B0402040204020203" pitchFamily="34" charset="0"/>
              </a:rPr>
              <a:t> qualora siano:</a:t>
            </a:r>
          </a:p>
          <a:p>
            <a:pPr lvl="1" algn="just"/>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scorporabili</a:t>
            </a:r>
            <a:r>
              <a:rPr lang="it-IT">
                <a:latin typeface="Segoe UI Semilight" panose="020B0402040204020203" pitchFamily="34" charset="0"/>
                <a:ea typeface="Yu Gothic UI" panose="020B0500000000000000" pitchFamily="34" charset="-128"/>
                <a:cs typeface="Segoe UI Semilight" panose="020B0402040204020203" pitchFamily="34" charset="0"/>
              </a:rPr>
              <a:t>, secondarie, accessorie o sussidiarie e </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rappresentano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almeno il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30%</a:t>
            </a:r>
            <a:r>
              <a:rPr lang="it-IT">
                <a:latin typeface="Segoe UI Semilight" panose="020B0402040204020203" pitchFamily="34" charset="0"/>
                <a:ea typeface="Yu Gothic UI" panose="020B0500000000000000" pitchFamily="34" charset="-128"/>
                <a:cs typeface="Segoe UI Semilight" panose="020B0402040204020203" pitchFamily="34" charset="0"/>
              </a:rPr>
              <a:t>, </a:t>
            </a:r>
          </a:p>
          <a:p>
            <a:pPr marL="400050" lvl="1" indent="0" algn="just">
              <a:buNone/>
            </a:pPr>
            <a:r>
              <a:rPr lang="it-IT">
                <a:latin typeface="Segoe UI Semilight" panose="020B0402040204020203" pitchFamily="34" charset="0"/>
                <a:ea typeface="Yu Gothic UI" panose="020B0500000000000000" pitchFamily="34" charset="-128"/>
                <a:cs typeface="Segoe UI Semilight" panose="020B0402040204020203" pitchFamily="34" charset="0"/>
              </a:rPr>
              <a:t>… le SA e gli EC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specificano nei documenti ex 11.2 c.a. il diverso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CCNL e territoriale di lavoro applicabile al personale impiegato in tali prestazioni </a:t>
            </a:r>
            <a:r>
              <a:rPr lang="it-IT">
                <a:latin typeface="Segoe UI Semilight" panose="020B0402040204020203" pitchFamily="34" charset="0"/>
                <a:ea typeface="Yu Gothic UI" panose="020B0500000000000000" pitchFamily="34" charset="-128"/>
                <a:cs typeface="Segoe UI Semilight" panose="020B0402040204020203" pitchFamily="34" charset="0"/>
              </a:rPr>
              <a:t>dall’appaltatore, mandante/mandataria e subappaltatore.</a:t>
            </a:r>
          </a:p>
        </p:txBody>
      </p:sp>
      <p:sp>
        <p:nvSpPr>
          <p:cNvPr id="7" name="CasellaDiTesto 6">
            <a:extLst>
              <a:ext uri="{FF2B5EF4-FFF2-40B4-BE49-F238E27FC236}">
                <a16:creationId xmlns:a16="http://schemas.microsoft.com/office/drawing/2014/main" id="{B0561426-ED97-AAC8-208F-E5F6746BCDC0}"/>
              </a:ext>
            </a:extLst>
          </p:cNvPr>
          <p:cNvSpPr txBox="1"/>
          <p:nvPr/>
        </p:nvSpPr>
        <p:spPr>
          <a:xfrm>
            <a:off x="5605794" y="1236634"/>
            <a:ext cx="2952328" cy="107721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it-IT"/>
            </a:defPPr>
            <a:lvl1pPr algn="just">
              <a:defRPr sz="1600" i="1">
                <a:latin typeface="Aptos" panose="020B0004020202020204" pitchFamily="34" charset="0"/>
              </a:defRPr>
            </a:lvl1pPr>
          </a:lstStyle>
          <a:p>
            <a:r>
              <a:rPr lang="it-IT" b="1">
                <a:solidFill>
                  <a:srgbClr val="FF0000"/>
                </a:solidFill>
                <a:effectLst>
                  <a:outerShdw blurRad="38100" dist="38100" dir="2700000" algn="tl">
                    <a:srgbClr val="000000">
                      <a:alpha val="43137"/>
                    </a:srgbClr>
                  </a:outerShdw>
                </a:effectLst>
              </a:rPr>
              <a:t>È vietato imporre un CCNL come requisito di partecipazione (</a:t>
            </a:r>
            <a:r>
              <a:rPr lang="it-IT" b="1" err="1">
                <a:solidFill>
                  <a:srgbClr val="FF0000"/>
                </a:solidFill>
                <a:effectLst>
                  <a:outerShdw blurRad="38100" dist="38100" dir="2700000" algn="tl">
                    <a:srgbClr val="000000">
                      <a:alpha val="43137"/>
                    </a:srgbClr>
                  </a:outerShdw>
                </a:effectLst>
              </a:rPr>
              <a:t>I.01</a:t>
            </a:r>
            <a:r>
              <a:rPr lang="it-IT" b="1">
                <a:solidFill>
                  <a:srgbClr val="FF0000"/>
                </a:solidFill>
                <a:effectLst>
                  <a:outerShdw blurRad="38100" dist="38100" dir="2700000" algn="tl">
                    <a:srgbClr val="000000">
                      <a:alpha val="43137"/>
                    </a:srgbClr>
                  </a:outerShdw>
                </a:effectLst>
              </a:rPr>
              <a:t>, 2,4)</a:t>
            </a:r>
            <a:r>
              <a:rPr lang="it-IT">
                <a:solidFill>
                  <a:schemeClr val="tx1"/>
                </a:solidFill>
              </a:rPr>
              <a:t> (</a:t>
            </a:r>
            <a:r>
              <a:rPr lang="it-IT">
                <a:solidFill>
                  <a:schemeClr val="tx1"/>
                </a:solidFill>
                <a:latin typeface="Aptos" panose="020B0004020202020204" pitchFamily="34" charset="0"/>
              </a:rPr>
              <a:t>v. anche Cons. St. 10886/2023)</a:t>
            </a:r>
          </a:p>
        </p:txBody>
      </p:sp>
      <p:sp>
        <p:nvSpPr>
          <p:cNvPr id="8" name="CasellaDiTesto 7">
            <a:extLst>
              <a:ext uri="{FF2B5EF4-FFF2-40B4-BE49-F238E27FC236}">
                <a16:creationId xmlns:a16="http://schemas.microsoft.com/office/drawing/2014/main" id="{712BDBAD-A756-C1D5-33C1-7D30DC8EEB48}"/>
              </a:ext>
            </a:extLst>
          </p:cNvPr>
          <p:cNvSpPr txBox="1"/>
          <p:nvPr/>
        </p:nvSpPr>
        <p:spPr>
          <a:xfrm>
            <a:off x="5574997" y="2447733"/>
            <a:ext cx="2983125" cy="2062103"/>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it-IT"/>
            </a:defPPr>
            <a:lvl1pPr algn="just">
              <a:defRPr sz="1600" b="0" i="1">
                <a:solidFill>
                  <a:srgbClr val="0D0D0D"/>
                </a:solidFill>
                <a:effectLst/>
                <a:latin typeface="Aptos Light" panose="020B00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a:latin typeface="Aptos" panose="020B0004020202020204" pitchFamily="34" charset="0"/>
              </a:rPr>
              <a:t>L’ANAC ha chiarito che </a:t>
            </a:r>
            <a:r>
              <a:rPr lang="it-IT" b="1">
                <a:effectLst>
                  <a:outerShdw blurRad="38100" dist="38100" dir="2700000" algn="tl">
                    <a:srgbClr val="000000">
                      <a:alpha val="43137"/>
                    </a:srgbClr>
                  </a:outerShdw>
                </a:effectLst>
                <a:latin typeface="Aptos" panose="020B0004020202020204" pitchFamily="34" charset="0"/>
              </a:rPr>
              <a:t>l'obbligo di indicare il CCNL non si applica</a:t>
            </a:r>
          </a:p>
          <a:p>
            <a:pPr marL="285750" indent="-285750">
              <a:buFont typeface="Arial" panose="020B0604020202020204" pitchFamily="34" charset="0"/>
              <a:buChar char="•"/>
            </a:pPr>
            <a:r>
              <a:rPr lang="it-IT" b="1">
                <a:effectLst>
                  <a:outerShdw blurRad="38100" dist="38100" dir="2700000" algn="tl">
                    <a:srgbClr val="000000">
                      <a:alpha val="43137"/>
                    </a:srgbClr>
                  </a:outerShdw>
                </a:effectLst>
                <a:latin typeface="Aptos" panose="020B0004020202020204" pitchFamily="34" charset="0"/>
              </a:rPr>
              <a:t> ai contratti per servizi intellettuali e </a:t>
            </a:r>
          </a:p>
          <a:p>
            <a:pPr marL="285750" indent="-285750">
              <a:buFont typeface="Arial" panose="020B0604020202020204" pitchFamily="34" charset="0"/>
              <a:buChar char="•"/>
            </a:pPr>
            <a:r>
              <a:rPr lang="it-IT" b="1">
                <a:effectLst>
                  <a:outerShdw blurRad="38100" dist="38100" dir="2700000" algn="tl">
                    <a:srgbClr val="000000">
                      <a:alpha val="43137"/>
                    </a:srgbClr>
                  </a:outerShdw>
                </a:effectLst>
                <a:latin typeface="Aptos" panose="020B0004020202020204" pitchFamily="34" charset="0"/>
              </a:rPr>
              <a:t>forniture senza posa in opera </a:t>
            </a:r>
            <a:r>
              <a:rPr lang="it-IT">
                <a:latin typeface="Aptos" panose="020B0004020202020204" pitchFamily="34" charset="0"/>
              </a:rPr>
              <a:t>ex 11 e 57 </a:t>
            </a:r>
            <a:r>
              <a:rPr lang="it-IT" err="1">
                <a:latin typeface="Aptos" panose="020B0004020202020204" pitchFamily="34" charset="0"/>
              </a:rPr>
              <a:t>Cod</a:t>
            </a:r>
            <a:r>
              <a:rPr lang="it-IT">
                <a:latin typeface="Aptos" panose="020B0004020202020204" pitchFamily="34" charset="0"/>
              </a:rPr>
              <a:t> (BT1/2023).</a:t>
            </a:r>
            <a:endParaRPr lang="it-IT"/>
          </a:p>
        </p:txBody>
      </p:sp>
      <p:sp>
        <p:nvSpPr>
          <p:cNvPr id="6" name="Segnaposto piè di pagina 4">
            <a:extLst>
              <a:ext uri="{FF2B5EF4-FFF2-40B4-BE49-F238E27FC236}">
                <a16:creationId xmlns:a16="http://schemas.microsoft.com/office/drawing/2014/main" id="{1BA36502-C665-16C6-D3EF-0E5F29B6877A}"/>
              </a:ext>
            </a:extLst>
          </p:cNvPr>
          <p:cNvSpPr>
            <a:spLocks noGrp="1"/>
          </p:cNvSpPr>
          <p:nvPr>
            <p:ph type="ftr" sz="quarter" idx="11"/>
          </p:nvPr>
        </p:nvSpPr>
        <p:spPr>
          <a:xfrm>
            <a:off x="457200" y="4721856"/>
            <a:ext cx="5482952" cy="273844"/>
          </a:xfrm>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172538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95262-B581-97F5-8C31-BAA1728BF51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521FF26-BB18-CB5D-737B-3FFD43228959}"/>
              </a:ext>
            </a:extLst>
          </p:cNvPr>
          <p:cNvSpPr>
            <a:spLocks noGrp="1"/>
          </p:cNvSpPr>
          <p:nvPr>
            <p:ph type="title"/>
          </p:nvPr>
        </p:nvSpPr>
        <p:spPr/>
        <p:txBody>
          <a:bodyPr>
            <a:normAutofit/>
          </a:bodyPr>
          <a:lstStyle/>
          <a:p>
            <a:r>
              <a:rPr lang="it-IT">
                <a:latin typeface="Segoe UI Semilight" panose="020B0402040204020203" pitchFamily="34" charset="0"/>
                <a:ea typeface="Yu Gothic UI" panose="020B0500000000000000" pitchFamily="34" charset="-128"/>
                <a:cs typeface="Segoe UI Semilight" panose="020B0402040204020203" pitchFamily="34" charset="0"/>
              </a:rPr>
              <a:t>CCNL subappaltatore </a:t>
            </a:r>
            <a:r>
              <a:rPr lang="it-IT" sz="2400" i="1">
                <a:latin typeface="Segoe UI Semilight" panose="020B0402040204020203" pitchFamily="34" charset="0"/>
                <a:ea typeface="Yu Gothic UI" panose="020B0500000000000000" pitchFamily="34" charset="-128"/>
                <a:cs typeface="Segoe UI Semilight" panose="020B0402040204020203" pitchFamily="34" charset="0"/>
              </a:rPr>
              <a:t>(33x11.2bis e 41.1bx119.12)</a:t>
            </a:r>
            <a:endParaRPr lang="it-IT" i="1">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contenuto 2">
            <a:extLst>
              <a:ext uri="{FF2B5EF4-FFF2-40B4-BE49-F238E27FC236}">
                <a16:creationId xmlns:a16="http://schemas.microsoft.com/office/drawing/2014/main" id="{2E67205F-57EC-B10E-71E4-BB8AF2542EB1}"/>
              </a:ext>
            </a:extLst>
          </p:cNvPr>
          <p:cNvSpPr>
            <a:spLocks noGrp="1"/>
          </p:cNvSpPr>
          <p:nvPr>
            <p:ph idx="1"/>
          </p:nvPr>
        </p:nvSpPr>
        <p:spPr>
          <a:xfrm>
            <a:off x="457200" y="1200151"/>
            <a:ext cx="5770984" cy="3394472"/>
          </a:xfrm>
          <a:solidFill>
            <a:schemeClr val="bg1"/>
          </a:solidFill>
        </p:spPr>
        <p:txBody>
          <a:bodyPr>
            <a:normAutofit/>
          </a:bodyPr>
          <a:lstStyle/>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Quando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nei documenti di gara è indicato il CCNL applicabile </a:t>
            </a:r>
            <a:r>
              <a:rPr lang="it-IT">
                <a:latin typeface="Segoe UI Semilight" panose="020B0402040204020203" pitchFamily="34" charset="0"/>
                <a:ea typeface="Yu Gothic UI" panose="020B0500000000000000" pitchFamily="34" charset="-128"/>
                <a:cs typeface="Segoe UI Semilight" panose="020B0402040204020203" pitchFamily="34" charset="0"/>
              </a:rPr>
              <a:t>al personale dipendente impiegato nell'attività oggetto dell'appalto o della concessione svolta dall'impresa:</a:t>
            </a:r>
          </a:p>
          <a:p>
            <a:pPr lvl="1" algn="just"/>
            <a:r>
              <a:rPr lang="it-IT">
                <a:latin typeface="Segoe UI Semilight" panose="020B0402040204020203" pitchFamily="34" charset="0"/>
                <a:ea typeface="Yu Gothic UI" panose="020B0500000000000000" pitchFamily="34" charset="-128"/>
                <a:cs typeface="Segoe UI Semilight" panose="020B0402040204020203" pitchFamily="34" charset="0"/>
              </a:rPr>
              <a:t>«</a:t>
            </a:r>
            <a:r>
              <a:rPr lang="it-IT" i="1">
                <a:latin typeface="Segoe UI Semilight" panose="020B0402040204020203" pitchFamily="34" charset="0"/>
                <a:ea typeface="Yu Gothic UI" panose="020B0500000000000000" pitchFamily="34" charset="-128"/>
                <a:cs typeface="Segoe UI Semilight" panose="020B0402040204020203" pitchFamily="34" charset="0"/>
              </a:rPr>
              <a:t>il </a:t>
            </a:r>
            <a:r>
              <a:rPr lang="it-IT" b="1" i="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subappaltatore</a:t>
            </a:r>
            <a:r>
              <a:rPr lang="it-IT" i="1">
                <a:latin typeface="Segoe UI Semilight" panose="020B0402040204020203" pitchFamily="34" charset="0"/>
                <a:ea typeface="Yu Gothic UI" panose="020B0500000000000000" pitchFamily="34" charset="-128"/>
                <a:cs typeface="Segoe UI Semilight" panose="020B0402040204020203" pitchFamily="34" charset="0"/>
              </a:rPr>
              <a:t>, per le prestazioni affidate in subappalto,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è tenuto ad applicare il contratto collettivo di lavoro </a:t>
            </a:r>
            <a:r>
              <a:rPr lang="it-IT" i="1">
                <a:latin typeface="Segoe UI Semilight" panose="020B0402040204020203" pitchFamily="34" charset="0"/>
                <a:ea typeface="Yu Gothic UI" panose="020B0500000000000000" pitchFamily="34" charset="-128"/>
                <a:cs typeface="Segoe UI Semilight" panose="020B0402040204020203" pitchFamily="34" charset="0"/>
              </a:rPr>
              <a:t>individuato (11.2-bis), ovvero </a:t>
            </a:r>
          </a:p>
          <a:p>
            <a:pPr lvl="1" algn="just"/>
            <a:r>
              <a:rPr lang="it-IT" i="1">
                <a:latin typeface="Segoe UI Semilight" panose="020B0402040204020203" pitchFamily="34" charset="0"/>
                <a:ea typeface="Yu Gothic UI" panose="020B0500000000000000" pitchFamily="34" charset="-128"/>
                <a:cs typeface="Segoe UI Semilight" panose="020B0402040204020203" pitchFamily="34" charset="0"/>
              </a:rPr>
              <a:t>un </a:t>
            </a:r>
            <a:r>
              <a:rPr lang="it-IT" b="1" i="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differente</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contratto</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collettivo</a:t>
            </a:r>
            <a:r>
              <a:rPr lang="it-IT" i="1">
                <a:latin typeface="Segoe UI Semilight" panose="020B0402040204020203" pitchFamily="34" charset="0"/>
                <a:ea typeface="Yu Gothic UI" panose="020B0500000000000000" pitchFamily="34" charset="-128"/>
                <a:cs typeface="Segoe UI Semilight" panose="020B0402040204020203" pitchFamily="34" charset="0"/>
              </a:rPr>
              <a:t>, purché garantisca ai dipendenti le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stesse tutele economiche e normative </a:t>
            </a:r>
            <a:r>
              <a:rPr lang="it-IT" i="1">
                <a:latin typeface="Segoe UI Semilight" panose="020B0402040204020203" pitchFamily="34" charset="0"/>
                <a:ea typeface="Yu Gothic UI" panose="020B0500000000000000" pitchFamily="34" charset="-128"/>
                <a:cs typeface="Segoe UI Semilight" panose="020B0402040204020203" pitchFamily="34" charset="0"/>
              </a:rPr>
              <a:t>del contratto individuato ai sensi del predetto comma 2-bis</a:t>
            </a:r>
            <a:r>
              <a:rPr lang="it-IT">
                <a:latin typeface="Segoe UI Semilight" panose="020B0402040204020203" pitchFamily="34" charset="0"/>
                <a:ea typeface="Yu Gothic UI" panose="020B0500000000000000" pitchFamily="34" charset="-128"/>
                <a:cs typeface="Segoe UI Semilight" panose="020B0402040204020203" pitchFamily="34" charset="0"/>
              </a:rPr>
              <a:t>.».</a:t>
            </a:r>
          </a:p>
        </p:txBody>
      </p:sp>
      <p:sp>
        <p:nvSpPr>
          <p:cNvPr id="4" name="Segnaposto numero diapositiva 3">
            <a:extLst>
              <a:ext uri="{FF2B5EF4-FFF2-40B4-BE49-F238E27FC236}">
                <a16:creationId xmlns:a16="http://schemas.microsoft.com/office/drawing/2014/main" id="{3D94BE38-4972-E8BB-6B98-D4F2E92E7175}"/>
              </a:ext>
            </a:extLst>
          </p:cNvPr>
          <p:cNvSpPr>
            <a:spLocks noGrp="1"/>
          </p:cNvSpPr>
          <p:nvPr>
            <p:ph type="sldNum" sz="quarter" idx="12"/>
          </p:nvPr>
        </p:nvSpPr>
        <p:spPr/>
        <p:txBody>
          <a:bodyPr/>
          <a:lstStyle/>
          <a:p>
            <a:fld id="{A88A401D-FA7D-467D-AFBB-0B3BA40DF614}" type="slidenum">
              <a:rPr lang="it-IT" smtClean="0"/>
              <a:t>55</a:t>
            </a:fld>
            <a:endParaRPr lang="it-IT"/>
          </a:p>
        </p:txBody>
      </p:sp>
      <p:sp>
        <p:nvSpPr>
          <p:cNvPr id="7" name="CasellaDiTesto 6">
            <a:extLst>
              <a:ext uri="{FF2B5EF4-FFF2-40B4-BE49-F238E27FC236}">
                <a16:creationId xmlns:a16="http://schemas.microsoft.com/office/drawing/2014/main" id="{B7C8D27E-F166-55DB-484E-4C845BD9948B}"/>
              </a:ext>
            </a:extLst>
          </p:cNvPr>
          <p:cNvSpPr txBox="1"/>
          <p:nvPr/>
        </p:nvSpPr>
        <p:spPr>
          <a:xfrm>
            <a:off x="6559083" y="1373893"/>
            <a:ext cx="1962944" cy="3046988"/>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a:t>Nel caso in cui l'esecuzione delle prestazioni affidate in subappalto sia oggetto di </a:t>
            </a:r>
            <a:r>
              <a:rPr lang="it-IT" b="1">
                <a:effectLst>
                  <a:outerShdw blurRad="38100" dist="38100" dir="2700000" algn="tl">
                    <a:srgbClr val="000000">
                      <a:alpha val="43137"/>
                    </a:srgbClr>
                  </a:outerShdw>
                </a:effectLst>
              </a:rPr>
              <a:t>ulteriore subappalto </a:t>
            </a:r>
            <a:r>
              <a:rPr lang="it-IT"/>
              <a:t>si applicano a quest'ultimo le stesse norme (incusa quella del CCNL) del subappaltatore.</a:t>
            </a:r>
          </a:p>
        </p:txBody>
      </p:sp>
      <p:sp>
        <p:nvSpPr>
          <p:cNvPr id="6" name="Segnaposto piè di pagina 4">
            <a:extLst>
              <a:ext uri="{FF2B5EF4-FFF2-40B4-BE49-F238E27FC236}">
                <a16:creationId xmlns:a16="http://schemas.microsoft.com/office/drawing/2014/main" id="{88A86AA5-B814-CAE3-FC6D-4062E1D1961F}"/>
              </a:ext>
            </a:extLst>
          </p:cNvPr>
          <p:cNvSpPr>
            <a:spLocks noGrp="1"/>
          </p:cNvSpPr>
          <p:nvPr>
            <p:ph type="ftr" sz="quarter" idx="11"/>
          </p:nvPr>
        </p:nvSpPr>
        <p:spPr>
          <a:xfrm>
            <a:off x="457200" y="4721856"/>
            <a:ext cx="5482952" cy="273844"/>
          </a:xfrm>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27735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EB9D4B-2514-F31A-6930-BE922A5307D6}"/>
              </a:ext>
            </a:extLst>
          </p:cNvPr>
          <p:cNvSpPr>
            <a:spLocks noGrp="1"/>
          </p:cNvSpPr>
          <p:nvPr>
            <p:ph type="title"/>
          </p:nvPr>
        </p:nvSpPr>
        <p:spPr/>
        <p:txBody>
          <a:bodyPr>
            <a:normAutofit/>
          </a:bodyPr>
          <a:lstStyle/>
          <a:p>
            <a:r>
              <a:rPr lang="it-IT">
                <a:latin typeface="Segoe UI Semilight" panose="020B0402040204020203" pitchFamily="34" charset="0"/>
                <a:ea typeface="Yu Gothic UI" panose="020B0500000000000000" pitchFamily="34" charset="-128"/>
                <a:cs typeface="Segoe UI Semilight" panose="020B0402040204020203" pitchFamily="34" charset="0"/>
              </a:rPr>
              <a:t>Medesimo CCNL </a:t>
            </a:r>
            <a:r>
              <a:rPr lang="it-IT" sz="2700" i="1">
                <a:latin typeface="Segoe UI Semilight" panose="020B0402040204020203" pitchFamily="34" charset="0"/>
                <a:ea typeface="Yu Gothic UI" panose="020B0500000000000000" pitchFamily="34" charset="-128"/>
                <a:cs typeface="Segoe UI Semilight" panose="020B0402040204020203" pitchFamily="34" charset="0"/>
              </a:rPr>
              <a:t>(</a:t>
            </a:r>
            <a:r>
              <a:rPr lang="it-IT" sz="2700" i="1" err="1">
                <a:latin typeface="Segoe UI Semilight" panose="020B0402040204020203" pitchFamily="34" charset="0"/>
                <a:ea typeface="Yu Gothic UI" panose="020B0500000000000000" pitchFamily="34" charset="-128"/>
                <a:cs typeface="Segoe UI Semilight" panose="020B0402040204020203" pitchFamily="34" charset="0"/>
              </a:rPr>
              <a:t>33x11.2bis</a:t>
            </a:r>
            <a:r>
              <a:rPr lang="it-IT" sz="2700" i="1">
                <a:latin typeface="Segoe UI Semilight" panose="020B0402040204020203" pitchFamily="34" charset="0"/>
                <a:ea typeface="Yu Gothic UI" panose="020B0500000000000000" pitchFamily="34" charset="-128"/>
                <a:cs typeface="Segoe UI Semilight" panose="020B0402040204020203" pitchFamily="34" charset="0"/>
              </a:rPr>
              <a:t> e </a:t>
            </a:r>
            <a:r>
              <a:rPr lang="it-IT" sz="2700" i="1" err="1">
                <a:latin typeface="Segoe UI Semilight" panose="020B0402040204020203" pitchFamily="34" charset="0"/>
                <a:ea typeface="Yu Gothic UI" panose="020B0500000000000000" pitchFamily="34" charset="-128"/>
                <a:cs typeface="Segoe UI Semilight" panose="020B0402040204020203" pitchFamily="34" charset="0"/>
              </a:rPr>
              <a:t>41.1bx119.12</a:t>
            </a:r>
            <a:r>
              <a:rPr lang="it-IT" sz="2700" i="1">
                <a:latin typeface="Segoe UI Semilight" panose="020B0402040204020203" pitchFamily="34" charset="0"/>
                <a:ea typeface="Yu Gothic UI" panose="020B0500000000000000" pitchFamily="34" charset="-128"/>
                <a:cs typeface="Segoe UI Semilight" panose="020B0402040204020203" pitchFamily="34" charset="0"/>
              </a:rPr>
              <a:t>)</a:t>
            </a:r>
            <a:endParaRPr lang="it-IT" sz="2700"/>
          </a:p>
        </p:txBody>
      </p:sp>
      <p:sp>
        <p:nvSpPr>
          <p:cNvPr id="3" name="Segnaposto contenuto 2">
            <a:extLst>
              <a:ext uri="{FF2B5EF4-FFF2-40B4-BE49-F238E27FC236}">
                <a16:creationId xmlns:a16="http://schemas.microsoft.com/office/drawing/2014/main" id="{36495651-7D27-3B66-51DB-1BDB603F035A}"/>
              </a:ext>
            </a:extLst>
          </p:cNvPr>
          <p:cNvSpPr>
            <a:spLocks noGrp="1"/>
          </p:cNvSpPr>
          <p:nvPr>
            <p:ph idx="1"/>
          </p:nvPr>
        </p:nvSpPr>
        <p:spPr>
          <a:xfrm>
            <a:off x="457200" y="1200150"/>
            <a:ext cx="5122912" cy="3603847"/>
          </a:xfrm>
        </p:spPr>
        <p:txBody>
          <a:bodyPr>
            <a:normAutofit/>
          </a:bodyPr>
          <a:lstStyle/>
          <a:p>
            <a:pPr algn="just"/>
            <a:r>
              <a:rPr lang="it-IT"/>
              <a:t>Nel caso in cui </a:t>
            </a:r>
            <a:r>
              <a:rPr lang="it-IT" b="1" i="1">
                <a:effectLst>
                  <a:outerShdw blurRad="38100" dist="38100" dir="2700000" algn="tl">
                    <a:srgbClr val="000000">
                      <a:alpha val="43137"/>
                    </a:srgbClr>
                  </a:outerShdw>
                </a:effectLst>
              </a:rPr>
              <a:t>le attività oggetto di subappalto </a:t>
            </a:r>
          </a:p>
          <a:p>
            <a:pPr lvl="1" algn="just"/>
            <a:r>
              <a:rPr lang="it-IT" b="1" i="1">
                <a:effectLst>
                  <a:outerShdw blurRad="38100" dist="38100" dir="2700000" algn="tl">
                    <a:srgbClr val="000000">
                      <a:alpha val="43137"/>
                    </a:srgbClr>
                  </a:outerShdw>
                </a:effectLst>
              </a:rPr>
              <a:t>coincidano </a:t>
            </a:r>
            <a:r>
              <a:rPr lang="it-IT"/>
              <a:t>con quelle caratterizzanti l’</a:t>
            </a:r>
            <a:r>
              <a:rPr lang="it-IT" b="1" i="1">
                <a:effectLst>
                  <a:outerShdw blurRad="38100" dist="38100" dir="2700000" algn="tl">
                    <a:srgbClr val="000000">
                      <a:alpha val="43137"/>
                    </a:srgbClr>
                  </a:outerShdw>
                </a:effectLst>
              </a:rPr>
              <a:t>oggetto dell’appalto </a:t>
            </a:r>
            <a:r>
              <a:rPr lang="it-IT"/>
              <a:t>oppure </a:t>
            </a:r>
          </a:p>
          <a:p>
            <a:pPr lvl="1" algn="just"/>
            <a:r>
              <a:rPr lang="it-IT"/>
              <a:t>riguardino le </a:t>
            </a:r>
            <a:r>
              <a:rPr lang="it-IT" b="1" i="1">
                <a:effectLst>
                  <a:outerShdw blurRad="38100" dist="38100" dir="2700000" algn="tl">
                    <a:srgbClr val="000000">
                      <a:alpha val="43137"/>
                    </a:srgbClr>
                  </a:outerShdw>
                </a:effectLst>
              </a:rPr>
              <a:t>prestazioni relative alla categoria prevalente</a:t>
            </a:r>
            <a:r>
              <a:rPr lang="it-IT"/>
              <a:t>.</a:t>
            </a:r>
          </a:p>
          <a:p>
            <a:pPr marL="354013" lvl="1" indent="0" algn="just">
              <a:buNone/>
            </a:pPr>
            <a:r>
              <a:rPr lang="it-IT"/>
              <a:t>… il subappaltatore deve applicare il </a:t>
            </a:r>
            <a:r>
              <a:rPr lang="it-IT" b="1">
                <a:solidFill>
                  <a:srgbClr val="FF0000"/>
                </a:solidFill>
                <a:effectLst>
                  <a:outerShdw blurRad="38100" dist="38100" dir="2700000" algn="tl">
                    <a:srgbClr val="000000">
                      <a:alpha val="43137"/>
                    </a:srgbClr>
                  </a:outerShdw>
                </a:effectLst>
              </a:rPr>
              <a:t>medesimo contratto collettivo</a:t>
            </a:r>
            <a:r>
              <a:rPr lang="it-IT" b="1">
                <a:solidFill>
                  <a:srgbClr val="FF0000"/>
                </a:solidFill>
              </a:rPr>
              <a:t> </a:t>
            </a:r>
            <a:r>
              <a:rPr lang="it-IT"/>
              <a:t>di lavoro (CCNL) del </a:t>
            </a:r>
            <a:r>
              <a:rPr lang="it-IT" b="1" i="1">
                <a:effectLst>
                  <a:outerShdw blurRad="38100" dist="38100" dir="2700000" algn="tl">
                    <a:srgbClr val="000000">
                      <a:alpha val="43137"/>
                    </a:srgbClr>
                  </a:outerShdw>
                </a:effectLst>
              </a:rPr>
              <a:t>contraente principale </a:t>
            </a:r>
            <a:r>
              <a:rPr lang="it-IT" b="1">
                <a:solidFill>
                  <a:srgbClr val="FF0000"/>
                </a:solidFill>
                <a:effectLst>
                  <a:outerShdw blurRad="38100" dist="38100" dir="2700000" algn="tl">
                    <a:srgbClr val="000000">
                      <a:alpha val="43137"/>
                    </a:srgbClr>
                  </a:outerShdw>
                </a:effectLst>
              </a:rPr>
              <a:t>oppure un diverso </a:t>
            </a:r>
            <a:r>
              <a:rPr lang="it-IT"/>
              <a:t>contratto collettivo, purché garantisca ai dipendenti le </a:t>
            </a:r>
            <a:r>
              <a:rPr lang="it-IT" b="1" i="1">
                <a:effectLst>
                  <a:outerShdw blurRad="38100" dist="38100" dir="2700000" algn="tl">
                    <a:srgbClr val="000000">
                      <a:alpha val="43137"/>
                    </a:srgbClr>
                  </a:outerShdw>
                </a:effectLst>
              </a:rPr>
              <a:t>stesse tutele economiche e normative</a:t>
            </a:r>
            <a:r>
              <a:rPr lang="it-IT"/>
              <a:t>.</a:t>
            </a:r>
          </a:p>
        </p:txBody>
      </p:sp>
      <p:sp>
        <p:nvSpPr>
          <p:cNvPr id="4" name="Segnaposto numero diapositiva 3">
            <a:extLst>
              <a:ext uri="{FF2B5EF4-FFF2-40B4-BE49-F238E27FC236}">
                <a16:creationId xmlns:a16="http://schemas.microsoft.com/office/drawing/2014/main" id="{5A72ABE9-FB66-E8BF-74E7-BBE087B547E5}"/>
              </a:ext>
            </a:extLst>
          </p:cNvPr>
          <p:cNvSpPr>
            <a:spLocks noGrp="1"/>
          </p:cNvSpPr>
          <p:nvPr>
            <p:ph type="sldNum" sz="quarter" idx="12"/>
          </p:nvPr>
        </p:nvSpPr>
        <p:spPr/>
        <p:txBody>
          <a:bodyPr/>
          <a:lstStyle/>
          <a:p>
            <a:fld id="{A88A401D-FA7D-467D-AFBB-0B3BA40DF614}" type="slidenum">
              <a:rPr lang="it-IT" smtClean="0"/>
              <a:t>56</a:t>
            </a:fld>
            <a:endParaRPr lang="it-IT"/>
          </a:p>
        </p:txBody>
      </p:sp>
      <p:sp>
        <p:nvSpPr>
          <p:cNvPr id="5" name="Segnaposto piè di pagina 4">
            <a:extLst>
              <a:ext uri="{FF2B5EF4-FFF2-40B4-BE49-F238E27FC236}">
                <a16:creationId xmlns:a16="http://schemas.microsoft.com/office/drawing/2014/main" id="{D499366D-602A-C174-1A21-8F470F95D4F9}"/>
              </a:ext>
            </a:extLst>
          </p:cNvPr>
          <p:cNvSpPr>
            <a:spLocks noGrp="1"/>
          </p:cNvSpPr>
          <p:nvPr>
            <p:ph type="ftr" sz="quarter" idx="11"/>
          </p:nvPr>
        </p:nvSpPr>
        <p:spPr>
          <a:xfrm>
            <a:off x="457200" y="4721856"/>
            <a:ext cx="5482952" cy="273844"/>
          </a:xfrm>
        </p:spPr>
        <p:txBody>
          <a:bodyPr/>
          <a:lstStyle/>
          <a:p>
            <a:r>
              <a:rPr lang="it-IT"/>
              <a:t>Direzione Legislazione Opere Pubbliche - Avv. Bruno Urbani – Qualificazione, Subappalto, Forme plurisoggettive </a:t>
            </a:r>
          </a:p>
        </p:txBody>
      </p:sp>
      <p:sp>
        <p:nvSpPr>
          <p:cNvPr id="6" name="CasellaDiTesto 5">
            <a:extLst>
              <a:ext uri="{FF2B5EF4-FFF2-40B4-BE49-F238E27FC236}">
                <a16:creationId xmlns:a16="http://schemas.microsoft.com/office/drawing/2014/main" id="{716682D8-7AAA-ACE1-81EC-00D59ABD601B}"/>
              </a:ext>
            </a:extLst>
          </p:cNvPr>
          <p:cNvSpPr txBox="1"/>
          <p:nvPr/>
        </p:nvSpPr>
        <p:spPr>
          <a:xfrm>
            <a:off x="5796136" y="1200151"/>
            <a:ext cx="2890664" cy="3293209"/>
          </a:xfrm>
          <a:prstGeom prst="rect">
            <a:avLst/>
          </a:prstGeom>
          <a:solidFill>
            <a:schemeClr val="accent2">
              <a:lumMod val="40000"/>
              <a:lumOff val="60000"/>
            </a:schemeClr>
          </a:solidFill>
        </p:spPr>
        <p:txBody>
          <a:bodyPr wrap="square">
            <a:spAutoFit/>
          </a:bodyPr>
          <a:lstStyle>
            <a:defPPr>
              <a:defRPr lang="it-IT"/>
            </a:defPPr>
            <a:lvl1pPr algn="just">
              <a:defRPr sz="1600" b="0" i="1">
                <a:effectLst/>
                <a:latin typeface="Aptos" panose="020B0004020202020204" pitchFamily="34" charset="0"/>
              </a:defRPr>
            </a:lvl1pPr>
          </a:lstStyle>
          <a:p>
            <a:r>
              <a:rPr lang="it-IT"/>
              <a:t>Confermato che il </a:t>
            </a:r>
            <a:r>
              <a:rPr lang="it-IT" b="1">
                <a:effectLst>
                  <a:outerShdw blurRad="38100" dist="38100" dir="2700000" algn="tl">
                    <a:srgbClr val="000000">
                      <a:alpha val="43137"/>
                    </a:srgbClr>
                  </a:outerShdw>
                </a:effectLst>
              </a:rPr>
              <a:t>subappaltatore</a:t>
            </a:r>
            <a:r>
              <a:rPr lang="it-IT"/>
              <a:t> deve </a:t>
            </a:r>
          </a:p>
          <a:p>
            <a:pPr marL="285750" indent="-285750">
              <a:buFont typeface="Arial" panose="020B0604020202020204" pitchFamily="34" charset="0"/>
              <a:buChar char="•"/>
            </a:pPr>
            <a:r>
              <a:rPr lang="it-IT" b="1">
                <a:effectLst>
                  <a:outerShdw blurRad="38100" dist="38100" dir="2700000" algn="tl">
                    <a:srgbClr val="000000">
                      <a:alpha val="43137"/>
                    </a:srgbClr>
                  </a:outerShdw>
                </a:effectLst>
              </a:rPr>
              <a:t>garantire</a:t>
            </a:r>
            <a:r>
              <a:rPr lang="it-IT"/>
              <a:t> per le prestazioni affidate in subappalto gli </a:t>
            </a:r>
            <a:r>
              <a:rPr lang="it-IT" b="1">
                <a:effectLst>
                  <a:outerShdw blurRad="38100" dist="38100" dir="2700000" algn="tl">
                    <a:srgbClr val="000000">
                      <a:alpha val="43137"/>
                    </a:srgbClr>
                  </a:outerShdw>
                </a:effectLst>
              </a:rPr>
              <a:t>stessi</a:t>
            </a:r>
            <a:r>
              <a:rPr lang="it-IT"/>
              <a:t> </a:t>
            </a:r>
            <a:r>
              <a:rPr lang="it-IT" b="1">
                <a:effectLst>
                  <a:outerShdw blurRad="38100" dist="38100" dir="2700000" algn="tl">
                    <a:srgbClr val="000000">
                      <a:alpha val="43137"/>
                    </a:srgbClr>
                  </a:outerShdw>
                </a:effectLst>
              </a:rPr>
              <a:t>standard</a:t>
            </a:r>
            <a:r>
              <a:rPr lang="it-IT"/>
              <a:t> </a:t>
            </a:r>
            <a:r>
              <a:rPr lang="it-IT" b="1">
                <a:effectLst>
                  <a:outerShdw blurRad="38100" dist="38100" dir="2700000" algn="tl">
                    <a:srgbClr val="000000">
                      <a:alpha val="43137"/>
                    </a:srgbClr>
                  </a:outerShdw>
                </a:effectLst>
              </a:rPr>
              <a:t>qualitativi</a:t>
            </a:r>
            <a:r>
              <a:rPr lang="it-IT"/>
              <a:t> e prestazionali previsti nel contratto di appalto. </a:t>
            </a:r>
          </a:p>
          <a:p>
            <a:pPr marL="285750" indent="-285750">
              <a:buFont typeface="Arial" panose="020B0604020202020204" pitchFamily="34" charset="0"/>
              <a:buChar char="•"/>
            </a:pPr>
            <a:r>
              <a:rPr lang="it-IT" b="1">
                <a:effectLst>
                  <a:outerShdw blurRad="38100" dist="38100" dir="2700000" algn="tl">
                    <a:srgbClr val="000000">
                      <a:alpha val="43137"/>
                    </a:srgbClr>
                  </a:outerShdw>
                </a:effectLst>
              </a:rPr>
              <a:t>riconoscere</a:t>
            </a:r>
            <a:r>
              <a:rPr lang="it-IT"/>
              <a:t> ai </a:t>
            </a:r>
            <a:r>
              <a:rPr lang="it-IT" b="1">
                <a:effectLst>
                  <a:outerShdw blurRad="38100" dist="38100" dir="2700000" algn="tl">
                    <a:srgbClr val="000000">
                      <a:alpha val="43137"/>
                    </a:srgbClr>
                  </a:outerShdw>
                </a:effectLst>
              </a:rPr>
              <a:t>lavoratori</a:t>
            </a:r>
            <a:r>
              <a:rPr lang="it-IT"/>
              <a:t> un </a:t>
            </a:r>
            <a:r>
              <a:rPr lang="it-IT" b="1">
                <a:effectLst>
                  <a:outerShdw blurRad="38100" dist="38100" dir="2700000" algn="tl">
                    <a:srgbClr val="000000">
                      <a:alpha val="43137"/>
                    </a:srgbClr>
                  </a:outerShdw>
                </a:effectLst>
              </a:rPr>
              <a:t>trattamento</a:t>
            </a:r>
            <a:r>
              <a:rPr lang="it-IT"/>
              <a:t> </a:t>
            </a:r>
            <a:r>
              <a:rPr lang="it-IT" b="1">
                <a:effectLst>
                  <a:outerShdw blurRad="38100" dist="38100" dir="2700000" algn="tl">
                    <a:srgbClr val="000000">
                      <a:alpha val="43137"/>
                    </a:srgbClr>
                  </a:outerShdw>
                </a:effectLst>
              </a:rPr>
              <a:t>economico</a:t>
            </a:r>
            <a:r>
              <a:rPr lang="it-IT"/>
              <a:t> e </a:t>
            </a:r>
            <a:r>
              <a:rPr lang="it-IT" b="1">
                <a:effectLst>
                  <a:outerShdw blurRad="38100" dist="38100" dir="2700000" algn="tl">
                    <a:srgbClr val="000000">
                      <a:alpha val="43137"/>
                    </a:srgbClr>
                  </a:outerShdw>
                </a:effectLst>
              </a:rPr>
              <a:t>normativo</a:t>
            </a:r>
            <a:r>
              <a:rPr lang="it-IT"/>
              <a:t> non inferiore a quello garantito dal contraente principale.</a:t>
            </a:r>
          </a:p>
        </p:txBody>
      </p:sp>
    </p:spTree>
    <p:extLst>
      <p:ext uri="{BB962C8B-B14F-4D97-AF65-F5344CB8AC3E}">
        <p14:creationId xmlns:p14="http://schemas.microsoft.com/office/powerpoint/2010/main" val="193362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70503-E6CA-C553-600D-3807B32FFCC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C9CC1CB-E404-E4ED-8087-D90B1C8D79D7}"/>
              </a:ext>
            </a:extLst>
          </p:cNvPr>
          <p:cNvSpPr>
            <a:spLocks noGrp="1"/>
          </p:cNvSpPr>
          <p:nvPr>
            <p:ph type="title"/>
          </p:nvPr>
        </p:nvSpPr>
        <p:spPr/>
        <p:txBody>
          <a:bodyPr>
            <a:normAutofit/>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Valutazione equivalenza </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a:t>
            </a:r>
            <a:r>
              <a:rPr lang="it-IT" sz="2400" b="1" i="1" err="1">
                <a:latin typeface="Segoe UI Semilight" panose="020B0402040204020203" pitchFamily="34" charset="0"/>
                <a:ea typeface="Yu Gothic UI" panose="020B0500000000000000" pitchFamily="34" charset="-128"/>
                <a:cs typeface="Segoe UI Semilight" panose="020B0402040204020203" pitchFamily="34" charset="0"/>
              </a:rPr>
              <a:t>73xI.01</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a:t>
            </a:r>
            <a:endParaRPr lang="it-IT" b="1">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4AD3563C-C701-8481-3BE2-964C99F1C251}"/>
              </a:ext>
            </a:extLst>
          </p:cNvPr>
          <p:cNvSpPr>
            <a:spLocks noGrp="1"/>
          </p:cNvSpPr>
          <p:nvPr>
            <p:ph type="sldNum" sz="quarter" idx="10"/>
          </p:nvPr>
        </p:nvSpPr>
        <p:spPr/>
        <p:txBody>
          <a:bodyPr/>
          <a:lstStyle/>
          <a:p>
            <a:fld id="{A88A401D-FA7D-467D-AFBB-0B3BA40DF614}" type="slidenum">
              <a:rPr lang="it-IT" smtClean="0"/>
              <a:pPr/>
              <a:t>57</a:t>
            </a:fld>
            <a:endParaRPr lang="it-IT"/>
          </a:p>
        </p:txBody>
      </p:sp>
      <p:sp>
        <p:nvSpPr>
          <p:cNvPr id="4" name="Segnaposto contenuto 3">
            <a:extLst>
              <a:ext uri="{FF2B5EF4-FFF2-40B4-BE49-F238E27FC236}">
                <a16:creationId xmlns:a16="http://schemas.microsoft.com/office/drawing/2014/main" id="{51880DC8-5A58-0D6F-FE9F-6AF71602A13F}"/>
              </a:ext>
            </a:extLst>
          </p:cNvPr>
          <p:cNvSpPr>
            <a:spLocks noGrp="1"/>
          </p:cNvSpPr>
          <p:nvPr>
            <p:ph idx="1"/>
          </p:nvPr>
        </p:nvSpPr>
        <p:spPr>
          <a:xfrm>
            <a:off x="457200" y="1200151"/>
            <a:ext cx="8229600" cy="435495"/>
          </a:xfrm>
        </p:spPr>
        <p:txBody>
          <a:bodyPr>
            <a:normAutofit/>
          </a:bodyPr>
          <a:lstStyle/>
          <a:p>
            <a:r>
              <a:rPr lang="it-IT">
                <a:latin typeface="Segoe UI Semilight" panose="020B0402040204020203" pitchFamily="34" charset="0"/>
                <a:ea typeface="Yu Gothic UI" panose="020B0500000000000000" pitchFamily="34" charset="-128"/>
                <a:cs typeface="Segoe UI Semilight" panose="020B0402040204020203" pitchFamily="34" charset="0"/>
              </a:rPr>
              <a:t>Se è indicato nell'offerta un diverso CCNL, si considera:</a:t>
            </a:r>
          </a:p>
        </p:txBody>
      </p:sp>
      <p:sp>
        <p:nvSpPr>
          <p:cNvPr id="6" name="Rettangolo 5">
            <a:extLst>
              <a:ext uri="{FF2B5EF4-FFF2-40B4-BE49-F238E27FC236}">
                <a16:creationId xmlns:a16="http://schemas.microsoft.com/office/drawing/2014/main" id="{0375840D-CB2C-018F-5503-1BAF4E3E1B8C}"/>
              </a:ext>
            </a:extLst>
          </p:cNvPr>
          <p:cNvSpPr/>
          <p:nvPr/>
        </p:nvSpPr>
        <p:spPr>
          <a:xfrm>
            <a:off x="1259632" y="1563638"/>
            <a:ext cx="7560840" cy="118435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b="1">
                <a:solidFill>
                  <a:srgbClr val="FF0000"/>
                </a:solidFill>
                <a:effectLst>
                  <a:outerShdw blurRad="38100" dist="38100" dir="2700000" algn="tl">
                    <a:srgbClr val="000000">
                      <a:alpha val="43137"/>
                    </a:srgbClr>
                  </a:outerShdw>
                </a:effectLst>
                <a:latin typeface="Aptos" panose="020B0004020202020204" pitchFamily="34" charset="0"/>
              </a:rPr>
              <a:t>Equivalenza presunta:</a:t>
            </a:r>
          </a:p>
          <a:p>
            <a:pPr marL="268288" lvl="1" indent="-268288" algn="just">
              <a:buFont typeface="Arial" panose="020B0604020202020204" pitchFamily="34" charset="0"/>
              <a:buChar char="•"/>
            </a:pPr>
            <a:r>
              <a:rPr lang="it-IT" sz="1600" b="1" i="1">
                <a:solidFill>
                  <a:schemeClr val="tx1"/>
                </a:solidFill>
                <a:effectLst>
                  <a:outerShdw blurRad="38100" dist="38100" dir="2700000" algn="tl">
                    <a:srgbClr val="000000">
                      <a:alpha val="43137"/>
                    </a:srgbClr>
                  </a:outerShdw>
                </a:effectLst>
                <a:latin typeface="Aptos" panose="020B0004020202020204" pitchFamily="34" charset="0"/>
              </a:rPr>
              <a:t>In edilizia</a:t>
            </a:r>
            <a:r>
              <a:rPr lang="it-IT" sz="1600">
                <a:solidFill>
                  <a:schemeClr val="tx1"/>
                </a:solidFill>
                <a:latin typeface="Aptos" panose="020B0004020202020204" pitchFamily="34" charset="0"/>
              </a:rPr>
              <a:t>: tra i CCNL con cod. </a:t>
            </a:r>
            <a:r>
              <a:rPr lang="it-IT" sz="1600" b="1" i="1" err="1">
                <a:solidFill>
                  <a:schemeClr val="tx1"/>
                </a:solidFill>
                <a:effectLst>
                  <a:outerShdw blurRad="38100" dist="38100" dir="2700000" algn="tl">
                    <a:srgbClr val="000000">
                      <a:alpha val="43137"/>
                    </a:srgbClr>
                  </a:outerShdw>
                </a:effectLst>
                <a:latin typeface="Aptos" panose="020B0004020202020204" pitchFamily="34" charset="0"/>
                <a:cs typeface="Segoe UI" panose="020B0502040204020203" pitchFamily="34" charset="0"/>
                <a:sym typeface="Wingdings" panose="05000000000000000000" pitchFamily="2" charset="2"/>
              </a:rPr>
              <a:t>F012</a:t>
            </a:r>
            <a:r>
              <a:rPr lang="it-IT" sz="1600" b="1" i="1">
                <a:solidFill>
                  <a:schemeClr val="tx1"/>
                </a:solidFill>
                <a:effectLst>
                  <a:outerShdw blurRad="38100" dist="38100" dir="2700000" algn="tl">
                    <a:srgbClr val="000000">
                      <a:alpha val="43137"/>
                    </a:srgbClr>
                  </a:outerShdw>
                </a:effectLst>
                <a:latin typeface="Aptos" panose="020B0004020202020204" pitchFamily="34" charset="0"/>
                <a:cs typeface="Segoe UI" panose="020B0502040204020203" pitchFamily="34" charset="0"/>
                <a:sym typeface="Wingdings" panose="05000000000000000000" pitchFamily="2" charset="2"/>
              </a:rPr>
              <a:t> (Ance/Coop), </a:t>
            </a:r>
            <a:r>
              <a:rPr lang="it-IT" sz="1600" b="1" i="1" err="1">
                <a:solidFill>
                  <a:schemeClr val="tx1"/>
                </a:solidFill>
                <a:effectLst>
                  <a:outerShdw blurRad="38100" dist="38100" dir="2700000" algn="tl">
                    <a:srgbClr val="000000">
                      <a:alpha val="43137"/>
                    </a:srgbClr>
                  </a:outerShdw>
                </a:effectLst>
                <a:latin typeface="Aptos" panose="020B0004020202020204" pitchFamily="34" charset="0"/>
                <a:cs typeface="Segoe UI" panose="020B0502040204020203" pitchFamily="34" charset="0"/>
                <a:sym typeface="Wingdings" panose="05000000000000000000" pitchFamily="2" charset="2"/>
              </a:rPr>
              <a:t>F015</a:t>
            </a:r>
            <a:r>
              <a:rPr lang="it-IT" sz="1600" b="1" i="1">
                <a:solidFill>
                  <a:schemeClr val="tx1"/>
                </a:solidFill>
                <a:effectLst>
                  <a:outerShdw blurRad="38100" dist="38100" dir="2700000" algn="tl">
                    <a:srgbClr val="000000">
                      <a:alpha val="43137"/>
                    </a:srgbClr>
                  </a:outerShdw>
                </a:effectLst>
                <a:latin typeface="Aptos" panose="020B0004020202020204" pitchFamily="34" charset="0"/>
                <a:cs typeface="Segoe UI" panose="020B0502040204020203" pitchFamily="34" charset="0"/>
                <a:sym typeface="Wingdings" panose="05000000000000000000" pitchFamily="2" charset="2"/>
              </a:rPr>
              <a:t> (Artigiani), </a:t>
            </a:r>
            <a:r>
              <a:rPr lang="it-IT" sz="1600" b="1" i="1" err="1">
                <a:solidFill>
                  <a:schemeClr val="tx1"/>
                </a:solidFill>
                <a:effectLst>
                  <a:outerShdw blurRad="38100" dist="38100" dir="2700000" algn="tl">
                    <a:srgbClr val="000000">
                      <a:alpha val="43137"/>
                    </a:srgbClr>
                  </a:outerShdw>
                </a:effectLst>
                <a:latin typeface="Aptos" panose="020B0004020202020204" pitchFamily="34" charset="0"/>
                <a:cs typeface="Segoe UI" panose="020B0502040204020203" pitchFamily="34" charset="0"/>
                <a:sym typeface="Wingdings" panose="05000000000000000000" pitchFamily="2" charset="2"/>
              </a:rPr>
              <a:t>F018</a:t>
            </a:r>
            <a:r>
              <a:rPr lang="it-IT" sz="1600" b="1" i="1">
                <a:solidFill>
                  <a:schemeClr val="tx1"/>
                </a:solidFill>
                <a:effectLst>
                  <a:outerShdw blurRad="38100" dist="38100" dir="2700000" algn="tl">
                    <a:srgbClr val="000000">
                      <a:alpha val="43137"/>
                    </a:srgbClr>
                  </a:outerShdw>
                </a:effectLst>
                <a:latin typeface="Aptos" panose="020B0004020202020204" pitchFamily="34" charset="0"/>
                <a:cs typeface="Segoe UI" panose="020B0502040204020203" pitchFamily="34" charset="0"/>
                <a:sym typeface="Wingdings" panose="05000000000000000000" pitchFamily="2" charset="2"/>
              </a:rPr>
              <a:t> (Confapi Aniem)</a:t>
            </a:r>
            <a:r>
              <a:rPr lang="it-IT" sz="1600" i="1">
                <a:solidFill>
                  <a:schemeClr val="tx1"/>
                </a:solidFill>
                <a:effectLst>
                  <a:outerShdw blurRad="38100" dist="38100" dir="2700000" algn="tl">
                    <a:srgbClr val="000000">
                      <a:alpha val="43137"/>
                    </a:srgbClr>
                  </a:outerShdw>
                </a:effectLst>
                <a:latin typeface="Aptos" panose="020B0004020202020204" pitchFamily="34" charset="0"/>
                <a:cs typeface="Segoe UI" panose="020B0502040204020203" pitchFamily="34" charset="0"/>
                <a:sym typeface="Wingdings" panose="05000000000000000000" pitchFamily="2" charset="2"/>
              </a:rPr>
              <a:t>;</a:t>
            </a:r>
            <a:endParaRPr lang="it-IT" sz="1600" i="1">
              <a:solidFill>
                <a:schemeClr val="tx1"/>
              </a:solidFill>
              <a:effectLst>
                <a:outerShdw blurRad="38100" dist="38100" dir="2700000" algn="tl">
                  <a:srgbClr val="000000">
                    <a:alpha val="43137"/>
                  </a:srgbClr>
                </a:outerShdw>
              </a:effectLst>
              <a:latin typeface="Aptos" panose="020B0004020202020204" pitchFamily="34" charset="0"/>
            </a:endParaRPr>
          </a:p>
          <a:p>
            <a:pPr marL="268288" lvl="1" indent="-268288" algn="just">
              <a:buFont typeface="Arial" panose="020B0604020202020204" pitchFamily="34" charset="0"/>
              <a:buChar char="•"/>
            </a:pPr>
            <a:r>
              <a:rPr lang="it-IT" sz="1600" b="1" i="1">
                <a:solidFill>
                  <a:schemeClr val="tx1"/>
                </a:solidFill>
                <a:effectLst>
                  <a:outerShdw blurRad="38100" dist="38100" dir="2700000" algn="tl">
                    <a:srgbClr val="000000">
                      <a:alpha val="43137"/>
                    </a:srgbClr>
                  </a:outerShdw>
                </a:effectLst>
                <a:latin typeface="Aptos" panose="020B0004020202020204" pitchFamily="34" charset="0"/>
              </a:rPr>
              <a:t>Altri settori</a:t>
            </a:r>
            <a:r>
              <a:rPr lang="it-IT" sz="1600">
                <a:solidFill>
                  <a:schemeClr val="tx1"/>
                </a:solidFill>
                <a:latin typeface="Aptos" panose="020B0004020202020204" pitchFamily="34" charset="0"/>
              </a:rPr>
              <a:t>: tra CCNL firmati dalle stesse sigle sindacali adeguati alla dimensione aziendale</a:t>
            </a:r>
            <a:endParaRPr lang="it-IT" sz="1600" b="1">
              <a:solidFill>
                <a:schemeClr val="tx1"/>
              </a:solidFill>
              <a:effectLst>
                <a:outerShdw blurRad="38100" dist="38100" dir="2700000" algn="tl">
                  <a:srgbClr val="000000">
                    <a:alpha val="43137"/>
                  </a:srgbClr>
                </a:outerShdw>
              </a:effectLst>
              <a:latin typeface="Aptos" panose="020B0004020202020204" pitchFamily="34" charset="0"/>
            </a:endParaRPr>
          </a:p>
        </p:txBody>
      </p:sp>
      <p:sp>
        <p:nvSpPr>
          <p:cNvPr id="7" name="Segnaposto contenuto 7">
            <a:extLst>
              <a:ext uri="{FF2B5EF4-FFF2-40B4-BE49-F238E27FC236}">
                <a16:creationId xmlns:a16="http://schemas.microsoft.com/office/drawing/2014/main" id="{7E2C9E00-7235-47BB-2D99-B327709A844A}"/>
              </a:ext>
            </a:extLst>
          </p:cNvPr>
          <p:cNvSpPr txBox="1">
            <a:spLocks/>
          </p:cNvSpPr>
          <p:nvPr/>
        </p:nvSpPr>
        <p:spPr>
          <a:xfrm>
            <a:off x="1259632" y="2877848"/>
            <a:ext cx="3960440" cy="163811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it-IT" sz="1600" b="1">
                <a:solidFill>
                  <a:srgbClr val="FF0000"/>
                </a:solidFill>
                <a:effectLst>
                  <a:outerShdw blurRad="38100" dist="38100" dir="2700000" algn="tl">
                    <a:srgbClr val="000000">
                      <a:alpha val="43137"/>
                    </a:srgbClr>
                  </a:outerShdw>
                </a:effectLst>
                <a:latin typeface="Aptos" panose="020B0004020202020204" pitchFamily="34" charset="0"/>
                <a:ea typeface="+mn-ea"/>
                <a:cs typeface="+mn-cs"/>
              </a:rPr>
              <a:t>La SA valuta equivalenza </a:t>
            </a:r>
            <a:r>
              <a:rPr lang="it-IT" sz="1600">
                <a:latin typeface="Aptos" panose="020B0004020202020204" pitchFamily="34" charset="0"/>
                <a:ea typeface="+mn-ea"/>
                <a:cs typeface="+mn-cs"/>
              </a:rPr>
              <a:t>su voci riferite a:</a:t>
            </a:r>
          </a:p>
          <a:p>
            <a:pPr algn="just">
              <a:buFont typeface="Arial" panose="020B0604020202020204" pitchFamily="34" charset="0"/>
              <a:buChar char="•"/>
            </a:pPr>
            <a:r>
              <a:rPr lang="it-IT" sz="1600">
                <a:latin typeface="Aptos" panose="020B0004020202020204" pitchFamily="34" charset="0"/>
              </a:rPr>
              <a:t>le </a:t>
            </a:r>
            <a:r>
              <a:rPr lang="it-IT" sz="1600" b="1" i="1">
                <a:effectLst>
                  <a:outerShdw blurRad="38100" dist="38100" dir="2700000" algn="tl">
                    <a:srgbClr val="000000">
                      <a:alpha val="43137"/>
                    </a:srgbClr>
                  </a:outerShdw>
                </a:effectLst>
                <a:latin typeface="Aptos" panose="020B0004020202020204" pitchFamily="34" charset="0"/>
              </a:rPr>
              <a:t>tutele economiche </a:t>
            </a:r>
            <a:r>
              <a:rPr lang="it-IT" sz="1600">
                <a:latin typeface="Aptos" panose="020B0004020202020204" pitchFamily="34" charset="0"/>
              </a:rPr>
              <a:t>(es. retribuzione tabellare annuale) e</a:t>
            </a:r>
          </a:p>
          <a:p>
            <a:pPr algn="just">
              <a:buFont typeface="Arial" panose="020B0604020202020204" pitchFamily="34" charset="0"/>
              <a:buChar char="•"/>
            </a:pPr>
            <a:r>
              <a:rPr lang="it-IT" sz="1600">
                <a:latin typeface="Aptos" panose="020B0004020202020204" pitchFamily="34" charset="0"/>
              </a:rPr>
              <a:t>le </a:t>
            </a:r>
            <a:r>
              <a:rPr lang="it-IT" sz="1600" b="1" i="1">
                <a:effectLst>
                  <a:outerShdw blurRad="38100" dist="38100" dir="2700000" algn="tl">
                    <a:srgbClr val="000000">
                      <a:alpha val="43137"/>
                    </a:srgbClr>
                  </a:outerShdw>
                </a:effectLst>
                <a:latin typeface="Aptos" panose="020B0004020202020204" pitchFamily="34" charset="0"/>
              </a:rPr>
              <a:t>tutele normative</a:t>
            </a:r>
            <a:r>
              <a:rPr lang="it-IT" sz="1600">
                <a:latin typeface="Aptos" panose="020B0004020202020204" pitchFamily="34" charset="0"/>
              </a:rPr>
              <a:t>, tra cui obblighi di denunzia agli enti previdenziali (es. CE), assicurativi e antinfortunistici</a:t>
            </a:r>
            <a:endParaRPr lang="it-IT" sz="1600" b="1" i="1">
              <a:effectLst>
                <a:outerShdw blurRad="38100" dist="38100" dir="2700000" algn="tl">
                  <a:srgbClr val="000000">
                    <a:alpha val="43137"/>
                  </a:srgbClr>
                </a:outerShdw>
              </a:effectLst>
              <a:latin typeface="Aptos" panose="020B0004020202020204" pitchFamily="34" charset="0"/>
              <a:ea typeface="+mn-ea"/>
              <a:cs typeface="+mn-cs"/>
            </a:endParaRPr>
          </a:p>
        </p:txBody>
      </p:sp>
      <p:sp>
        <p:nvSpPr>
          <p:cNvPr id="8" name="Segnaposto numero diapositiva 2">
            <a:extLst>
              <a:ext uri="{FF2B5EF4-FFF2-40B4-BE49-F238E27FC236}">
                <a16:creationId xmlns:a16="http://schemas.microsoft.com/office/drawing/2014/main" id="{B0053B7E-D0B8-D39A-52B7-19BCE8CF2570}"/>
              </a:ext>
            </a:extLst>
          </p:cNvPr>
          <p:cNvSpPr txBox="1">
            <a:spLocks/>
          </p:cNvSpPr>
          <p:nvPr/>
        </p:nvSpPr>
        <p:spPr>
          <a:xfrm>
            <a:off x="6553200" y="4767263"/>
            <a:ext cx="2133600" cy="27384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a:p>
        </p:txBody>
      </p:sp>
      <p:sp>
        <p:nvSpPr>
          <p:cNvPr id="11" name="Freccia a gallone 10">
            <a:extLst>
              <a:ext uri="{FF2B5EF4-FFF2-40B4-BE49-F238E27FC236}">
                <a16:creationId xmlns:a16="http://schemas.microsoft.com/office/drawing/2014/main" id="{092A7EB0-00F5-B012-F5DB-2C4349DCBA56}"/>
              </a:ext>
            </a:extLst>
          </p:cNvPr>
          <p:cNvSpPr/>
          <p:nvPr/>
        </p:nvSpPr>
        <p:spPr>
          <a:xfrm rot="5400000">
            <a:off x="198617" y="1758989"/>
            <a:ext cx="1184357" cy="793656"/>
          </a:xfrm>
          <a:prstGeom prst="chevron">
            <a:avLst>
              <a:gd name="adj" fmla="val 2983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a:t>Art.</a:t>
            </a:r>
          </a:p>
          <a:p>
            <a:pPr algn="ctr"/>
            <a:r>
              <a:rPr lang="it-IT" b="1">
                <a:solidFill>
                  <a:srgbClr val="FF0000"/>
                </a:solidFill>
                <a:effectLst>
                  <a:outerShdw blurRad="38100" dist="38100" dir="2700000" algn="tl">
                    <a:srgbClr val="000000">
                      <a:alpha val="43137"/>
                    </a:srgbClr>
                  </a:outerShdw>
                </a:effectLst>
              </a:rPr>
              <a:t>3 </a:t>
            </a:r>
            <a:r>
              <a:rPr lang="it-IT" b="1" err="1">
                <a:solidFill>
                  <a:srgbClr val="FF0000"/>
                </a:solidFill>
                <a:effectLst>
                  <a:outerShdw blurRad="38100" dist="38100" dir="2700000" algn="tl">
                    <a:srgbClr val="000000">
                      <a:alpha val="43137"/>
                    </a:srgbClr>
                  </a:outerShdw>
                </a:effectLst>
              </a:rPr>
              <a:t>I.01</a:t>
            </a:r>
            <a:endParaRPr lang="it-IT">
              <a:solidFill>
                <a:schemeClr val="tx1"/>
              </a:solidFill>
            </a:endParaRPr>
          </a:p>
        </p:txBody>
      </p:sp>
      <p:sp>
        <p:nvSpPr>
          <p:cNvPr id="12" name="Freccia a gallone 11">
            <a:extLst>
              <a:ext uri="{FF2B5EF4-FFF2-40B4-BE49-F238E27FC236}">
                <a16:creationId xmlns:a16="http://schemas.microsoft.com/office/drawing/2014/main" id="{C5E7DBA3-7050-CFC1-E5F6-8078CE086AB0}"/>
              </a:ext>
            </a:extLst>
          </p:cNvPr>
          <p:cNvSpPr/>
          <p:nvPr/>
        </p:nvSpPr>
        <p:spPr>
          <a:xfrm rot="5400000">
            <a:off x="202457" y="3062227"/>
            <a:ext cx="1184358" cy="793656"/>
          </a:xfrm>
          <a:prstGeom prst="chevron">
            <a:avLst>
              <a:gd name="adj" fmla="val 3079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a:t>Art.</a:t>
            </a:r>
          </a:p>
          <a:p>
            <a:pPr algn="ctr"/>
            <a:r>
              <a:rPr lang="it-IT" b="1">
                <a:solidFill>
                  <a:srgbClr val="FF0000"/>
                </a:solidFill>
                <a:effectLst>
                  <a:outerShdw blurRad="38100" dist="38100" dir="2700000" algn="tl">
                    <a:srgbClr val="000000">
                      <a:alpha val="43137"/>
                    </a:srgbClr>
                  </a:outerShdw>
                </a:effectLst>
              </a:rPr>
              <a:t>4 </a:t>
            </a:r>
            <a:r>
              <a:rPr lang="it-IT" b="1" err="1">
                <a:solidFill>
                  <a:srgbClr val="FF0000"/>
                </a:solidFill>
                <a:effectLst>
                  <a:outerShdw blurRad="38100" dist="38100" dir="2700000" algn="tl">
                    <a:srgbClr val="000000">
                      <a:alpha val="43137"/>
                    </a:srgbClr>
                  </a:outerShdw>
                </a:effectLst>
              </a:rPr>
              <a:t>I.01</a:t>
            </a:r>
            <a:endParaRPr lang="it-IT">
              <a:solidFill>
                <a:schemeClr val="tx1"/>
              </a:solidFill>
            </a:endParaRPr>
          </a:p>
        </p:txBody>
      </p:sp>
      <p:sp>
        <p:nvSpPr>
          <p:cNvPr id="13" name="Segnaposto piè di pagina 4">
            <a:extLst>
              <a:ext uri="{FF2B5EF4-FFF2-40B4-BE49-F238E27FC236}">
                <a16:creationId xmlns:a16="http://schemas.microsoft.com/office/drawing/2014/main" id="{0960B3F5-81DF-1BFA-739A-81E1E5F1278F}"/>
              </a:ext>
            </a:extLst>
          </p:cNvPr>
          <p:cNvSpPr>
            <a:spLocks noGrp="1"/>
          </p:cNvSpPr>
          <p:nvPr>
            <p:ph type="ftr" sz="quarter" idx="11"/>
          </p:nvPr>
        </p:nvSpPr>
        <p:spPr>
          <a:xfrm>
            <a:off x="457200" y="4721856"/>
            <a:ext cx="5482952" cy="273844"/>
          </a:xfrm>
        </p:spPr>
        <p:txBody>
          <a:bodyPr/>
          <a:lstStyle/>
          <a:p>
            <a:r>
              <a:rPr lang="it-IT"/>
              <a:t>Direzione Legislazione Opere Pubbliche - Avv. Bruno Urbani – Il decreto correttivo al d.lgs. 36 del 2023 «Codice Appalti»</a:t>
            </a:r>
          </a:p>
        </p:txBody>
      </p:sp>
      <p:sp>
        <p:nvSpPr>
          <p:cNvPr id="14" name="CasellaDiTesto 13">
            <a:extLst>
              <a:ext uri="{FF2B5EF4-FFF2-40B4-BE49-F238E27FC236}">
                <a16:creationId xmlns:a16="http://schemas.microsoft.com/office/drawing/2014/main" id="{82A9DEB1-B498-1177-BBBB-E03FFC252526}"/>
              </a:ext>
            </a:extLst>
          </p:cNvPr>
          <p:cNvSpPr txBox="1"/>
          <p:nvPr/>
        </p:nvSpPr>
        <p:spPr>
          <a:xfrm>
            <a:off x="5436096" y="2877848"/>
            <a:ext cx="3384376" cy="1815882"/>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a:t>C’è </a:t>
            </a:r>
            <a:r>
              <a:rPr lang="it-IT" b="1">
                <a:solidFill>
                  <a:srgbClr val="FF0000"/>
                </a:solidFill>
                <a:effectLst>
                  <a:outerShdw blurRad="38100" dist="38100" dir="2700000" algn="tl">
                    <a:srgbClr val="000000">
                      <a:alpha val="43137"/>
                    </a:srgbClr>
                  </a:outerShdw>
                </a:effectLst>
              </a:rPr>
              <a:t>equivalenza</a:t>
            </a:r>
            <a:r>
              <a:rPr lang="it-IT"/>
              <a:t> delle tutele se il </a:t>
            </a:r>
            <a:r>
              <a:rPr lang="it-IT" b="1">
                <a:effectLst>
                  <a:outerShdw blurRad="38100" dist="38100" dir="2700000" algn="tl">
                    <a:srgbClr val="000000">
                      <a:alpha val="43137"/>
                    </a:srgbClr>
                  </a:outerShdw>
                </a:effectLst>
              </a:rPr>
              <a:t>valore economico complessivo delle componenti fisse </a:t>
            </a:r>
            <a:r>
              <a:rPr lang="it-IT"/>
              <a:t>della retribuzione globale annua è </a:t>
            </a:r>
            <a:r>
              <a:rPr lang="it-IT" b="1">
                <a:effectLst>
                  <a:outerShdw blurRad="38100" dist="38100" dir="2700000" algn="tl">
                    <a:srgbClr val="000000">
                      <a:alpha val="43137"/>
                    </a:srgbClr>
                  </a:outerShdw>
                </a:effectLst>
              </a:rPr>
              <a:t>pari a quello del CCNL indicato</a:t>
            </a:r>
            <a:r>
              <a:rPr lang="it-IT"/>
              <a:t> o abbia scostamenti  marginali. Un </a:t>
            </a:r>
            <a:r>
              <a:rPr lang="it-IT" err="1"/>
              <a:t>dec</a:t>
            </a:r>
            <a:r>
              <a:rPr lang="it-IT"/>
              <a:t>. </a:t>
            </a:r>
            <a:r>
              <a:rPr lang="it-IT" err="1"/>
              <a:t>MLPS</a:t>
            </a:r>
            <a:r>
              <a:rPr lang="it-IT"/>
              <a:t>-MIT fornirà </a:t>
            </a:r>
            <a:r>
              <a:rPr lang="it-IT" err="1"/>
              <a:t>ll.gg</a:t>
            </a:r>
            <a:r>
              <a:rPr lang="it-IT"/>
              <a:t>. specifiche.</a:t>
            </a:r>
          </a:p>
        </p:txBody>
      </p:sp>
      <p:sp>
        <p:nvSpPr>
          <p:cNvPr id="15" name="Freccia in giù 14">
            <a:extLst>
              <a:ext uri="{FF2B5EF4-FFF2-40B4-BE49-F238E27FC236}">
                <a16:creationId xmlns:a16="http://schemas.microsoft.com/office/drawing/2014/main" id="{62A3ACA3-6BDE-48B4-DFF9-2242A6003B5D}"/>
              </a:ext>
            </a:extLst>
          </p:cNvPr>
          <p:cNvSpPr/>
          <p:nvPr/>
        </p:nvSpPr>
        <p:spPr>
          <a:xfrm rot="16200000">
            <a:off x="4752020" y="3525700"/>
            <a:ext cx="1152128" cy="216024"/>
          </a:xfrm>
          <a:custGeom>
            <a:avLst/>
            <a:gdLst>
              <a:gd name="connsiteX0" fmla="*/ 0 w 1152128"/>
              <a:gd name="connsiteY0" fmla="*/ 108012 h 216024"/>
              <a:gd name="connsiteX1" fmla="*/ 288032 w 1152128"/>
              <a:gd name="connsiteY1" fmla="*/ 108012 h 216024"/>
              <a:gd name="connsiteX2" fmla="*/ 288032 w 1152128"/>
              <a:gd name="connsiteY2" fmla="*/ 0 h 216024"/>
              <a:gd name="connsiteX3" fmla="*/ 864096 w 1152128"/>
              <a:gd name="connsiteY3" fmla="*/ 0 h 216024"/>
              <a:gd name="connsiteX4" fmla="*/ 864096 w 1152128"/>
              <a:gd name="connsiteY4" fmla="*/ 108012 h 216024"/>
              <a:gd name="connsiteX5" fmla="*/ 1152128 w 1152128"/>
              <a:gd name="connsiteY5" fmla="*/ 108012 h 216024"/>
              <a:gd name="connsiteX6" fmla="*/ 576064 w 1152128"/>
              <a:gd name="connsiteY6" fmla="*/ 216024 h 216024"/>
              <a:gd name="connsiteX7" fmla="*/ 0 w 1152128"/>
              <a:gd name="connsiteY7" fmla="*/ 108012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128" h="216024" fill="none" extrusionOk="0">
                <a:moveTo>
                  <a:pt x="0" y="108012"/>
                </a:moveTo>
                <a:cubicBezTo>
                  <a:pt x="136775" y="99056"/>
                  <a:pt x="200735" y="119207"/>
                  <a:pt x="288032" y="108012"/>
                </a:cubicBezTo>
                <a:cubicBezTo>
                  <a:pt x="282666" y="70076"/>
                  <a:pt x="285074" y="35950"/>
                  <a:pt x="288032" y="0"/>
                </a:cubicBezTo>
                <a:cubicBezTo>
                  <a:pt x="518467" y="28802"/>
                  <a:pt x="640991" y="19380"/>
                  <a:pt x="864096" y="0"/>
                </a:cubicBezTo>
                <a:cubicBezTo>
                  <a:pt x="868999" y="26907"/>
                  <a:pt x="861935" y="61640"/>
                  <a:pt x="864096" y="108012"/>
                </a:cubicBezTo>
                <a:cubicBezTo>
                  <a:pt x="989144" y="104375"/>
                  <a:pt x="1072107" y="115523"/>
                  <a:pt x="1152128" y="108012"/>
                </a:cubicBezTo>
                <a:cubicBezTo>
                  <a:pt x="868863" y="144673"/>
                  <a:pt x="805993" y="175105"/>
                  <a:pt x="576064" y="216024"/>
                </a:cubicBezTo>
                <a:cubicBezTo>
                  <a:pt x="372312" y="154617"/>
                  <a:pt x="153608" y="147760"/>
                  <a:pt x="0" y="108012"/>
                </a:cubicBezTo>
                <a:close/>
              </a:path>
              <a:path w="1152128" h="216024" stroke="0" extrusionOk="0">
                <a:moveTo>
                  <a:pt x="0" y="108012"/>
                </a:moveTo>
                <a:cubicBezTo>
                  <a:pt x="99287" y="93881"/>
                  <a:pt x="157164" y="109016"/>
                  <a:pt x="288032" y="108012"/>
                </a:cubicBezTo>
                <a:cubicBezTo>
                  <a:pt x="284715" y="68291"/>
                  <a:pt x="291222" y="33093"/>
                  <a:pt x="288032" y="0"/>
                </a:cubicBezTo>
                <a:cubicBezTo>
                  <a:pt x="505451" y="22279"/>
                  <a:pt x="677579" y="2908"/>
                  <a:pt x="864096" y="0"/>
                </a:cubicBezTo>
                <a:cubicBezTo>
                  <a:pt x="864691" y="35492"/>
                  <a:pt x="862586" y="78961"/>
                  <a:pt x="864096" y="108012"/>
                </a:cubicBezTo>
                <a:cubicBezTo>
                  <a:pt x="950301" y="97346"/>
                  <a:pt x="1033151" y="111794"/>
                  <a:pt x="1152128" y="108012"/>
                </a:cubicBezTo>
                <a:cubicBezTo>
                  <a:pt x="992620" y="126797"/>
                  <a:pt x="817880" y="193004"/>
                  <a:pt x="576064" y="216024"/>
                </a:cubicBezTo>
                <a:cubicBezTo>
                  <a:pt x="446273" y="216778"/>
                  <a:pt x="277801" y="174847"/>
                  <a:pt x="0" y="108012"/>
                </a:cubicBezTo>
                <a:close/>
              </a:path>
            </a:pathLst>
          </a:cu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extLst>
              <a:ext uri="{C807C97D-BFC1-408E-A445-0C87EB9F89A2}">
                <ask:lineSketchStyleProps xmlns:ask="http://schemas.microsoft.com/office/drawing/2018/sketchyshapes" sd="3019842760">
                  <a:prstGeom prst="downArrow">
                    <a:avLst/>
                  </a:prstGeom>
                  <ask:type>
                    <ask:lineSketchFreehand/>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309052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1" grpId="0" animBg="1"/>
      <p:bldP spid="12" grpId="0" animBg="1"/>
      <p:bldP spid="14"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B5170-6341-B006-1FB6-99E6134F08C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609CA64-1759-F16C-4695-BB3B5899C7AE}"/>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Clausole sociali </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(21x57 e II.3)</a:t>
            </a:r>
          </a:p>
        </p:txBody>
      </p:sp>
      <p:sp>
        <p:nvSpPr>
          <p:cNvPr id="3" name="Segnaposto numero diapositiva 2">
            <a:extLst>
              <a:ext uri="{FF2B5EF4-FFF2-40B4-BE49-F238E27FC236}">
                <a16:creationId xmlns:a16="http://schemas.microsoft.com/office/drawing/2014/main" id="{378E6EB6-B730-6562-90EF-326EC96624D5}"/>
              </a:ext>
            </a:extLst>
          </p:cNvPr>
          <p:cNvSpPr>
            <a:spLocks noGrp="1"/>
          </p:cNvSpPr>
          <p:nvPr>
            <p:ph type="sldNum" sz="quarter" idx="10"/>
          </p:nvPr>
        </p:nvSpPr>
        <p:spPr/>
        <p:txBody>
          <a:bodyPr/>
          <a:lstStyle/>
          <a:p>
            <a:fld id="{A88A401D-FA7D-467D-AFBB-0B3BA40DF614}" type="slidenum">
              <a:rPr lang="it-IT" smtClean="0"/>
              <a:pPr/>
              <a:t>58</a:t>
            </a:fld>
            <a:endParaRPr lang="it-IT"/>
          </a:p>
        </p:txBody>
      </p:sp>
      <p:sp>
        <p:nvSpPr>
          <p:cNvPr id="4" name="Segnaposto piè di pagina 3">
            <a:extLst>
              <a:ext uri="{FF2B5EF4-FFF2-40B4-BE49-F238E27FC236}">
                <a16:creationId xmlns:a16="http://schemas.microsoft.com/office/drawing/2014/main" id="{8A0B8D13-F100-66D7-B47F-BE0BB9309D1A}"/>
              </a:ext>
            </a:extLst>
          </p:cNvPr>
          <p:cNvSpPr>
            <a:spLocks noGrp="1"/>
          </p:cNvSpPr>
          <p:nvPr>
            <p:ph type="ftr" sz="quarter" idx="11"/>
          </p:nvPr>
        </p:nvSpPr>
        <p:spPr/>
        <p:txBody>
          <a:bodyPr/>
          <a:lstStyle/>
          <a:p>
            <a:r>
              <a:rPr lang="it-IT"/>
              <a:t>Direzione Legislazione Opere Pubbliche - Avv. Bruno Urbani – Il decreto correttivo al d.lgs. 36 del 2023 «Codice Appalti»</a:t>
            </a:r>
          </a:p>
        </p:txBody>
      </p:sp>
      <p:sp>
        <p:nvSpPr>
          <p:cNvPr id="5" name="Segnaposto contenuto 4">
            <a:extLst>
              <a:ext uri="{FF2B5EF4-FFF2-40B4-BE49-F238E27FC236}">
                <a16:creationId xmlns:a16="http://schemas.microsoft.com/office/drawing/2014/main" id="{BC611860-7C8A-5EF3-6668-AAD07F6E590D}"/>
              </a:ext>
            </a:extLst>
          </p:cNvPr>
          <p:cNvSpPr>
            <a:spLocks noGrp="1"/>
          </p:cNvSpPr>
          <p:nvPr>
            <p:ph idx="1"/>
          </p:nvPr>
        </p:nvSpPr>
        <p:spPr>
          <a:xfrm>
            <a:off x="457200" y="1200151"/>
            <a:ext cx="4690864" cy="3394472"/>
          </a:xfrm>
        </p:spPr>
        <p:txBody>
          <a:bodyPr>
            <a:normAutofit lnSpcReduction="10000"/>
          </a:bodyPr>
          <a:lstStyle/>
          <a:p>
            <a:pPr algn="just"/>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Fatta salva la facoltà di deroga della SA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le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misure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per 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pari opportunità generazionali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genere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e di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inclusione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lavorativa delle persone con disabilità di cui all’</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art. 47 del DL n. 77/2021</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prima riferite dei soli contratti c.d. riservati (61), sono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estese a tutti gli appalti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Incluse:</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quote del 30% di nuove assunzioni per giovani e donne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e</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quindi le criticità che già si verificano nell’ambito degli appalti PNRR/PNC.</a:t>
            </a: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28142AD0-FB7B-8A77-972C-9AE387164113}"/>
              </a:ext>
            </a:extLst>
          </p:cNvPr>
          <p:cNvSpPr txBox="1"/>
          <p:nvPr/>
        </p:nvSpPr>
        <p:spPr>
          <a:xfrm>
            <a:off x="5444798" y="1127672"/>
            <a:ext cx="3381487" cy="3539430"/>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a:t>«La c.d. clausola sociale deve essere interpretata conformemente ai principi nazionali e comunitari in materia di libertà di iniziativa imprenditoriale e di concorrenza, risultando, altrimenti, essa lesiva della concorrenza, scoraggiando la partecipazione alla gara e limitando </a:t>
            </a:r>
            <a:r>
              <a:rPr lang="it-IT" err="1"/>
              <a:t>ultroneamente</a:t>
            </a:r>
            <a:r>
              <a:rPr lang="it-IT"/>
              <a:t> la platea dei partecipanti, nonché atta a ledere la libertà d'impresa, riconosciuta e garantita dall'art. 41 della Costituzione» Cons. St. 5890/14 e 1255/16)</a:t>
            </a:r>
          </a:p>
        </p:txBody>
      </p:sp>
    </p:spTree>
    <p:extLst>
      <p:ext uri="{BB962C8B-B14F-4D97-AF65-F5344CB8AC3E}">
        <p14:creationId xmlns:p14="http://schemas.microsoft.com/office/powerpoint/2010/main" val="428177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BE26E-F7B9-AAF9-E46B-EC0CD994D2AD}"/>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Revisione prezzi subappalti </a:t>
            </a:r>
            <a:r>
              <a:rPr kumimoji="0" lang="it-IT" sz="2400" b="1" i="1" u="none" strike="noStrike" kern="1200" cap="none" spc="0" normalizeH="0" baseline="0" noProof="0">
                <a:ln>
                  <a:noFill/>
                </a:ln>
                <a:solidFill>
                  <a:srgbClr val="1F497D"/>
                </a:solidFill>
                <a:effectLst>
                  <a:outerShdw blurRad="38100" dist="38100" dir="2700000" algn="tl">
                    <a:srgbClr val="000000">
                      <a:alpha val="43137"/>
                    </a:srgbClr>
                  </a:outerShdw>
                </a:effectLst>
                <a:uLnTx/>
                <a:uFillTx/>
                <a:latin typeface="Segoe UI Semilight" panose="020B0402040204020203" pitchFamily="34" charset="0"/>
                <a:ea typeface="Yu Gothic UI" panose="020B0500000000000000" pitchFamily="34" charset="-128"/>
                <a:cs typeface="Segoe UI Semilight" panose="020B0402040204020203" pitchFamily="34" charset="0"/>
              </a:rPr>
              <a:t>(86xII.2-bis, 8)</a:t>
            </a:r>
            <a:endParaRPr lang="it-IT">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622F7897-E6BA-4799-CDC4-45C82ECAE4C4}"/>
              </a:ext>
            </a:extLst>
          </p:cNvPr>
          <p:cNvSpPr>
            <a:spLocks noGrp="1"/>
          </p:cNvSpPr>
          <p:nvPr>
            <p:ph type="sldNum" sz="quarter" idx="10"/>
          </p:nvPr>
        </p:nvSpPr>
        <p:spPr/>
        <p:txBody>
          <a:bodyPr/>
          <a:lstStyle/>
          <a:p>
            <a:fld id="{A88A401D-FA7D-467D-AFBB-0B3BA40DF614}" type="slidenum">
              <a:rPr lang="it-IT" smtClean="0"/>
              <a:pPr/>
              <a:t>59</a:t>
            </a:fld>
            <a:endParaRPr lang="it-IT"/>
          </a:p>
        </p:txBody>
      </p:sp>
      <p:sp>
        <p:nvSpPr>
          <p:cNvPr id="4" name="Segnaposto piè di pagina 3">
            <a:extLst>
              <a:ext uri="{FF2B5EF4-FFF2-40B4-BE49-F238E27FC236}">
                <a16:creationId xmlns:a16="http://schemas.microsoft.com/office/drawing/2014/main" id="{1589EA93-2E6F-90E0-8ABB-226A574C70AD}"/>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contenuto 4">
            <a:extLst>
              <a:ext uri="{FF2B5EF4-FFF2-40B4-BE49-F238E27FC236}">
                <a16:creationId xmlns:a16="http://schemas.microsoft.com/office/drawing/2014/main" id="{F800BFBB-4445-2A41-124A-5D1FCFF1C279}"/>
              </a:ext>
            </a:extLst>
          </p:cNvPr>
          <p:cNvSpPr>
            <a:spLocks noGrp="1"/>
          </p:cNvSpPr>
          <p:nvPr>
            <p:ph idx="1"/>
          </p:nvPr>
        </p:nvSpPr>
        <p:spPr>
          <a:xfrm>
            <a:off x="457200" y="1218010"/>
            <a:ext cx="5482952" cy="3394472"/>
          </a:xfrm>
        </p:spPr>
        <p:txBody>
          <a:bodyPr>
            <a:normAutofit lnSpcReduction="10000"/>
          </a:bodyPr>
          <a:lstStyle/>
          <a:p>
            <a:pPr algn="just">
              <a:buFont typeface="Arial" panose="020B0604020202020204" pitchFamily="34" charset="0"/>
              <a:buChar char="•"/>
            </a:pPr>
            <a:r>
              <a:rPr lang="it-IT">
                <a:latin typeface="Segoe UI Semilight" panose="020B0402040204020203" pitchFamily="34" charset="0"/>
                <a:ea typeface="Yu Gothic UI" panose="020B0500000000000000" pitchFamily="34" charset="-128"/>
                <a:cs typeface="Segoe UI Semilight" panose="020B0402040204020203" pitchFamily="34" charset="0"/>
              </a:rPr>
              <a:t>I contratti di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subappalto</a:t>
            </a:r>
            <a:r>
              <a:rPr lang="it-IT">
                <a:latin typeface="Segoe UI Semilight" panose="020B0402040204020203" pitchFamily="34" charset="0"/>
                <a:ea typeface="Yu Gothic UI" panose="020B0500000000000000" pitchFamily="34" charset="-128"/>
                <a:cs typeface="Segoe UI Semilight" panose="020B0402040204020203" pitchFamily="34" charset="0"/>
              </a:rPr>
              <a:t> e i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subcontratti comunicati</a:t>
            </a:r>
            <a:r>
              <a:rPr lang="it-IT">
                <a:latin typeface="Segoe UI Semilight" panose="020B0402040204020203" pitchFamily="34" charset="0"/>
                <a:ea typeface="Yu Gothic UI" panose="020B0500000000000000" pitchFamily="34" charset="-128"/>
                <a:cs typeface="Segoe UI Semilight" panose="020B0402040204020203" pitchFamily="34" charset="0"/>
              </a:rPr>
              <a:t> alla SA </a:t>
            </a:r>
            <a:r>
              <a:rPr lang="it-IT">
                <a:solidFill>
                  <a:srgbClr val="474747"/>
                </a:solidFill>
                <a:latin typeface="Segoe UI Semilight" panose="020B0402040204020203" pitchFamily="34" charset="0"/>
                <a:ea typeface="Yu Gothic UI" panose="020B0500000000000000" pitchFamily="34" charset="-128"/>
                <a:cs typeface="Segoe UI Semilight" panose="020B0402040204020203" pitchFamily="34" charset="0"/>
              </a:rPr>
              <a:t>prima dell'inizio della prestazione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(119.2)</a:t>
            </a:r>
            <a:r>
              <a:rPr lang="it-IT" b="1">
                <a:latin typeface="Segoe UI Semilight" panose="020B0402040204020203" pitchFamily="34" charset="0"/>
                <a:ea typeface="Yu Gothic UI" panose="020B0500000000000000" pitchFamily="34" charset="-128"/>
                <a:cs typeface="Segoe UI Semilight" panose="020B0402040204020203" pitchFamily="34" charset="0"/>
              </a:rPr>
              <a:t> </a:t>
            </a:r>
            <a:r>
              <a:rPr lang="it-IT">
                <a:latin typeface="Segoe UI Semilight" panose="020B0402040204020203" pitchFamily="34" charset="0"/>
                <a:ea typeface="Yu Gothic UI" panose="020B0500000000000000" pitchFamily="34" charset="-128"/>
                <a:cs typeface="Segoe UI Semilight" panose="020B0402040204020203" pitchFamily="34" charset="0"/>
              </a:rPr>
              <a:t>devono prevedere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clausole di revisione prezzi </a:t>
            </a:r>
            <a:r>
              <a:rPr lang="it-IT">
                <a:latin typeface="Segoe UI Semilight" panose="020B0402040204020203" pitchFamily="34" charset="0"/>
                <a:ea typeface="Yu Gothic UI" panose="020B0500000000000000" pitchFamily="34" charset="-128"/>
                <a:cs typeface="Segoe UI Semilight" panose="020B0402040204020203" pitchFamily="34" charset="0"/>
              </a:rPr>
              <a:t>Le somme per la revisione prezzi sono pagate:</a:t>
            </a:r>
          </a:p>
          <a:p>
            <a:pPr marL="742950" lvl="1" indent="-285750" algn="just">
              <a:buFont typeface="Arial" panose="020B0604020202020204" pitchFamily="34" charset="0"/>
              <a:buChar char="•"/>
            </a:pP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direttamente dalla SA </a:t>
            </a:r>
            <a:r>
              <a:rPr lang="it-IT">
                <a:latin typeface="Segoe UI Semilight" panose="020B0402040204020203" pitchFamily="34" charset="0"/>
                <a:ea typeface="Yu Gothic UI" panose="020B0500000000000000" pitchFamily="34" charset="-128"/>
                <a:cs typeface="Segoe UI Semilight" panose="020B0402040204020203" pitchFamily="34" charset="0"/>
              </a:rPr>
              <a:t>(se previsto dall’</a:t>
            </a:r>
            <a:r>
              <a:rPr lang="it-IT" b="1">
                <a:latin typeface="Segoe UI Semilight" panose="020B0402040204020203" pitchFamily="34" charset="0"/>
                <a:ea typeface="Yu Gothic UI" panose="020B0500000000000000" pitchFamily="34" charset="-128"/>
                <a:cs typeface="Segoe UI Semilight" panose="020B0402040204020203" pitchFamily="34" charset="0"/>
              </a:rPr>
              <a:t>art. 119.11</a:t>
            </a:r>
            <a:r>
              <a:rPr lang="it-IT">
                <a:latin typeface="Segoe UI Semilight" panose="020B0402040204020203" pitchFamily="34" charset="0"/>
                <a:ea typeface="Yu Gothic UI" panose="020B0500000000000000" pitchFamily="34" charset="-128"/>
                <a:cs typeface="Segoe UI Semilight" panose="020B0402040204020203" pitchFamily="34" charset="0"/>
              </a:rPr>
              <a:t>).</a:t>
            </a:r>
          </a:p>
          <a:p>
            <a:pPr marL="742950" lvl="1" indent="-285750" algn="just">
              <a:buFont typeface="Arial" panose="020B0604020202020204" pitchFamily="34" charset="0"/>
              <a:buChar char="•"/>
            </a:pP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dall’appaltatore al subappaltatore</a:t>
            </a:r>
            <a:r>
              <a:rPr lang="it-IT">
                <a:latin typeface="Segoe UI Semilight" panose="020B0402040204020203" pitchFamily="34" charset="0"/>
                <a:ea typeface="Yu Gothic UI" panose="020B0500000000000000" pitchFamily="34" charset="-128"/>
                <a:cs typeface="Segoe UI Semilight" panose="020B0402040204020203" pitchFamily="34" charset="0"/>
              </a:rPr>
              <a:t>, seguendo le regole dell’articolo 60.</a:t>
            </a:r>
          </a:p>
          <a:p>
            <a:pPr algn="just">
              <a:buFont typeface="Arial" panose="020B0604020202020204" pitchFamily="34" charset="0"/>
              <a:buChar char="•"/>
            </a:pPr>
            <a:r>
              <a:rPr lang="it-IT">
                <a:latin typeface="Segoe UI Semilight" panose="020B0402040204020203" pitchFamily="34" charset="0"/>
                <a:ea typeface="Yu Gothic UI" panose="020B0500000000000000" pitchFamily="34" charset="-128"/>
                <a:cs typeface="Segoe UI Semilight" panose="020B0402040204020203" pitchFamily="34" charset="0"/>
              </a:rPr>
              <a:t>L’</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appaltatore è responsabile </a:t>
            </a:r>
            <a:r>
              <a:rPr lang="it-IT">
                <a:latin typeface="Segoe UI Semilight" panose="020B0402040204020203" pitchFamily="34" charset="0"/>
                <a:ea typeface="Yu Gothic UI" panose="020B0500000000000000" pitchFamily="34" charset="-128"/>
                <a:cs typeface="Segoe UI Semilight" panose="020B0402040204020203" pitchFamily="34" charset="0"/>
              </a:rPr>
              <a:t>della corretta attuazione della revisione prezzi nel subappalto (119.2-bis).</a:t>
            </a:r>
          </a:p>
          <a:p>
            <a:pPr algn="just"/>
            <a:endParaRPr lang="it-IT">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E8D91F5F-E321-F0D4-3771-A59E1F330FE6}"/>
              </a:ext>
            </a:extLst>
          </p:cNvPr>
          <p:cNvSpPr txBox="1"/>
          <p:nvPr/>
        </p:nvSpPr>
        <p:spPr>
          <a:xfrm>
            <a:off x="6287666" y="1851670"/>
            <a:ext cx="2397140" cy="2554545"/>
          </a:xfrm>
          <a:prstGeom prst="rect">
            <a:avLst/>
          </a:prstGeom>
          <a:solidFill>
            <a:schemeClr val="accent2">
              <a:lumMod val="40000"/>
              <a:lumOff val="60000"/>
            </a:schemeClr>
          </a:solidFill>
        </p:spPr>
        <p:txBody>
          <a:bodyPr wrap="square">
            <a:spAutoFit/>
          </a:bodyPr>
          <a:lstStyle>
            <a:defPPr>
              <a:defRPr lang="it-IT"/>
            </a:defPPr>
            <a:lvl1pPr algn="just">
              <a:defRPr sz="1600" b="1" i="1">
                <a:effectLst>
                  <a:outerShdw blurRad="38100" dist="38100" dir="2700000" algn="tl">
                    <a:srgbClr val="000000">
                      <a:alpha val="43137"/>
                    </a:srgbClr>
                  </a:outerShdw>
                </a:effectLst>
                <a:latin typeface="Aptos" panose="020B0004020202020204" pitchFamily="34" charset="0"/>
              </a:defRPr>
            </a:lvl1pPr>
          </a:lstStyle>
          <a:p>
            <a:r>
              <a:rPr lang="it-IT" b="0">
                <a:effectLst/>
              </a:rPr>
              <a:t>Le clausole di </a:t>
            </a:r>
            <a:r>
              <a:rPr lang="it-IT"/>
              <a:t>revisione prezzi </a:t>
            </a:r>
            <a:r>
              <a:rPr lang="it-IT" b="0">
                <a:effectLst/>
              </a:rPr>
              <a:t>sono determinate ex II.2-bis:</a:t>
            </a:r>
          </a:p>
          <a:p>
            <a:pPr marL="285750" indent="-285750">
              <a:buFont typeface="Arial" panose="020B0604020202020204" pitchFamily="34" charset="0"/>
              <a:buChar char="•"/>
            </a:pPr>
            <a:r>
              <a:rPr lang="it-IT" b="0">
                <a:effectLst/>
              </a:rPr>
              <a:t>art. 8, </a:t>
            </a:r>
            <a:r>
              <a:rPr lang="it-IT"/>
              <a:t>per i lavori</a:t>
            </a:r>
          </a:p>
          <a:p>
            <a:pPr marL="285750" indent="-285750">
              <a:buFont typeface="Arial" panose="020B0604020202020204" pitchFamily="34" charset="0"/>
              <a:buChar char="•"/>
            </a:pPr>
            <a:r>
              <a:rPr lang="it-IT" b="0">
                <a:effectLst/>
              </a:rPr>
              <a:t>art. 14, </a:t>
            </a:r>
            <a:r>
              <a:rPr lang="it-IT"/>
              <a:t>per servizi e forniture</a:t>
            </a:r>
          </a:p>
          <a:p>
            <a:r>
              <a:rPr lang="it-IT"/>
              <a:t>si attivano al verificarsi delle particolari condizioni </a:t>
            </a:r>
            <a:r>
              <a:rPr lang="it-IT" b="0">
                <a:effectLst/>
              </a:rPr>
              <a:t>di natura oggettiva (60.2)</a:t>
            </a:r>
          </a:p>
        </p:txBody>
      </p:sp>
    </p:spTree>
    <p:extLst>
      <p:ext uri="{BB962C8B-B14F-4D97-AF65-F5344CB8AC3E}">
        <p14:creationId xmlns:p14="http://schemas.microsoft.com/office/powerpoint/2010/main" val="285044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753E3-CCAF-2CA8-2B93-9BF94E00F036}"/>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4A1B04B0-5C0D-F62E-0EDF-E33E921541BF}"/>
              </a:ext>
            </a:extLst>
          </p:cNvPr>
          <p:cNvSpPr>
            <a:spLocks noGrp="1"/>
          </p:cNvSpPr>
          <p:nvPr>
            <p:ph type="ctrTitle"/>
          </p:nvPr>
        </p:nvSpPr>
        <p:spPr/>
        <p:txBody>
          <a:bodyPr>
            <a:normAutofit/>
          </a:bodyPr>
          <a:lstStyle/>
          <a:p>
            <a:pPr algn="l"/>
            <a:r>
              <a:rPr lang="it-IT" b="1">
                <a:latin typeface="Segoe UI Semilight" panose="020B0402040204020203" pitchFamily="34" charset="0"/>
                <a:ea typeface="Yu Gothic UI" panose="020B0500000000000000" pitchFamily="34" charset="-128"/>
                <a:cs typeface="Segoe UI Semilight" panose="020B0402040204020203" pitchFamily="34" charset="0"/>
              </a:rPr>
              <a:t>Scorporo categorie</a:t>
            </a:r>
          </a:p>
        </p:txBody>
      </p:sp>
      <p:sp>
        <p:nvSpPr>
          <p:cNvPr id="7" name="Sottotitolo 6">
            <a:extLst>
              <a:ext uri="{FF2B5EF4-FFF2-40B4-BE49-F238E27FC236}">
                <a16:creationId xmlns:a16="http://schemas.microsoft.com/office/drawing/2014/main" id="{388EB367-23E4-4176-DB1B-7B07BA2A9A96}"/>
              </a:ext>
            </a:extLst>
          </p:cNvPr>
          <p:cNvSpPr>
            <a:spLocks noGrp="1"/>
          </p:cNvSpPr>
          <p:nvPr>
            <p:ph type="subTitle" idx="1"/>
          </p:nvPr>
        </p:nvSpPr>
        <p:spPr/>
        <p:txBody>
          <a:bodyPr/>
          <a:lstStyle/>
          <a:p>
            <a:pPr algn="l"/>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Il punto su: Qualificazione, Subappalto, Forme plurisoggettive di partecipazione all’appalto</a:t>
            </a:r>
            <a:endParaRPr lang="it-IT" i="1">
              <a:effectLst>
                <a:outerShdw blurRad="38100" dist="38100" dir="2700000" algn="tl">
                  <a:srgbClr val="000000">
                    <a:alpha val="43137"/>
                  </a:srgbClr>
                </a:outerShdw>
              </a:effectLst>
            </a:endParaRPr>
          </a:p>
        </p:txBody>
      </p:sp>
      <p:sp>
        <p:nvSpPr>
          <p:cNvPr id="3" name="Segnaposto numero diapositiva 2">
            <a:extLst>
              <a:ext uri="{FF2B5EF4-FFF2-40B4-BE49-F238E27FC236}">
                <a16:creationId xmlns:a16="http://schemas.microsoft.com/office/drawing/2014/main" id="{2D0EFD55-617A-7D10-4154-57C2298D4414}"/>
              </a:ext>
            </a:extLst>
          </p:cNvPr>
          <p:cNvSpPr>
            <a:spLocks noGrp="1"/>
          </p:cNvSpPr>
          <p:nvPr>
            <p:ph type="sldNum" sz="quarter" idx="12"/>
          </p:nvPr>
        </p:nvSpPr>
        <p:spPr/>
        <p:txBody>
          <a:bodyPr/>
          <a:lstStyle/>
          <a:p>
            <a:fld id="{A88A401D-FA7D-467D-AFBB-0B3BA40DF614}" type="slidenum">
              <a:rPr lang="it-IT" smtClean="0"/>
              <a:pPr/>
              <a:t>6</a:t>
            </a:fld>
            <a:endParaRPr lang="it-IT"/>
          </a:p>
        </p:txBody>
      </p:sp>
      <p:sp>
        <p:nvSpPr>
          <p:cNvPr id="2" name="CasellaDiTesto 1">
            <a:extLst>
              <a:ext uri="{FF2B5EF4-FFF2-40B4-BE49-F238E27FC236}">
                <a16:creationId xmlns:a16="http://schemas.microsoft.com/office/drawing/2014/main" id="{93B6C287-CF0D-02E0-2EDC-8F68BFB55707}"/>
              </a:ext>
            </a:extLst>
          </p:cNvPr>
          <p:cNvSpPr txBox="1"/>
          <p:nvPr/>
        </p:nvSpPr>
        <p:spPr>
          <a:xfrm>
            <a:off x="971600" y="1413153"/>
            <a:ext cx="3959768" cy="369332"/>
          </a:xfrm>
          <a:prstGeom prst="rect">
            <a:avLst/>
          </a:prstGeom>
          <a:noFill/>
        </p:spPr>
        <p:txBody>
          <a:bodyPr wrap="square">
            <a:spAutoFit/>
          </a:bodyPr>
          <a:lstStyle/>
          <a:p>
            <a:pPr defTabSz="914378"/>
            <a:r>
              <a:rPr lang="it-IT" i="1">
                <a:solidFill>
                  <a:prstClr val="black"/>
                </a:solidFill>
                <a:latin typeface="Segoe UI Semilight" panose="020B0402040204020203" pitchFamily="34" charset="0"/>
                <a:cs typeface="Segoe UI Semilight" panose="020B0402040204020203" pitchFamily="34" charset="0"/>
              </a:rPr>
              <a:t>APPALTI E CONCESSIONI</a:t>
            </a:r>
            <a:endParaRPr lang="it-IT">
              <a:solidFill>
                <a:prstClr val="black"/>
              </a:solidFill>
              <a:latin typeface="Calibri"/>
            </a:endParaRPr>
          </a:p>
        </p:txBody>
      </p:sp>
      <p:sp>
        <p:nvSpPr>
          <p:cNvPr id="8" name="Segnaposto piè di pagina 4">
            <a:extLst>
              <a:ext uri="{FF2B5EF4-FFF2-40B4-BE49-F238E27FC236}">
                <a16:creationId xmlns:a16="http://schemas.microsoft.com/office/drawing/2014/main" id="{8B789953-132B-29D2-C9B0-C7B696F92101}"/>
              </a:ext>
            </a:extLst>
          </p:cNvPr>
          <p:cNvSpPr>
            <a:spLocks noGrp="1"/>
          </p:cNvSpPr>
          <p:nvPr>
            <p:ph type="ftr" sz="quarter" idx="3"/>
          </p:nvPr>
        </p:nvSpPr>
        <p:spPr>
          <a:xfrm>
            <a:off x="318356" y="4767263"/>
            <a:ext cx="5482952" cy="273844"/>
          </a:xfrm>
        </p:spPr>
        <p:txBody>
          <a:bodyPr/>
          <a:lstStyle/>
          <a:p>
            <a:r>
              <a:rPr lang="it-IT"/>
              <a:t>Direzione Legislazione Opere Pubbliche - Avv. Bruno Urbani – Qualificazione, Subappalto, Forme plurisoggettive </a:t>
            </a:r>
          </a:p>
        </p:txBody>
      </p:sp>
    </p:spTree>
    <p:extLst>
      <p:ext uri="{BB962C8B-B14F-4D97-AF65-F5344CB8AC3E}">
        <p14:creationId xmlns:p14="http://schemas.microsoft.com/office/powerpoint/2010/main" val="2755082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8F7F6-E6AD-A1A5-91C2-0C4B3166EC1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2A4E9D6-23B8-DB73-5869-B97811FA4C84}"/>
              </a:ext>
            </a:extLst>
          </p:cNvPr>
          <p:cNvSpPr>
            <a:spLocks noGrp="1"/>
          </p:cNvSpPr>
          <p:nvPr>
            <p:ph type="ctrTitle"/>
          </p:nvPr>
        </p:nvSpPr>
        <p:spPr/>
        <p:txBody>
          <a:bodyPr>
            <a:normAutofit/>
          </a:bodyPr>
          <a:lstStyle/>
          <a:p>
            <a:r>
              <a:rPr lang="it-IT"/>
              <a:t>Quesiti</a:t>
            </a:r>
          </a:p>
        </p:txBody>
      </p:sp>
      <p:sp>
        <p:nvSpPr>
          <p:cNvPr id="5" name="Sottotitolo 4">
            <a:extLst>
              <a:ext uri="{FF2B5EF4-FFF2-40B4-BE49-F238E27FC236}">
                <a16:creationId xmlns:a16="http://schemas.microsoft.com/office/drawing/2014/main" id="{C55E4C8A-1664-E4A6-1BD1-4EBE6672DFCB}"/>
              </a:ext>
            </a:extLst>
          </p:cNvPr>
          <p:cNvSpPr txBox="1">
            <a:spLocks noGrp="1"/>
          </p:cNvSpPr>
          <p:nvPr>
            <p:ph type="subTitle" idx="1"/>
          </p:nvPr>
        </p:nvSpPr>
        <p:spPr>
          <a:prstGeom prst="rect">
            <a:avLst/>
          </a:prstGeom>
          <a:noFill/>
        </p:spPr>
        <p:txBody>
          <a:bodyPr wrap="square" rtlCol="0">
            <a:spAutoFit/>
          </a:bodyPr>
          <a:lstStyle/>
          <a:p>
            <a:r>
              <a:rPr lang="it-IT" sz="2400" b="1">
                <a:solidFill>
                  <a:srgbClr val="FF0000"/>
                </a:solidFill>
                <a:effectLst>
                  <a:outerShdw blurRad="38100" dist="38100" dir="2700000" algn="tl">
                    <a:srgbClr val="000000">
                      <a:alpha val="43137"/>
                    </a:srgbClr>
                  </a:outerShdw>
                </a:effectLst>
              </a:rPr>
              <a:t>Grazie per l’attenzione</a:t>
            </a:r>
          </a:p>
        </p:txBody>
      </p:sp>
      <p:sp>
        <p:nvSpPr>
          <p:cNvPr id="4" name="Segnaposto numero diapositiva 3">
            <a:extLst>
              <a:ext uri="{FF2B5EF4-FFF2-40B4-BE49-F238E27FC236}">
                <a16:creationId xmlns:a16="http://schemas.microsoft.com/office/drawing/2014/main" id="{9338BF23-646D-BBBF-9FE1-07B778544E64}"/>
              </a:ext>
            </a:extLst>
          </p:cNvPr>
          <p:cNvSpPr>
            <a:spLocks noGrp="1"/>
          </p:cNvSpPr>
          <p:nvPr>
            <p:ph type="sldNum" sz="quarter" idx="12"/>
          </p:nvPr>
        </p:nvSpPr>
        <p:spPr/>
        <p:txBody>
          <a:bodyPr/>
          <a:lstStyle/>
          <a:p>
            <a:fld id="{A88A401D-FA7D-467D-AFBB-0B3BA40DF614}" type="slidenum">
              <a:rPr lang="it-IT" smtClean="0"/>
              <a:t>60</a:t>
            </a:fld>
            <a:endParaRPr lang="it-IT"/>
          </a:p>
        </p:txBody>
      </p:sp>
    </p:spTree>
    <p:extLst>
      <p:ext uri="{BB962C8B-B14F-4D97-AF65-F5344CB8AC3E}">
        <p14:creationId xmlns:p14="http://schemas.microsoft.com/office/powerpoint/2010/main" val="385579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C9A40-08AF-E73B-0DC4-197ABCC8D46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AA4DAD9-AD19-6B56-D1AE-8FEC1F166831}"/>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Scorporo del progettista </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(I.7, 31,7)</a:t>
            </a:r>
            <a:endParaRPr lang="it-IT" b="1">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76549168-06DE-084C-1797-F812A72C9AE2}"/>
              </a:ext>
            </a:extLst>
          </p:cNvPr>
          <p:cNvSpPr>
            <a:spLocks noGrp="1"/>
          </p:cNvSpPr>
          <p:nvPr>
            <p:ph type="sldNum" sz="quarter" idx="10"/>
          </p:nvPr>
        </p:nvSpPr>
        <p:spPr/>
        <p:txBody>
          <a:bodyPr/>
          <a:lstStyle/>
          <a:p>
            <a:fld id="{A88A401D-FA7D-467D-AFBB-0B3BA40DF614}" type="slidenum">
              <a:rPr lang="it-IT" smtClean="0"/>
              <a:pPr/>
              <a:t>7</a:t>
            </a:fld>
            <a:endParaRPr lang="it-IT"/>
          </a:p>
        </p:txBody>
      </p:sp>
      <p:sp>
        <p:nvSpPr>
          <p:cNvPr id="4" name="Segnaposto piè di pagina 3">
            <a:extLst>
              <a:ext uri="{FF2B5EF4-FFF2-40B4-BE49-F238E27FC236}">
                <a16:creationId xmlns:a16="http://schemas.microsoft.com/office/drawing/2014/main" id="{324F6C03-1A1A-BCA7-A39E-D76B0B2A25FA}"/>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contenuto 4">
            <a:extLst>
              <a:ext uri="{FF2B5EF4-FFF2-40B4-BE49-F238E27FC236}">
                <a16:creationId xmlns:a16="http://schemas.microsoft.com/office/drawing/2014/main" id="{B071DC0C-4CEE-83E4-B3ED-242728D197D2}"/>
              </a:ext>
            </a:extLst>
          </p:cNvPr>
          <p:cNvSpPr>
            <a:spLocks noGrp="1"/>
          </p:cNvSpPr>
          <p:nvPr>
            <p:ph idx="1"/>
          </p:nvPr>
        </p:nvSpPr>
        <p:spPr>
          <a:xfrm>
            <a:off x="457200" y="1200151"/>
            <a:ext cx="5050904" cy="3394472"/>
          </a:xfrm>
        </p:spPr>
        <p:txBody>
          <a:bodyPr/>
          <a:lstStyle/>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L’attività di scorporo è </a:t>
            </a:r>
            <a:r>
              <a:rPr lang="it-IT" b="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svolta dal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progettista</a:t>
            </a:r>
            <a:r>
              <a:rPr lang="it-IT" b="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che nella redazione del computo metrico estimativo di progetto </a:t>
            </a:r>
            <a:r>
              <a:rPr lang="it-IT" b="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aggrega le varie voci di lavoro </a:t>
            </a:r>
            <a:r>
              <a:rPr lang="it-IT">
                <a:latin typeface="Segoe UI Semilight" panose="020B0402040204020203" pitchFamily="34" charset="0"/>
                <a:ea typeface="Yu Gothic UI" panose="020B0500000000000000" pitchFamily="34" charset="-128"/>
                <a:cs typeface="Segoe UI Semilight" panose="020B0402040204020203" pitchFamily="34" charset="0"/>
              </a:rPr>
              <a:t>secondo le rispettive categorie di appartenenza, generali e specializzate, allo scopo di rilevare i rispettivi importi, in relazione ai quali individuare:</a:t>
            </a:r>
          </a:p>
          <a:p>
            <a:pPr lvl="1" algn="just">
              <a:buFont typeface="+mj-lt"/>
              <a:buAutoNum type="alphaLcParenR"/>
            </a:pPr>
            <a:r>
              <a:rPr lang="it-IT">
                <a:latin typeface="Segoe UI Semilight" panose="020B0402040204020203" pitchFamily="34" charset="0"/>
                <a:ea typeface="Yu Gothic UI" panose="020B0500000000000000" pitchFamily="34" charset="-128"/>
                <a:cs typeface="Segoe UI Semilight" panose="020B0402040204020203" pitchFamily="34" charset="0"/>
              </a:rPr>
              <a:t>la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categoria prevalente</a:t>
            </a:r>
            <a:r>
              <a:rPr lang="it-IT">
                <a:latin typeface="Segoe UI Semilight" panose="020B0402040204020203" pitchFamily="34" charset="0"/>
                <a:ea typeface="Yu Gothic UI" panose="020B0500000000000000" pitchFamily="34" charset="-128"/>
                <a:cs typeface="Segoe UI Semilight" panose="020B0402040204020203" pitchFamily="34" charset="0"/>
              </a:rPr>
              <a:t>; </a:t>
            </a:r>
          </a:p>
          <a:p>
            <a:pPr lvl="1" algn="just">
              <a:buFont typeface="+mj-lt"/>
              <a:buAutoNum type="alphaLcParenR"/>
            </a:pPr>
            <a:r>
              <a:rPr lang="it-IT">
                <a:latin typeface="Segoe UI Semilight" panose="020B0402040204020203" pitchFamily="34" charset="0"/>
                <a:ea typeface="Yu Gothic UI" panose="020B0500000000000000" pitchFamily="34" charset="-128"/>
                <a:cs typeface="Segoe UI Semilight" panose="020B0402040204020203" pitchFamily="34" charset="0"/>
              </a:rPr>
              <a:t>le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categorie scorporabili</a:t>
            </a:r>
            <a:r>
              <a:rPr lang="it-IT">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buFont typeface="+mj-lt"/>
              <a:buAutoNum type="alphaLcParenR"/>
            </a:pP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nell’ambito</a:t>
            </a:r>
            <a:r>
              <a:rPr lang="it-IT">
                <a:latin typeface="Segoe UI Semilight" panose="020B0402040204020203" pitchFamily="34" charset="0"/>
                <a:ea typeface="Yu Gothic UI" panose="020B0500000000000000" pitchFamily="34" charset="-128"/>
                <a:cs typeface="Segoe UI Semilight" panose="020B0402040204020203" pitchFamily="34" charset="0"/>
              </a:rPr>
              <a:t> delle categorie di cui alla lettera b), le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categorie SIOS</a:t>
            </a:r>
            <a:r>
              <a:rPr lang="it-IT">
                <a:latin typeface="Segoe UI Semilight" panose="020B0402040204020203" pitchFamily="34" charset="0"/>
                <a:ea typeface="Yu Gothic UI" panose="020B0500000000000000" pitchFamily="34" charset="-128"/>
                <a:cs typeface="Segoe UI Semilight" panose="020B0402040204020203" pitchFamily="34" charset="0"/>
              </a:rPr>
              <a:t>.</a:t>
            </a:r>
          </a:p>
          <a:p>
            <a:endParaRPr lang="it-IT">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0680777D-946E-A970-DD82-CEEDF7F8432B}"/>
              </a:ext>
            </a:extLst>
          </p:cNvPr>
          <p:cNvSpPr txBox="1"/>
          <p:nvPr/>
        </p:nvSpPr>
        <p:spPr>
          <a:xfrm>
            <a:off x="5796136" y="2139702"/>
            <a:ext cx="2962672" cy="2308324"/>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a:t>La possibilità di eseguire una categoria diversa da quella di qualificazione rimane quindi per la sola qualificazione nella categoria OG11, che permette di eseguire i lavori in ciascuna delle categorie OS 3, OS 28 e OS 30 (art. 18, co. 21 dell’</a:t>
            </a:r>
            <a:r>
              <a:rPr lang="it-IT" err="1"/>
              <a:t>all</a:t>
            </a:r>
            <a:r>
              <a:rPr lang="it-IT"/>
              <a:t>. II.12). </a:t>
            </a:r>
          </a:p>
        </p:txBody>
      </p:sp>
    </p:spTree>
    <p:extLst>
      <p:ext uri="{BB962C8B-B14F-4D97-AF65-F5344CB8AC3E}">
        <p14:creationId xmlns:p14="http://schemas.microsoft.com/office/powerpoint/2010/main" val="93547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496E0-CFF6-35A2-B1E4-45669494590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D31B306-169D-55E2-A6F8-693081142DE8}"/>
              </a:ext>
            </a:extLst>
          </p:cNvPr>
          <p:cNvSpPr>
            <a:spLocks noGrp="1"/>
          </p:cNvSpPr>
          <p:nvPr>
            <p:ph type="title"/>
          </p:nvPr>
        </p:nvSpPr>
        <p:spPr/>
        <p:txBody>
          <a:bodyPr/>
          <a:lstStyle/>
          <a:p>
            <a:r>
              <a:rPr lang="it-IT" b="1">
                <a:latin typeface="Segoe UI Semilight" panose="020B0402040204020203" pitchFamily="34" charset="0"/>
                <a:ea typeface="Yu Gothic UI" panose="020B0500000000000000" pitchFamily="34" charset="-128"/>
                <a:cs typeface="Segoe UI Semilight" panose="020B0402040204020203" pitchFamily="34" charset="0"/>
              </a:rPr>
              <a:t>Percentuali di scorporo </a:t>
            </a:r>
            <a:r>
              <a:rPr lang="it-IT" sz="2400" b="1" i="1">
                <a:latin typeface="Segoe UI Semilight" panose="020B0402040204020203" pitchFamily="34" charset="0"/>
                <a:ea typeface="Yu Gothic UI" panose="020B0500000000000000" pitchFamily="34" charset="-128"/>
                <a:cs typeface="Segoe UI Semilight" panose="020B0402040204020203" pitchFamily="34" charset="0"/>
              </a:rPr>
              <a:t>(I.7, 40.2.p9)</a:t>
            </a:r>
          </a:p>
        </p:txBody>
      </p:sp>
      <p:sp>
        <p:nvSpPr>
          <p:cNvPr id="3" name="Segnaposto numero diapositiva 2">
            <a:extLst>
              <a:ext uri="{FF2B5EF4-FFF2-40B4-BE49-F238E27FC236}">
                <a16:creationId xmlns:a16="http://schemas.microsoft.com/office/drawing/2014/main" id="{563D429E-5A39-D10A-2B59-0C03EB07E7DC}"/>
              </a:ext>
            </a:extLst>
          </p:cNvPr>
          <p:cNvSpPr>
            <a:spLocks noGrp="1"/>
          </p:cNvSpPr>
          <p:nvPr>
            <p:ph type="sldNum" sz="quarter" idx="10"/>
          </p:nvPr>
        </p:nvSpPr>
        <p:spPr/>
        <p:txBody>
          <a:bodyPr/>
          <a:lstStyle/>
          <a:p>
            <a:fld id="{A88A401D-FA7D-467D-AFBB-0B3BA40DF614}" type="slidenum">
              <a:rPr lang="it-IT" smtClean="0"/>
              <a:pPr/>
              <a:t>8</a:t>
            </a:fld>
            <a:endParaRPr lang="it-IT"/>
          </a:p>
        </p:txBody>
      </p:sp>
      <p:sp>
        <p:nvSpPr>
          <p:cNvPr id="4" name="Segnaposto piè di pagina 3">
            <a:extLst>
              <a:ext uri="{FF2B5EF4-FFF2-40B4-BE49-F238E27FC236}">
                <a16:creationId xmlns:a16="http://schemas.microsoft.com/office/drawing/2014/main" id="{C46B862D-BA16-BFDD-FB54-534D4FF31391}"/>
              </a:ext>
            </a:extLst>
          </p:cNvPr>
          <p:cNvSpPr>
            <a:spLocks noGrp="1"/>
          </p:cNvSpPr>
          <p:nvPr>
            <p:ph type="ftr" sz="quarter" idx="11"/>
          </p:nvPr>
        </p:nvSpPr>
        <p:spPr/>
        <p:txBody>
          <a:bodyPr/>
          <a:lstStyle/>
          <a:p>
            <a:r>
              <a:rPr lang="it-IT"/>
              <a:t>Direzione Legislazione Opere Pubbliche - Avv. Bruno Urbani – Qualificazione, Subappalto, Forme plurisoggettive </a:t>
            </a:r>
          </a:p>
        </p:txBody>
      </p:sp>
      <p:sp>
        <p:nvSpPr>
          <p:cNvPr id="5" name="Segnaposto contenuto 4">
            <a:extLst>
              <a:ext uri="{FF2B5EF4-FFF2-40B4-BE49-F238E27FC236}">
                <a16:creationId xmlns:a16="http://schemas.microsoft.com/office/drawing/2014/main" id="{0BA1C152-F338-27CD-1A89-BBCBBA357C02}"/>
              </a:ext>
            </a:extLst>
          </p:cNvPr>
          <p:cNvSpPr>
            <a:spLocks noGrp="1"/>
          </p:cNvSpPr>
          <p:nvPr>
            <p:ph idx="1"/>
          </p:nvPr>
        </p:nvSpPr>
        <p:spPr>
          <a:xfrm>
            <a:off x="457200" y="1200151"/>
            <a:ext cx="5554960" cy="3567112"/>
          </a:xfrm>
        </p:spPr>
        <p:txBody>
          <a:bodyPr>
            <a:normAutofit/>
          </a:bodyPr>
          <a:lstStyle/>
          <a:p>
            <a:pPr algn="just"/>
            <a:r>
              <a:rPr lang="it-IT">
                <a:latin typeface="Segoe UI Semilight" panose="020B0402040204020203" pitchFamily="34" charset="0"/>
                <a:ea typeface="Yu Gothic UI" panose="020B0500000000000000" pitchFamily="34" charset="-128"/>
                <a:cs typeface="Segoe UI Semilight" panose="020B0402040204020203" pitchFamily="34" charset="0"/>
              </a:rPr>
              <a:t>Il computo metrico estimativo e lo schema di contratto individuano:</a:t>
            </a:r>
          </a:p>
          <a:p>
            <a:pPr marL="685800" lvl="1" algn="just"/>
            <a:r>
              <a:rPr lang="it-IT" i="1">
                <a:latin typeface="Segoe UI Semilight" panose="020B0402040204020203" pitchFamily="34" charset="0"/>
                <a:ea typeface="Yu Gothic UI" panose="020B0500000000000000" pitchFamily="34" charset="-128"/>
                <a:cs typeface="Segoe UI Semilight" panose="020B0402040204020203" pitchFamily="34" charset="0"/>
              </a:rPr>
              <a:t>“la categoria </a:t>
            </a:r>
            <a:r>
              <a:rPr lang="it-IT" b="1" i="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prevalente</a:t>
            </a:r>
            <a:r>
              <a:rPr lang="it-IT" i="1">
                <a:latin typeface="Segoe UI Semilight" panose="020B0402040204020203" pitchFamily="34" charset="0"/>
                <a:ea typeface="Yu Gothic UI" panose="020B0500000000000000" pitchFamily="34" charset="-128"/>
                <a:cs typeface="Segoe UI Semilight" panose="020B0402040204020203" pitchFamily="34" charset="0"/>
              </a:rPr>
              <a:t>, le categorie </a:t>
            </a:r>
            <a:r>
              <a:rPr lang="it-IT" b="1" i="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scorporabili</a:t>
            </a:r>
            <a:r>
              <a:rPr lang="it-IT" i="1">
                <a:latin typeface="Segoe UI Semilight" panose="020B0402040204020203" pitchFamily="34" charset="0"/>
                <a:ea typeface="Yu Gothic UI" panose="020B0500000000000000" pitchFamily="34" charset="-128"/>
                <a:cs typeface="Segoe UI Semilight" panose="020B0402040204020203" pitchFamily="34" charset="0"/>
              </a:rPr>
              <a:t> e subappaltabili a scelta dell'affidatario, </a:t>
            </a:r>
          </a:p>
          <a:p>
            <a:pPr marL="685800" lvl="1" algn="just"/>
            <a:r>
              <a:rPr lang="it-IT" i="1">
                <a:latin typeface="Segoe UI Semilight" panose="020B0402040204020203" pitchFamily="34" charset="0"/>
                <a:ea typeface="Yu Gothic UI" panose="020B0500000000000000" pitchFamily="34" charset="-128"/>
                <a:cs typeface="Segoe UI Semilight" panose="020B0402040204020203" pitchFamily="34" charset="0"/>
              </a:rPr>
              <a:t>le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categorie con obbligo di qualificazione </a:t>
            </a:r>
            <a:r>
              <a:rPr lang="it-IT" i="1">
                <a:latin typeface="Segoe UI Semilight" panose="020B0402040204020203" pitchFamily="34" charset="0"/>
                <a:ea typeface="Yu Gothic UI" panose="020B0500000000000000" pitchFamily="34" charset="-128"/>
                <a:cs typeface="Segoe UI Semilight" panose="020B0402040204020203" pitchFamily="34" charset="0"/>
              </a:rPr>
              <a:t>e le categorie per le quali sono necessari lavori o componenti di notevole contenuto tecnologico o di rilevante complessità tecnica, quali </a:t>
            </a:r>
            <a:r>
              <a:rPr lang="it-IT" b="1" i="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strutture, impianti e opere speciali [SIOS]</a:t>
            </a:r>
            <a:r>
              <a:rPr lang="it-IT" i="1">
                <a:latin typeface="Segoe UI Semilight" panose="020B0402040204020203" pitchFamily="34" charset="0"/>
                <a:ea typeface="Yu Gothic UI" panose="020B0500000000000000" pitchFamily="34" charset="-128"/>
                <a:cs typeface="Segoe UI Semilight" panose="020B0402040204020203" pitchFamily="34" charset="0"/>
              </a:rPr>
              <a:t>, e </a:t>
            </a:r>
            <a:r>
              <a:rPr lang="it-IT" b="1" i="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qualora una o più di tali opere superi in valore il </a:t>
            </a:r>
            <a:r>
              <a:rPr lang="it-IT" b="1" i="1" u="sng">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10 per cento </a:t>
            </a:r>
            <a:r>
              <a:rPr lang="it-IT" i="1">
                <a:latin typeface="Segoe UI Semilight" panose="020B0402040204020203" pitchFamily="34" charset="0"/>
                <a:ea typeface="Yu Gothic UI" panose="020B0500000000000000" pitchFamily="34" charset="-128"/>
                <a:cs typeface="Segoe UI Semilight" panose="020B0402040204020203" pitchFamily="34" charset="0"/>
              </a:rPr>
              <a:t>dell'importo totale dei lavori</a:t>
            </a:r>
            <a:r>
              <a:rPr lang="it-IT">
                <a:latin typeface="Segoe UI Semilight" panose="020B0402040204020203" pitchFamily="34" charset="0"/>
                <a:ea typeface="Yu Gothic UI" panose="020B0500000000000000" pitchFamily="34" charset="-128"/>
                <a:cs typeface="Segoe UI Semilight" panose="020B0402040204020203" pitchFamily="34" charset="0"/>
              </a:rPr>
              <a:t>”</a:t>
            </a:r>
          </a:p>
        </p:txBody>
      </p:sp>
      <p:sp>
        <p:nvSpPr>
          <p:cNvPr id="7" name="CasellaDiTesto 6">
            <a:extLst>
              <a:ext uri="{FF2B5EF4-FFF2-40B4-BE49-F238E27FC236}">
                <a16:creationId xmlns:a16="http://schemas.microsoft.com/office/drawing/2014/main" id="{AB90B3F0-F64C-7640-1E2A-CC12E13E76AB}"/>
              </a:ext>
            </a:extLst>
          </p:cNvPr>
          <p:cNvSpPr txBox="1"/>
          <p:nvPr/>
        </p:nvSpPr>
        <p:spPr>
          <a:xfrm>
            <a:off x="6156176" y="1235869"/>
            <a:ext cx="2592288" cy="830997"/>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a:t>La era del 15% con l’art. 78, co. 1, lett. ”</a:t>
            </a:r>
            <a:r>
              <a:rPr lang="it-IT" err="1"/>
              <a:t>nn</a:t>
            </a:r>
            <a:r>
              <a:rPr lang="it-IT"/>
              <a:t>”, del decreto correttivo).</a:t>
            </a:r>
          </a:p>
        </p:txBody>
      </p:sp>
      <p:sp>
        <p:nvSpPr>
          <p:cNvPr id="9" name="CasellaDiTesto 8">
            <a:extLst>
              <a:ext uri="{FF2B5EF4-FFF2-40B4-BE49-F238E27FC236}">
                <a16:creationId xmlns:a16="http://schemas.microsoft.com/office/drawing/2014/main" id="{9C335E88-3298-B19A-EBD8-7A58283CD22C}"/>
              </a:ext>
            </a:extLst>
          </p:cNvPr>
          <p:cNvSpPr txBox="1"/>
          <p:nvPr/>
        </p:nvSpPr>
        <p:spPr>
          <a:xfrm>
            <a:off x="6156176" y="2139792"/>
            <a:ext cx="2592288" cy="2554545"/>
          </a:xfrm>
          <a:prstGeom prst="rect">
            <a:avLst/>
          </a:prstGeom>
          <a:solidFill>
            <a:schemeClr val="accent2">
              <a:lumMod val="20000"/>
              <a:lumOff val="80000"/>
            </a:schemeClr>
          </a:solidFill>
        </p:spPr>
        <p:txBody>
          <a:bodyPr wrap="square">
            <a:spAutoFit/>
          </a:bodyPr>
          <a:lstStyle>
            <a:defPPr>
              <a:defRPr lang="it-IT"/>
            </a:defPPr>
            <a:lvl1pPr algn="just">
              <a:defRPr sz="1600" b="0" i="1">
                <a:effectLst/>
                <a:latin typeface="Aptos" panose="020B0004020202020204" pitchFamily="34" charset="0"/>
              </a:defRPr>
            </a:lvl1pPr>
          </a:lstStyle>
          <a:p>
            <a:r>
              <a:rPr lang="it-IT"/>
              <a:t>NON è chiaro se il </a:t>
            </a:r>
            <a:r>
              <a:rPr lang="it-IT" b="1">
                <a:solidFill>
                  <a:srgbClr val="FF0000"/>
                </a:solidFill>
                <a:effectLst>
                  <a:outerShdw blurRad="38100" dist="38100" dir="2700000" algn="tl">
                    <a:srgbClr val="000000">
                      <a:alpha val="43137"/>
                    </a:srgbClr>
                  </a:outerShdw>
                </a:effectLst>
              </a:rPr>
              <a:t>10% </a:t>
            </a:r>
          </a:p>
          <a:p>
            <a:r>
              <a:rPr lang="it-IT"/>
              <a:t>sia</a:t>
            </a:r>
            <a:r>
              <a:rPr lang="it-IT" b="1"/>
              <a:t> </a:t>
            </a:r>
            <a:r>
              <a:rPr lang="it-IT" b="1">
                <a:solidFill>
                  <a:srgbClr val="FF0000"/>
                </a:solidFill>
                <a:effectLst>
                  <a:outerShdw blurRad="38100" dist="38100" dir="2700000" algn="tl">
                    <a:srgbClr val="000000">
                      <a:alpha val="43137"/>
                    </a:srgbClr>
                  </a:outerShdw>
                </a:effectLst>
              </a:rPr>
              <a:t>riferibile alle sole SIOS </a:t>
            </a:r>
            <a:r>
              <a:rPr lang="it-IT"/>
              <a:t>ove sarebbe il progettista a definire quali categorie sono scorporabili</a:t>
            </a:r>
          </a:p>
          <a:p>
            <a:r>
              <a:rPr lang="it-IT"/>
              <a:t>Oppure se la percentuale sia </a:t>
            </a:r>
            <a:r>
              <a:rPr lang="it-IT" b="1">
                <a:effectLst>
                  <a:outerShdw blurRad="38100" dist="38100" dir="2700000" algn="tl">
                    <a:srgbClr val="000000">
                      <a:alpha val="43137"/>
                    </a:srgbClr>
                  </a:outerShdw>
                </a:effectLst>
              </a:rPr>
              <a:t>riferibile a tutte le </a:t>
            </a:r>
            <a:r>
              <a:rPr lang="it-IT"/>
              <a:t>scorporabili (MIT parere n. 2122/24)</a:t>
            </a:r>
          </a:p>
        </p:txBody>
      </p:sp>
      <p:sp>
        <p:nvSpPr>
          <p:cNvPr id="10" name="Freccia in giù 9">
            <a:extLst>
              <a:ext uri="{FF2B5EF4-FFF2-40B4-BE49-F238E27FC236}">
                <a16:creationId xmlns:a16="http://schemas.microsoft.com/office/drawing/2014/main" id="{C2D86057-493C-AEE5-4443-325803D33233}"/>
              </a:ext>
            </a:extLst>
          </p:cNvPr>
          <p:cNvSpPr/>
          <p:nvPr/>
        </p:nvSpPr>
        <p:spPr>
          <a:xfrm rot="16200000">
            <a:off x="5670202" y="4103762"/>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223474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DD491-6F08-72D3-B969-D423904F2D2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452ABA9-5C46-9B48-FF37-475323010266}"/>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Esempi scorporo categorie</a:t>
            </a:r>
          </a:p>
        </p:txBody>
      </p:sp>
      <p:sp>
        <p:nvSpPr>
          <p:cNvPr id="3" name="Segnaposto numero diapositiva 2">
            <a:extLst>
              <a:ext uri="{FF2B5EF4-FFF2-40B4-BE49-F238E27FC236}">
                <a16:creationId xmlns:a16="http://schemas.microsoft.com/office/drawing/2014/main" id="{05BDAD22-48AF-EFCD-A005-D10181B95F73}"/>
              </a:ext>
            </a:extLst>
          </p:cNvPr>
          <p:cNvSpPr>
            <a:spLocks noGrp="1"/>
          </p:cNvSpPr>
          <p:nvPr>
            <p:ph type="sldNum" sz="quarter" idx="10"/>
          </p:nvPr>
        </p:nvSpPr>
        <p:spPr/>
        <p:txBody>
          <a:bodyPr/>
          <a:lstStyle/>
          <a:p>
            <a:fld id="{A88A401D-FA7D-467D-AFBB-0B3BA40DF614}" type="slidenum">
              <a:rPr lang="it-IT" smtClean="0"/>
              <a:pPr/>
              <a:t>9</a:t>
            </a:fld>
            <a:endParaRPr lang="it-IT" dirty="0"/>
          </a:p>
        </p:txBody>
      </p:sp>
      <p:sp>
        <p:nvSpPr>
          <p:cNvPr id="4" name="Segnaposto piè di pagina 3">
            <a:extLst>
              <a:ext uri="{FF2B5EF4-FFF2-40B4-BE49-F238E27FC236}">
                <a16:creationId xmlns:a16="http://schemas.microsoft.com/office/drawing/2014/main" id="{4F51AE03-70C5-9076-2E86-90BCC9FBD166}"/>
              </a:ext>
            </a:extLst>
          </p:cNvPr>
          <p:cNvSpPr>
            <a:spLocks noGrp="1"/>
          </p:cNvSpPr>
          <p:nvPr>
            <p:ph type="ftr" sz="quarter" idx="11"/>
          </p:nvPr>
        </p:nvSpPr>
        <p:spPr/>
        <p:txBody>
          <a:bodyPr/>
          <a:lstStyle/>
          <a:p>
            <a:r>
              <a:rPr lang="it-IT"/>
              <a:t>Direzione Legislazione Opere Pubbliche - Avv. Bruno Urbani – Qualificazione, Subappalto, Forme plurisoggettive </a:t>
            </a:r>
            <a:endParaRPr lang="it-IT" dirty="0"/>
          </a:p>
        </p:txBody>
      </p:sp>
      <p:sp>
        <p:nvSpPr>
          <p:cNvPr id="5" name="CasellaDiTesto 4">
            <a:extLst>
              <a:ext uri="{FF2B5EF4-FFF2-40B4-BE49-F238E27FC236}">
                <a16:creationId xmlns:a16="http://schemas.microsoft.com/office/drawing/2014/main" id="{975D57D0-70FE-C881-6A17-770DD5C70C3E}"/>
              </a:ext>
            </a:extLst>
          </p:cNvPr>
          <p:cNvSpPr txBox="1"/>
          <p:nvPr/>
        </p:nvSpPr>
        <p:spPr>
          <a:xfrm>
            <a:off x="473427" y="3784300"/>
            <a:ext cx="2793752" cy="830997"/>
          </a:xfrm>
          <a:prstGeom prst="chevron">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defPPr>
              <a:defRPr lang="it-IT"/>
            </a:defPPr>
            <a:lvl1pPr indent="0" algn="just">
              <a:spcBef>
                <a:spcPct val="20000"/>
              </a:spcBef>
              <a:buClr>
                <a:srgbClr val="006600"/>
              </a:buClr>
              <a:buFont typeface="Wingdings" panose="05000000000000000000" pitchFamily="2" charset="2"/>
              <a:buNone/>
              <a:defRPr sz="1600" b="1" i="1">
                <a:solidFill>
                  <a:srgbClr val="FF0000"/>
                </a:solidFill>
                <a:effectLst>
                  <a:outerShdw blurRad="38100" dist="38100" dir="2700000" algn="tl">
                    <a:srgbClr val="000000">
                      <a:alpha val="43137"/>
                    </a:srgbClr>
                  </a:outerShdw>
                </a:effectLst>
                <a:latin typeface="Aptos Light" panose="020B0004020202020204" pitchFamily="34" charset="0"/>
              </a:defRPr>
            </a:lvl1pPr>
            <a:lvl2pPr marL="742950" indent="-285750">
              <a:spcBef>
                <a:spcPct val="20000"/>
              </a:spcBef>
              <a:buFont typeface="Arial" panose="020B0604020202020204" pitchFamily="34" charset="0"/>
              <a:buChar char="–"/>
              <a:defRPr>
                <a:solidFill>
                  <a:schemeClr val="lt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lt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lt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lt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lt1"/>
                </a:solidFill>
              </a:defRPr>
            </a:lvl6pPr>
            <a:lvl7pPr marL="2971800" indent="-228600">
              <a:spcBef>
                <a:spcPct val="20000"/>
              </a:spcBef>
              <a:buFont typeface="Arial" panose="020B0604020202020204" pitchFamily="34" charset="0"/>
              <a:buChar char="•"/>
              <a:defRPr sz="2000">
                <a:solidFill>
                  <a:schemeClr val="lt1"/>
                </a:solidFill>
              </a:defRPr>
            </a:lvl7pPr>
            <a:lvl8pPr marL="3429000" indent="-228600">
              <a:spcBef>
                <a:spcPct val="20000"/>
              </a:spcBef>
              <a:buFont typeface="Arial" panose="020B0604020202020204" pitchFamily="34" charset="0"/>
              <a:buChar char="•"/>
              <a:defRPr sz="2000">
                <a:solidFill>
                  <a:schemeClr val="lt1"/>
                </a:solidFill>
              </a:defRPr>
            </a:lvl8pPr>
            <a:lvl9pPr marL="3886200" indent="-228600">
              <a:spcBef>
                <a:spcPct val="20000"/>
              </a:spcBef>
              <a:buFont typeface="Arial" panose="020B0604020202020204" pitchFamily="34" charset="0"/>
              <a:buChar char="•"/>
              <a:defRPr sz="2000">
                <a:solidFill>
                  <a:schemeClr val="lt1"/>
                </a:solidFill>
              </a:defRPr>
            </a:lvl9pPr>
          </a:lstStyle>
          <a:p>
            <a:r>
              <a:rPr lang="it-IT" dirty="0"/>
              <a:t>Non c’è più il limite di 150,000 euro, per lo scorporo</a:t>
            </a:r>
          </a:p>
        </p:txBody>
      </p:sp>
      <p:sp>
        <p:nvSpPr>
          <p:cNvPr id="7" name="CasellaDiTesto 6">
            <a:extLst>
              <a:ext uri="{FF2B5EF4-FFF2-40B4-BE49-F238E27FC236}">
                <a16:creationId xmlns:a16="http://schemas.microsoft.com/office/drawing/2014/main" id="{7E5AD8B1-A626-3FAC-4540-D5C6AD86021B}"/>
              </a:ext>
            </a:extLst>
          </p:cNvPr>
          <p:cNvSpPr txBox="1"/>
          <p:nvPr/>
        </p:nvSpPr>
        <p:spPr>
          <a:xfrm>
            <a:off x="2963890" y="3784300"/>
            <a:ext cx="3826768" cy="830997"/>
          </a:xfrm>
          <a:prstGeom prst="chevron">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defPPr>
              <a:defRPr lang="it-IT"/>
            </a:defPPr>
            <a:lvl1pPr indent="0" algn="just">
              <a:spcBef>
                <a:spcPct val="20000"/>
              </a:spcBef>
              <a:buClr>
                <a:srgbClr val="006600"/>
              </a:buClr>
              <a:buFont typeface="Wingdings" panose="05000000000000000000" pitchFamily="2" charset="2"/>
              <a:buNone/>
              <a:defRPr sz="1600" b="1" i="1">
                <a:solidFill>
                  <a:srgbClr val="FF0000"/>
                </a:solidFill>
                <a:effectLst>
                  <a:outerShdw blurRad="38100" dist="38100" dir="2700000" algn="tl">
                    <a:srgbClr val="000000">
                      <a:alpha val="43137"/>
                    </a:srgbClr>
                  </a:outerShdw>
                </a:effectLst>
                <a:latin typeface="Aptos Light" panose="020B0004020202020204" pitchFamily="34" charset="0"/>
              </a:defRPr>
            </a:lvl1pPr>
            <a:lvl2pPr marL="742950" indent="-285750">
              <a:spcBef>
                <a:spcPct val="20000"/>
              </a:spcBef>
              <a:buFont typeface="Arial" panose="020B0604020202020204" pitchFamily="34" charset="0"/>
              <a:buChar char="–"/>
              <a:defRPr>
                <a:solidFill>
                  <a:schemeClr val="lt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lt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lt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lt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lt1"/>
                </a:solidFill>
              </a:defRPr>
            </a:lvl6pPr>
            <a:lvl7pPr marL="2971800" indent="-228600">
              <a:spcBef>
                <a:spcPct val="20000"/>
              </a:spcBef>
              <a:buFont typeface="Arial" panose="020B0604020202020204" pitchFamily="34" charset="0"/>
              <a:buChar char="•"/>
              <a:defRPr sz="2000">
                <a:solidFill>
                  <a:schemeClr val="lt1"/>
                </a:solidFill>
              </a:defRPr>
            </a:lvl7pPr>
            <a:lvl8pPr marL="3429000" indent="-228600">
              <a:spcBef>
                <a:spcPct val="20000"/>
              </a:spcBef>
              <a:buFont typeface="Arial" panose="020B0604020202020204" pitchFamily="34" charset="0"/>
              <a:buChar char="•"/>
              <a:defRPr sz="2000">
                <a:solidFill>
                  <a:schemeClr val="lt1"/>
                </a:solidFill>
              </a:defRPr>
            </a:lvl8pPr>
            <a:lvl9pPr marL="3886200" indent="-228600">
              <a:spcBef>
                <a:spcPct val="20000"/>
              </a:spcBef>
              <a:buFont typeface="Arial" panose="020B0604020202020204" pitchFamily="34" charset="0"/>
              <a:buChar char="•"/>
              <a:defRPr sz="2000">
                <a:solidFill>
                  <a:schemeClr val="lt1"/>
                </a:solidFill>
              </a:defRPr>
            </a:lvl9pPr>
          </a:lstStyle>
          <a:p>
            <a:r>
              <a:rPr lang="it-IT" dirty="0"/>
              <a:t>Non c’è più l’obbligo di scorporo delle SIOS a prescindere dall’importo</a:t>
            </a:r>
          </a:p>
        </p:txBody>
      </p:sp>
      <p:sp>
        <p:nvSpPr>
          <p:cNvPr id="8" name="CasellaDiTesto 7">
            <a:extLst>
              <a:ext uri="{FF2B5EF4-FFF2-40B4-BE49-F238E27FC236}">
                <a16:creationId xmlns:a16="http://schemas.microsoft.com/office/drawing/2014/main" id="{D0B6B673-EA67-026C-695F-54BAF13E12FC}"/>
              </a:ext>
            </a:extLst>
          </p:cNvPr>
          <p:cNvSpPr txBox="1"/>
          <p:nvPr/>
        </p:nvSpPr>
        <p:spPr>
          <a:xfrm>
            <a:off x="6532973" y="3772753"/>
            <a:ext cx="2469457" cy="830997"/>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defPPr>
              <a:defRPr lang="it-IT"/>
            </a:defPPr>
            <a:lvl1pPr indent="0" algn="just">
              <a:spcBef>
                <a:spcPct val="20000"/>
              </a:spcBef>
              <a:buClr>
                <a:srgbClr val="006600"/>
              </a:buClr>
              <a:buFont typeface="Wingdings" panose="05000000000000000000" pitchFamily="2" charset="2"/>
              <a:buNone/>
              <a:defRPr sz="1600" b="1" i="1">
                <a:solidFill>
                  <a:srgbClr val="FF0000"/>
                </a:solidFill>
                <a:effectLst>
                  <a:outerShdw blurRad="38100" dist="38100" dir="2700000" algn="tl">
                    <a:srgbClr val="000000">
                      <a:alpha val="43137"/>
                    </a:srgbClr>
                  </a:outerShdw>
                </a:effectLst>
                <a:latin typeface="Aptos Light" panose="020B0004020202020204" pitchFamily="34" charset="0"/>
              </a:defRPr>
            </a:lvl1pPr>
            <a:lvl2pPr marL="742950" indent="-285750">
              <a:spcBef>
                <a:spcPct val="20000"/>
              </a:spcBef>
              <a:buFont typeface="Arial" panose="020B0604020202020204" pitchFamily="34" charset="0"/>
              <a:buChar char="–"/>
              <a:defRPr>
                <a:solidFill>
                  <a:schemeClr val="lt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lt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lt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lt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lt1"/>
                </a:solidFill>
              </a:defRPr>
            </a:lvl6pPr>
            <a:lvl7pPr marL="2971800" indent="-228600">
              <a:spcBef>
                <a:spcPct val="20000"/>
              </a:spcBef>
              <a:buFont typeface="Arial" panose="020B0604020202020204" pitchFamily="34" charset="0"/>
              <a:buChar char="•"/>
              <a:defRPr sz="2000">
                <a:solidFill>
                  <a:schemeClr val="lt1"/>
                </a:solidFill>
              </a:defRPr>
            </a:lvl7pPr>
            <a:lvl8pPr marL="3429000" indent="-228600">
              <a:spcBef>
                <a:spcPct val="20000"/>
              </a:spcBef>
              <a:buFont typeface="Arial" panose="020B0604020202020204" pitchFamily="34" charset="0"/>
              <a:buChar char="•"/>
              <a:defRPr sz="2000">
                <a:solidFill>
                  <a:schemeClr val="lt1"/>
                </a:solidFill>
              </a:defRPr>
            </a:lvl8pPr>
            <a:lvl9pPr marL="3886200" indent="-228600">
              <a:spcBef>
                <a:spcPct val="20000"/>
              </a:spcBef>
              <a:buFont typeface="Arial" panose="020B0604020202020204" pitchFamily="34" charset="0"/>
              <a:buChar char="•"/>
              <a:defRPr sz="2000">
                <a:solidFill>
                  <a:schemeClr val="lt1"/>
                </a:solidFill>
              </a:defRPr>
            </a:lvl9pPr>
          </a:lstStyle>
          <a:p>
            <a:r>
              <a:rPr lang="it-IT" dirty="0"/>
              <a:t>Possono esserci scorpori  senza SOA</a:t>
            </a:r>
          </a:p>
        </p:txBody>
      </p:sp>
      <p:graphicFrame>
        <p:nvGraphicFramePr>
          <p:cNvPr id="6" name="Oggetto 5">
            <a:extLst>
              <a:ext uri="{FF2B5EF4-FFF2-40B4-BE49-F238E27FC236}">
                <a16:creationId xmlns:a16="http://schemas.microsoft.com/office/drawing/2014/main" id="{CBBC73A4-35CE-F07C-E3B1-6EC084A41FD9}"/>
              </a:ext>
            </a:extLst>
          </p:cNvPr>
          <p:cNvGraphicFramePr>
            <a:graphicFrameLocks noChangeAspect="1"/>
          </p:cNvGraphicFramePr>
          <p:nvPr/>
        </p:nvGraphicFramePr>
        <p:xfrm>
          <a:off x="399256" y="1215195"/>
          <a:ext cx="8345488" cy="2708275"/>
        </p:xfrm>
        <a:graphic>
          <a:graphicData uri="http://schemas.openxmlformats.org/presentationml/2006/ole">
            <mc:AlternateContent xmlns:mc="http://schemas.openxmlformats.org/markup-compatibility/2006">
              <mc:Choice xmlns:v="urn:schemas-microsoft-com:vml" Requires="v">
                <p:oleObj name="Document" r:id="rId2" imgW="5800866" imgH="1882558" progId="Word.Document.12">
                  <p:embed/>
                </p:oleObj>
              </mc:Choice>
              <mc:Fallback>
                <p:oleObj name="Document" r:id="rId2" imgW="5800866" imgH="1882558" progId="Word.Document.12">
                  <p:embed/>
                  <p:pic>
                    <p:nvPicPr>
                      <p:cNvPr id="6" name="Oggetto 5">
                        <a:extLst>
                          <a:ext uri="{FF2B5EF4-FFF2-40B4-BE49-F238E27FC236}">
                            <a16:creationId xmlns:a16="http://schemas.microsoft.com/office/drawing/2014/main" id="{CBBC73A4-35CE-F07C-E3B1-6EC084A41FD9}"/>
                          </a:ext>
                        </a:extLst>
                      </p:cNvPr>
                      <p:cNvPicPr/>
                      <p:nvPr/>
                    </p:nvPicPr>
                    <p:blipFill>
                      <a:blip r:embed="rId3"/>
                      <a:stretch>
                        <a:fillRect/>
                      </a:stretch>
                    </p:blipFill>
                    <p:spPr>
                      <a:xfrm>
                        <a:off x="399256" y="1215195"/>
                        <a:ext cx="8345488" cy="2708275"/>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31F6B785-D37B-09EA-03D7-54D36EF959B8}"/>
              </a:ext>
            </a:extLst>
          </p:cNvPr>
          <p:cNvSpPr txBox="1"/>
          <p:nvPr/>
        </p:nvSpPr>
        <p:spPr>
          <a:xfrm>
            <a:off x="2195736" y="1123378"/>
            <a:ext cx="3312368" cy="2584939"/>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defPPr>
              <a:defRPr lang="it-IT"/>
            </a:defPPr>
            <a:lvl1pPr algn="just">
              <a:defRPr sz="1600" i="1">
                <a:latin typeface="Aptos" panose="020B0004020202020204" pitchFamily="34" charset="0"/>
              </a:defRPr>
            </a:lvl1pPr>
          </a:lstStyle>
          <a:p>
            <a:endParaRPr lang="it-IT" dirty="0"/>
          </a:p>
        </p:txBody>
      </p:sp>
    </p:spTree>
    <p:extLst>
      <p:ext uri="{BB962C8B-B14F-4D97-AF65-F5344CB8AC3E}">
        <p14:creationId xmlns:p14="http://schemas.microsoft.com/office/powerpoint/2010/main" val="280464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theme/theme1.xml><?xml version="1.0" encoding="utf-8"?>
<a:theme xmlns:a="http://schemas.openxmlformats.org/drawingml/2006/main" name="4_Tema di Offic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082bcac-1804-4697-8322-0a1fdbc7ad4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B875FB3096D1F546A793A1C31690EC6A" ma:contentTypeVersion="16" ma:contentTypeDescription="Creare un nuovo documento." ma:contentTypeScope="" ma:versionID="6ca3ae7c5ee08331ca7e8182cd2ce988">
  <xsd:schema xmlns:xsd="http://www.w3.org/2001/XMLSchema" xmlns:xs="http://www.w3.org/2001/XMLSchema" xmlns:p="http://schemas.microsoft.com/office/2006/metadata/properties" xmlns:ns3="4082bcac-1804-4697-8322-0a1fdbc7ad42" xmlns:ns4="feee559e-bcb2-441a-b3ae-873433232896" targetNamespace="http://schemas.microsoft.com/office/2006/metadata/properties" ma:root="true" ma:fieldsID="7ff4afd393179a64fd9ce6b400cd4c45" ns3:_="" ns4:_="">
    <xsd:import namespace="4082bcac-1804-4697-8322-0a1fdbc7ad42"/>
    <xsd:import namespace="feee559e-bcb2-441a-b3ae-873433232896"/>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2bcac-1804-4697-8322-0a1fdbc7ad42"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ee559e-bcb2-441a-b3ae-873433232896" elementFormDefault="qualified">
    <xsd:import namespace="http://schemas.microsoft.com/office/2006/documentManagement/types"/>
    <xsd:import namespace="http://schemas.microsoft.com/office/infopath/2007/PartnerControls"/>
    <xsd:element name="SharedWithUsers" ma:index="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Condiviso con dettagli" ma:internalName="SharedWithDetails" ma:readOnly="true">
      <xsd:simpleType>
        <xsd:restriction base="dms:Note">
          <xsd:maxLength value="255"/>
        </xsd:restriction>
      </xsd:simpleType>
    </xsd:element>
    <xsd:element name="SharingHintHash" ma:index="11"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5951AF-FF7C-46BE-8B3F-E1C88F943657}">
  <ds:schemaRefs>
    <ds:schemaRef ds:uri="http://schemas.microsoft.com/sharepoint/v3/contenttype/forms"/>
  </ds:schemaRefs>
</ds:datastoreItem>
</file>

<file path=customXml/itemProps2.xml><?xml version="1.0" encoding="utf-8"?>
<ds:datastoreItem xmlns:ds="http://schemas.openxmlformats.org/officeDocument/2006/customXml" ds:itemID="{F1CA9D39-90FE-4D8F-97C5-D910DBDF8E09}">
  <ds:schemaRefs>
    <ds:schemaRef ds:uri="4082bcac-1804-4697-8322-0a1fdbc7ad42"/>
    <ds:schemaRef ds:uri="feee559e-bcb2-441a-b3ae-8734332328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33F38AD-A3F6-4CB2-B6C0-F0A8295C1A18}">
  <ds:schemaRefs>
    <ds:schemaRef ds:uri="4082bcac-1804-4697-8322-0a1fdbc7ad42"/>
    <ds:schemaRef ds:uri="feee559e-bcb2-441a-b3ae-8734332328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18</TotalTime>
  <Words>8589</Words>
  <Application>Microsoft Office PowerPoint</Application>
  <PresentationFormat>Presentazione su schermo (16:9)</PresentationFormat>
  <Paragraphs>606</Paragraphs>
  <Slides>60</Slides>
  <Notes>5</Notes>
  <HiddenSlides>0</HiddenSlides>
  <MMClips>0</MMClips>
  <ScaleCrop>false</ScaleCrop>
  <HeadingPairs>
    <vt:vector size="8" baseType="variant">
      <vt:variant>
        <vt:lpstr>Caratteri utilizzati</vt:lpstr>
      </vt:variant>
      <vt:variant>
        <vt:i4>14</vt:i4>
      </vt:variant>
      <vt:variant>
        <vt:lpstr>Tema</vt:lpstr>
      </vt:variant>
      <vt:variant>
        <vt:i4>1</vt:i4>
      </vt:variant>
      <vt:variant>
        <vt:lpstr>Server OLE incorporati</vt:lpstr>
      </vt:variant>
      <vt:variant>
        <vt:i4>2</vt:i4>
      </vt:variant>
      <vt:variant>
        <vt:lpstr>Titoli diapositive</vt:lpstr>
      </vt:variant>
      <vt:variant>
        <vt:i4>60</vt:i4>
      </vt:variant>
    </vt:vector>
  </HeadingPairs>
  <TitlesOfParts>
    <vt:vector size="77" baseType="lpstr">
      <vt:lpstr>Yu Gothic UI Semilight</vt:lpstr>
      <vt:lpstr>Aptos</vt:lpstr>
      <vt:lpstr>Aptos Black</vt:lpstr>
      <vt:lpstr>Aptos Light</vt:lpstr>
      <vt:lpstr>Arial</vt:lpstr>
      <vt:lpstr>Calibri</vt:lpstr>
      <vt:lpstr>Cavolini</vt:lpstr>
      <vt:lpstr>Garamond</vt:lpstr>
      <vt:lpstr>Leelawadee</vt:lpstr>
      <vt:lpstr>Segoe UI</vt:lpstr>
      <vt:lpstr>Segoe UI Semibold</vt:lpstr>
      <vt:lpstr>Segoe UI Semilight</vt:lpstr>
      <vt:lpstr>ui-sans-serif</vt:lpstr>
      <vt:lpstr>Wingdings</vt:lpstr>
      <vt:lpstr>4_Tema di Office</vt:lpstr>
      <vt:lpstr>Document</vt:lpstr>
      <vt:lpstr>Documento di Microsoft Word</vt:lpstr>
      <vt:lpstr>Il punto su: Qualificazione, Subappalto, Forme plurisoggettive di partecipazione all’appalto   </vt:lpstr>
      <vt:lpstr>La revisione del codice</vt:lpstr>
      <vt:lpstr>Articolazione del Correttivo</vt:lpstr>
      <vt:lpstr>Presentazione standard di PowerPoint</vt:lpstr>
      <vt:lpstr>Effetti abrogazione dl EXPO (71.1x226)</vt:lpstr>
      <vt:lpstr>Scorporo categorie</vt:lpstr>
      <vt:lpstr>Scorporo del progettista (I.7, 31,7)</vt:lpstr>
      <vt:lpstr>Percentuali di scorporo (I.7, 40.2.p9)</vt:lpstr>
      <vt:lpstr>Esempi scorporo categorie</vt:lpstr>
      <vt:lpstr>Supporto Giuridico del MIT (par. 3214/25)</vt:lpstr>
      <vt:lpstr>SIOS (104, 119, all. I.7, II.12)</vt:lpstr>
      <vt:lpstr>Categorie e qualificazione</vt:lpstr>
      <vt:lpstr>Subappalto necessario o qualificante</vt:lpstr>
      <vt:lpstr>Differenze con DL Expò</vt:lpstr>
      <vt:lpstr>Qualificazione non obbligatoria?</vt:lpstr>
      <vt:lpstr>Qualificazione in gara (II.12, 30)</vt:lpstr>
      <vt:lpstr>Frazionamento della qualificazione</vt:lpstr>
      <vt:lpstr>RTI: incremento del quinto</vt:lpstr>
      <vt:lpstr>La mandataria «copre» l’appalto?</vt:lpstr>
      <vt:lpstr>Incremento del quinto RTI miste</vt:lpstr>
      <vt:lpstr>Responsabilità per deficit SOA</vt:lpstr>
      <vt:lpstr>Responsabilità nelle alternative </vt:lpstr>
      <vt:lpstr>Qualificazione Consorzi</vt:lpstr>
      <vt:lpstr>Consorzi stabili (27x67)</vt:lpstr>
      <vt:lpstr>Qualificazione in gara (27x67)</vt:lpstr>
      <vt:lpstr>Norme di uniformazione consorzi</vt:lpstr>
      <vt:lpstr>Transitorio (70x225-bis.3)</vt:lpstr>
      <vt:lpstr>Qualificazione SOA</vt:lpstr>
      <vt:lpstr>Modifiche alla SOA 1/2 (91xII.12)</vt:lpstr>
      <vt:lpstr>Modifiche alla SOA 2/2 (91xII.12)</vt:lpstr>
      <vt:lpstr>Rilascio CEL (91xII.12)</vt:lpstr>
      <vt:lpstr>Semplificazione della documentazione</vt:lpstr>
      <vt:lpstr>Dettaglio Comunicato ANAC 30.1.25</vt:lpstr>
      <vt:lpstr>Calcolo lavori prevalente (81xII.12,23.1.a.2)</vt:lpstr>
      <vt:lpstr>Calcolo lavori scorporabili (81xII.12,23.1.b.2)</vt:lpstr>
      <vt:lpstr>Appalti di ingente valore (33x103.1.a)</vt:lpstr>
      <vt:lpstr>Differenze requisiti maggiori importi</vt:lpstr>
      <vt:lpstr>Abolizione Rating d’impresa (30x109)</vt:lpstr>
      <vt:lpstr>Requisiti sul FVOE</vt:lpstr>
      <vt:lpstr>Utilizzo FVOE (11.1ax35.4.5-bis e 24x99.3-bis)</vt:lpstr>
      <vt:lpstr>Contratti in assenza di FVOE (24x99.3-bis)</vt:lpstr>
      <vt:lpstr>Qualificazione Servizi </vt:lpstr>
      <vt:lpstr>Appalti di servizi e forniture (32x100.11)</vt:lpstr>
      <vt:lpstr>Esecuzione e subappalto</vt:lpstr>
      <vt:lpstr>Quota PMI subappalto (41ax119.2)</vt:lpstr>
      <vt:lpstr>Raccomandazione n. 2003/361/Ce della Commissione Europea del 6 maggio 2003 </vt:lpstr>
      <vt:lpstr>Limite al subappalto</vt:lpstr>
      <vt:lpstr>Principi ispiratori del nuovo CA</vt:lpstr>
      <vt:lpstr>Cons. Stato IV. 28.1.2025, n. 648</vt:lpstr>
      <vt:lpstr>Ripudio interpretazioni formalistiche</vt:lpstr>
      <vt:lpstr>Adeguata motivazione (119.2)</vt:lpstr>
      <vt:lpstr>Limiti all’avvalimento (104.11)</vt:lpstr>
      <vt:lpstr>Avvalimento di garanzia (26x104.4.12)</vt:lpstr>
      <vt:lpstr>CCNL scorporabili (41.1dx119.12 e 2x11.2-bis)</vt:lpstr>
      <vt:lpstr>CCNL subappaltatore (33x11.2bis e 41.1bx119.12)</vt:lpstr>
      <vt:lpstr>Medesimo CCNL (33x11.2bis e 41.1bx119.12)</vt:lpstr>
      <vt:lpstr>Valutazione equivalenza (73xI.01)</vt:lpstr>
      <vt:lpstr>Clausole sociali (21x57 e II.3)</vt:lpstr>
      <vt:lpstr>Revisione prezzi subappalti (86xII.2-bis, 8)</vt:lpstr>
      <vt:lpstr>Quesiti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Urbani Bruno</dc:creator>
  <cp:lastModifiedBy>Urbani Bruno</cp:lastModifiedBy>
  <cp:revision>5</cp:revision>
  <cp:lastPrinted>2024-11-14T11:34:29Z</cp:lastPrinted>
  <dcterms:created xsi:type="dcterms:W3CDTF">2021-08-23T08:13:39Z</dcterms:created>
  <dcterms:modified xsi:type="dcterms:W3CDTF">2025-03-27T10:05:56Z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0x010100B875FB3096D1F546A793A1C31690EC6A</vt:lpwstr>
  </property>
</Properties>
</file>