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8.xml" ContentType="application/inkml+xml"/>
  <Override PartName="/ppt/ink/ink2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1"/>
  </p:sldMasterIdLst>
  <p:notesMasterIdLst>
    <p:notesMasterId r:id="rId56"/>
  </p:notesMasterIdLst>
  <p:handoutMasterIdLst>
    <p:handoutMasterId r:id="rId57"/>
  </p:handoutMasterIdLst>
  <p:sldIdLst>
    <p:sldId id="4892" r:id="rId2"/>
    <p:sldId id="4626" r:id="rId3"/>
    <p:sldId id="4627" r:id="rId4"/>
    <p:sldId id="4628" r:id="rId5"/>
    <p:sldId id="4629" r:id="rId6"/>
    <p:sldId id="4630" r:id="rId7"/>
    <p:sldId id="4832" r:id="rId8"/>
    <p:sldId id="4824" r:id="rId9"/>
    <p:sldId id="4632" r:id="rId10"/>
    <p:sldId id="4522" r:id="rId11"/>
    <p:sldId id="4523" r:id="rId12"/>
    <p:sldId id="4633" r:id="rId13"/>
    <p:sldId id="4838" r:id="rId14"/>
    <p:sldId id="4956" r:id="rId15"/>
    <p:sldId id="4980" r:id="rId16"/>
    <p:sldId id="4981" r:id="rId17"/>
    <p:sldId id="4958" r:id="rId18"/>
    <p:sldId id="4960" r:id="rId19"/>
    <p:sldId id="4961" r:id="rId20"/>
    <p:sldId id="4963" r:id="rId21"/>
    <p:sldId id="4964" r:id="rId22"/>
    <p:sldId id="4965" r:id="rId23"/>
    <p:sldId id="4967" r:id="rId24"/>
    <p:sldId id="4639" r:id="rId25"/>
    <p:sldId id="4640" r:id="rId26"/>
    <p:sldId id="4641" r:id="rId27"/>
    <p:sldId id="4642" r:id="rId28"/>
    <p:sldId id="4541" r:id="rId29"/>
    <p:sldId id="4564" r:id="rId30"/>
    <p:sldId id="4519" r:id="rId31"/>
    <p:sldId id="4656" r:id="rId32"/>
    <p:sldId id="4657" r:id="rId33"/>
    <p:sldId id="4658" r:id="rId34"/>
    <p:sldId id="4542" r:id="rId35"/>
    <p:sldId id="4659" r:id="rId36"/>
    <p:sldId id="4660" r:id="rId37"/>
    <p:sldId id="4662" r:id="rId38"/>
    <p:sldId id="4663" r:id="rId39"/>
    <p:sldId id="4664" r:id="rId40"/>
    <p:sldId id="4607" r:id="rId41"/>
    <p:sldId id="4511" r:id="rId42"/>
    <p:sldId id="4773" r:id="rId43"/>
    <p:sldId id="4783" r:id="rId44"/>
    <p:sldId id="4780" r:id="rId45"/>
    <p:sldId id="4790" r:id="rId46"/>
    <p:sldId id="4784" r:id="rId47"/>
    <p:sldId id="4787" r:id="rId48"/>
    <p:sldId id="4767" r:id="rId49"/>
    <p:sldId id="4785" r:id="rId50"/>
    <p:sldId id="4788" r:id="rId51"/>
    <p:sldId id="4791" r:id="rId52"/>
    <p:sldId id="4792" r:id="rId53"/>
    <p:sldId id="4908" r:id="rId54"/>
    <p:sldId id="4909" r:id="rId55"/>
  </p:sldIdLst>
  <p:sldSz cx="9144000" cy="5143500" type="screen16x9"/>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EBA867C-08C6-4D58-B722-19FD9B7F2678}">
          <p14:sldIdLst>
            <p14:sldId id="4892"/>
            <p14:sldId id="4626"/>
            <p14:sldId id="4627"/>
            <p14:sldId id="4628"/>
            <p14:sldId id="4629"/>
            <p14:sldId id="4630"/>
            <p14:sldId id="4832"/>
            <p14:sldId id="4824"/>
            <p14:sldId id="4632"/>
            <p14:sldId id="4522"/>
            <p14:sldId id="4523"/>
            <p14:sldId id="4633"/>
            <p14:sldId id="4838"/>
            <p14:sldId id="4956"/>
            <p14:sldId id="4980"/>
            <p14:sldId id="4981"/>
            <p14:sldId id="4958"/>
            <p14:sldId id="4960"/>
            <p14:sldId id="4961"/>
            <p14:sldId id="4963"/>
            <p14:sldId id="4964"/>
            <p14:sldId id="4965"/>
            <p14:sldId id="4967"/>
            <p14:sldId id="4639"/>
            <p14:sldId id="4640"/>
            <p14:sldId id="4641"/>
            <p14:sldId id="4642"/>
            <p14:sldId id="4541"/>
            <p14:sldId id="4564"/>
            <p14:sldId id="4519"/>
            <p14:sldId id="4656"/>
            <p14:sldId id="4657"/>
            <p14:sldId id="4658"/>
            <p14:sldId id="4542"/>
            <p14:sldId id="4659"/>
            <p14:sldId id="4660"/>
            <p14:sldId id="4662"/>
            <p14:sldId id="4663"/>
            <p14:sldId id="4664"/>
            <p14:sldId id="4607"/>
            <p14:sldId id="4511"/>
            <p14:sldId id="4773"/>
            <p14:sldId id="4783"/>
            <p14:sldId id="4780"/>
            <p14:sldId id="4790"/>
            <p14:sldId id="4784"/>
            <p14:sldId id="4787"/>
            <p14:sldId id="4767"/>
            <p14:sldId id="4785"/>
            <p14:sldId id="4788"/>
            <p14:sldId id="4791"/>
            <p14:sldId id="4792"/>
            <p14:sldId id="4908"/>
          </p14:sldIdLst>
        </p14:section>
        <p14:section name="Operatori economici" id="{FF6515AF-8F84-40BD-8F8B-86561A0E6B8F}">
          <p14:sldIdLst>
            <p14:sldId id="490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AD6"/>
    <a:srgbClr val="B8F2D1"/>
    <a:srgbClr val="CCFFCC"/>
    <a:srgbClr val="DDEC90"/>
    <a:srgbClr val="DEF6DA"/>
    <a:srgbClr val="BFDC30"/>
    <a:srgbClr val="E9F3B7"/>
    <a:srgbClr val="5D7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5226" autoAdjust="0"/>
  </p:normalViewPr>
  <p:slideViewPr>
    <p:cSldViewPr>
      <p:cViewPr varScale="1">
        <p:scale>
          <a:sx n="104" d="100"/>
          <a:sy n="104" d="100"/>
        </p:scale>
        <p:origin x="758" y="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3" d="100"/>
          <a:sy n="43" d="100"/>
        </p:scale>
        <p:origin x="277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DE02EF0-046D-4B7D-9D2E-8A736FCEB4BC}"/>
              </a:ext>
            </a:extLst>
          </p:cNvPr>
          <p:cNvSpPr>
            <a:spLocks noGrp="1"/>
          </p:cNvSpPr>
          <p:nvPr>
            <p:ph type="hdr" sz="quarter"/>
          </p:nvPr>
        </p:nvSpPr>
        <p:spPr>
          <a:xfrm>
            <a:off x="1" y="1"/>
            <a:ext cx="3170138" cy="48102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AAB7CDF9-B2AC-42B3-B0F3-9E59E6AD5F3B}"/>
              </a:ext>
            </a:extLst>
          </p:cNvPr>
          <p:cNvSpPr>
            <a:spLocks noGrp="1"/>
          </p:cNvSpPr>
          <p:nvPr>
            <p:ph type="dt" sz="quarter" idx="1"/>
          </p:nvPr>
        </p:nvSpPr>
        <p:spPr>
          <a:xfrm>
            <a:off x="4143427" y="1"/>
            <a:ext cx="3170138" cy="481028"/>
          </a:xfrm>
          <a:prstGeom prst="rect">
            <a:avLst/>
          </a:prstGeom>
        </p:spPr>
        <p:txBody>
          <a:bodyPr vert="horz" lIns="91440" tIns="45720" rIns="91440" bIns="45720" rtlCol="0"/>
          <a:lstStyle>
            <a:lvl1pPr algn="r">
              <a:defRPr sz="1200"/>
            </a:lvl1pPr>
          </a:lstStyle>
          <a:p>
            <a:fld id="{86D49F98-5EC9-456B-9DC5-C89B61AF6947}" type="datetimeFigureOut">
              <a:rPr lang="it-IT" smtClean="0"/>
              <a:t>04/07/2023</a:t>
            </a:fld>
            <a:endParaRPr lang="it-IT"/>
          </a:p>
        </p:txBody>
      </p:sp>
      <p:sp>
        <p:nvSpPr>
          <p:cNvPr id="4" name="Segnaposto piè di pagina 3">
            <a:extLst>
              <a:ext uri="{FF2B5EF4-FFF2-40B4-BE49-F238E27FC236}">
                <a16:creationId xmlns:a16="http://schemas.microsoft.com/office/drawing/2014/main" id="{0D71F29F-FB5A-4600-A44D-2FC767AE6760}"/>
              </a:ext>
            </a:extLst>
          </p:cNvPr>
          <p:cNvSpPr>
            <a:spLocks noGrp="1"/>
          </p:cNvSpPr>
          <p:nvPr>
            <p:ph type="ftr" sz="quarter" idx="2"/>
          </p:nvPr>
        </p:nvSpPr>
        <p:spPr>
          <a:xfrm>
            <a:off x="1" y="9120172"/>
            <a:ext cx="3170138" cy="48102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5BC5D93-5091-46DB-9700-25AD112DD757}"/>
              </a:ext>
            </a:extLst>
          </p:cNvPr>
          <p:cNvSpPr>
            <a:spLocks noGrp="1"/>
          </p:cNvSpPr>
          <p:nvPr>
            <p:ph type="sldNum" sz="quarter" idx="3"/>
          </p:nvPr>
        </p:nvSpPr>
        <p:spPr>
          <a:xfrm>
            <a:off x="4143427" y="9120172"/>
            <a:ext cx="3170138" cy="481028"/>
          </a:xfrm>
          <a:prstGeom prst="rect">
            <a:avLst/>
          </a:prstGeom>
        </p:spPr>
        <p:txBody>
          <a:bodyPr vert="horz" lIns="91440" tIns="45720" rIns="91440" bIns="45720" rtlCol="0" anchor="b"/>
          <a:lstStyle>
            <a:lvl1pPr algn="r">
              <a:defRPr sz="1200"/>
            </a:lvl1pPr>
          </a:lstStyle>
          <a:p>
            <a:fld id="{85DE4456-EA68-4598-B603-22A5715BA154}" type="slidenum">
              <a:rPr lang="it-IT" smtClean="0"/>
              <a:t>‹N›</a:t>
            </a:fld>
            <a:endParaRPr lang="it-IT"/>
          </a:p>
        </p:txBody>
      </p:sp>
    </p:spTree>
    <p:extLst>
      <p:ext uri="{BB962C8B-B14F-4D97-AF65-F5344CB8AC3E}">
        <p14:creationId xmlns:p14="http://schemas.microsoft.com/office/powerpoint/2010/main" val="9962142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4:14.475"/>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2788 1 24575,'0'0'0,"-4"0"0,-7 0 0,-21 0 0,-16 0 0,-24 10 0,-26 11 0,-28 12 0,-40 13 0,-33 2 0,-7-2 0,16-3 0,26-11 0,22-9 0,1 12 0,-14 4 0,-15-3 0,11 3-3823,10-3 1093,19-2 3007,11-2-746,9 3 430,21-6 39,24-8 0,22-6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1:23.304"/>
    </inkml:context>
    <inkml:brush xml:id="br0">
      <inkml:brushProperty name="width" value="0.1" units="cm"/>
      <inkml:brushProperty name="height" value="0.1" units="cm"/>
      <inkml:brushProperty name="color" value="#AE198D"/>
      <inkml:brushProperty name="inkEffects" value="galaxy"/>
      <inkml:brushProperty name="anchorX" value="3521.95947"/>
      <inkml:brushProperty name="anchorY" value="-12123.25586"/>
      <inkml:brushProperty name="scaleFactor" value="0.5"/>
    </inkml:brush>
  </inkml:definitions>
  <inkml:trace contextRef="#ctx0" brushRef="#br0">7613 436 24575,'0'0'0,"-4"0"0,-13 0 0,-10 0 0,-25 0 0,-14 0 0,-11 0 0,-10 0 0,2 0 0,10 0 0,3 0 0,-9 0 0,-2 0 0,-12 0 0,-26 0 0,5 0 0,-8 0 0,-12 0 0,-9 0 0,4 0 0,5 0 0,-1 0 0,-20 0 0,-15 0 0,-21 0 0,-7 0 0,3 0 0,12 0 0,31 0 0,8 0 0,-9 0 0,-13 0 0,8 0 0,19 0 0,19 0 0,28 0 0,23 0 0,9 0 0,-7 0 0,-8 0 0,-4 0 0,-9 0 0,-15 0 0,-22 0 0,-19 0 0,-17 0 0,-11 0 0,2 0 0,1 0 0,24 0 0,21 0 0,24 0 0,19 0 0,9 0 0,6 0 0,-6 0 0,4 0 0,-2 0 0,9 0 0,3 0 0,10 0 0,-8 0 0,-10 0 0,10-5 0,6-6 0,8-5 0,8 0 0,4 3 0,10-2 0,-9-2 0,0 2 0,0 4 0,0-2 0,2-3 0,0 3 0,2-9 0,5-1 0,1 1 0,-1 5 0,1 0 0,-24-6 0,-27-13 0,-13-8 0,14 5 0,15 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2:44.284"/>
    </inkml:context>
    <inkml:brush xml:id="br0">
      <inkml:brushProperty name="width" value="0.1" units="cm"/>
      <inkml:brushProperty name="height" value="0.1" units="cm"/>
      <inkml:brushProperty name="color" value="#AE198D"/>
      <inkml:brushProperty name="inkEffects" value="galaxy"/>
      <inkml:brushProperty name="anchorX" value="13587.50977"/>
      <inkml:brushProperty name="anchorY" value="-10318.81738"/>
      <inkml:brushProperty name="scaleFactor" value="0.5"/>
    </inkml:brush>
  </inkml:definitions>
  <inkml:trace contextRef="#ctx0" brushRef="#br0">7941 1213 24575,'0'0'0,"-5"0"0,-6 0 0,-16 0 0,-4 0 0,-15 0 0,-10 0 0,-41 0 0,-67 0 0,-74 0 0,-36 0 0,5 0 0,43 0 0,53 0 0,40 0 0,32 0 0,13 0 0,10 0 0,-1 0 0,-10 0 0,-16 0 0,-23 0 0,2 0 0,15 0 0,5 0 0,1 0 0,10 0 0,-4 0 0,-17 0 0,-8 0 0,-1 0 0,-9 0 0,-13 0 0,-6 0 0,6 0 0,2 0 0,4 0 0,20 0 0,25 0 0,6 0 0,-6 0 0,-29 0 0,0 0 0,-1 0 0,13 0 0,21 0 0,16 0 0,1 0 0,3 0 0,-6 0 0,-7 0 0,4 0 0,-6 0 0,6-5 0,1-1 0,12 1 0,11-5 0,12 1 0,8 1 0,6 3 0,4 1 0,2 2 0,6-4 0,-5 0 0,-17 1 0,-48 1 0,-20 1 0,-2-4 0,7-4 0,78 4 0,-44-13 0,-15-7 0,22-2 0,14 5 0,7-9 0,-3-12 0,-1-5 0,-9-4 0,-1-8 0,-1 6 0,10 0 0,1 1 0,6 12 0,11 2 0,-2 4 0,-3-1 0,6 3 0,1 2 0,-9-4 0,-11-13 0,5 0 0,2 3 0,10 4 0,3 0 0,4 4 0,0 4 0,5 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2:47.904"/>
    </inkml:context>
    <inkml:brush xml:id="br0">
      <inkml:brushProperty name="width" value="0.1" units="cm"/>
      <inkml:brushProperty name="height" value="0.1" units="cm"/>
      <inkml:brushProperty name="color" value="#AE198D"/>
      <inkml:brushProperty name="inkEffects" value="galaxy"/>
      <inkml:brushProperty name="anchorX" value="22543.43359"/>
      <inkml:brushProperty name="anchorY" value="-8090.39941"/>
      <inkml:brushProperty name="scaleFactor" value="0.5"/>
    </inkml:brush>
  </inkml:definitions>
  <inkml:trace contextRef="#ctx0" brushRef="#br0">827 136 24575,'0'0'0,"-4"0"0,-7 0 0,-5 0 0,-10 0 0,-9 0 0,-1 0 0,-1 0 0,7-6 0,-3-5 0,-8 0 0,1-4 0,-5 2 0,-3-3 0,-7 3 0,4-3 0,3 4 0,7 2 0,5 4 0,4 2 0,-7 2 0,1 7 0,36-2 0,-2-2 0,1 1 0,-1-1 0,1 1 0,0 0 0,0 1 0,-6 4 0,6-3 0,-1 0 0,1 0 0,0 1 0,1-1 0,-1 1 0,-3 7 0,-9 31 0,6 1 0,4-2 0,4-4 0,7-4 0,1 2 0,11 8 0,4 5 0,9 3 0,2-3 0,-4 0 0,4 0 0,-7-4 0,-6-10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4:29.857"/>
    </inkml:context>
    <inkml:brush xml:id="br0">
      <inkml:brushProperty name="width" value="0.1" units="cm"/>
      <inkml:brushProperty name="height" value="0.1" units="cm"/>
      <inkml:brushProperty name="color" value="#AE198D"/>
      <inkml:brushProperty name="inkEffects" value="galaxy"/>
      <inkml:brushProperty name="anchorX" value="24161.53906"/>
      <inkml:brushProperty name="anchorY" value="-7612.89697"/>
      <inkml:brushProperty name="scaleFactor" value="0.5"/>
    </inkml:brush>
  </inkml:definitions>
  <inkml:trace contextRef="#ctx0" brushRef="#br0">7274 1436 24575,'0'0'0,"-4"-5"0,-7-2 0,0-3 0,-4-1 0,-4 3 0,-2 1 0,-3 3 0,-7 1 0,-1-3 0,-5 0 0,-6 1 0,-3 1 0,-24 1 0,-15 2 0,-6 0 0,4 0 0,11 1 0,3 1 0,7-1 0,1 0 0,8 0 0,2 0 0,9 1 0,-5-1 0,1 0 0,-7 0 0,-17 0 0,-17 0 0,-20 0 0,-13 0 0,7 0 0,8 5 0,14 0 0,3 6 0,-4-1 0,-24-2 0,-40-1 0,-31-3 0,13-2 0,22 0 0,34-2 0,11 0 0,-36-1 0,-42 1 0,-42 0 0,1-1 0,32 1 0,42 0 0,39 0 0,35 0 0,27 0 0,13 0 0,11 0 0,-1 0 0,3 0 0,-9 0 0,0 0 0,0 0 0,-3 0 0,3 0 0,2 0 0,-54 0 0,-75 0 0,-78 0 0,-49 0 0,26 0 0,45 0 0,46 0 0,46 0 0,35 0 0,-13 0 0,-18 0 0,-3-5 0,20-11 0,87 12 0,-41-13 0,53 14 0,-1-1 0,0 0 0,-17-11 0,23 12 0,0 0 0,1 1 0,0-1 0,0 0 0,0 0 0,0-1 0,0 1 0,-4-7 0,4 7 0,1-1 0,0 0 0,0 0 0,1 0 0,-1 0 0,1 0 0,-2-9 0,-2-26 0,7-16 0,3-13 0,0-13 0,0-1 0,-2 9 0,0 1 0,-2 11 0,0 10 0,-1 10 0,0 6 0,0 5 0,0 4 0,0 1 0,0 0 0,5 0 0,6-5 0,5 0 0,5-2 0,2 2 0,-2 0 0,0-9 0,-4 1 0,1 5 0,-4 3 0,-4 3 0,-4-5 0,-2 2 0,-2-1 0,-2-4 0,-1 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4:32.854"/>
    </inkml:context>
    <inkml:brush xml:id="br0">
      <inkml:brushProperty name="width" value="0.1" units="cm"/>
      <inkml:brushProperty name="height" value="0.1" units="cm"/>
      <inkml:brushProperty name="color" value="#AE198D"/>
      <inkml:brushProperty name="inkEffects" value="galaxy"/>
      <inkml:brushProperty name="anchorX" value="32238.45313"/>
      <inkml:brushProperty name="anchorY" value="-5162.34766"/>
      <inkml:brushProperty name="scaleFactor" value="0.5"/>
    </inkml:brush>
  </inkml:definitions>
  <inkml:trace contextRef="#ctx0" brushRef="#br0">1 912 24575,'0'0'0,"4"0"0,7 0 0,5 0 0,5-5 0,-3-11 0,8-6 0,1-4 0,-4-2 0,6-7 0,-6 1 0,1 5 0,-1-4 0,6-8 0,1 0 0,1-4 0,4-3 0,5 4 0,0-2 0,2 9 0,-1-6 0,-4 3 0,2 3 0,-2-2 0,-3 7 0,-2 3 0,-2 3 0,-2 1 0,-1 0 0,-6 0 0,-1-1 0,1 6 0,-5 10 0,-9 6 0,-5 9 0,-8 2 0,-7 6 0,-5 5 0,-6 3 0,-1-2 0,3 2 0,-1-5 0,1 1 0,-1-3 0,4 1 0,0 2 0,-2-2 0,5 1 0,3 3 0,5 3 0,8 1 0,3 1 0,7 2 0,6 1 0,9 0 0,4-1 0,2 1 0,6 0 0,4 0 0,10-1 0,-7 1 0,-3-1 0,-5-4 0,-10-1 0,-2 10 0,3 7 0,0 12 0,-5-5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6:11.786"/>
    </inkml:context>
    <inkml:brush xml:id="br0">
      <inkml:brushProperty name="width" value="0.1" units="cm"/>
      <inkml:brushProperty name="height" value="0.1" units="cm"/>
      <inkml:brushProperty name="color" value="#AE198D"/>
      <inkml:brushProperty name="inkEffects" value="galaxy"/>
      <inkml:brushProperty name="anchorX" value="32450.11328"/>
      <inkml:brushProperty name="anchorY" value="-4727.0459"/>
      <inkml:brushProperty name="scaleFactor" value="0.5"/>
    </inkml:brush>
  </inkml:definitions>
  <inkml:trace contextRef="#ctx0" brushRef="#br0">694 0 24575,'0'0'0,"-5"0"0,-27 0 0,-22 0 0,-4 0 0,0 0 0,5 0 0,-7 0 0,5 0 0,6 0 0,7 0 0,5 0 0,6 0 0,2 0 0,-2 0 0,0 0 0,5 6 0,7 5 0,7 5 0,4 5 0,5 2 0,2 3 0,7 6 0,1 1 0,-1 6 0,0-2 0,3-1 0,-1-3 0,4 4 0,-1-3 0,-2-1 0,3 4 0,-3-2 0,-1-2 0,3-7 0,3 4 0,-2-2 0,4 1 0,13 19 0,3 2 0,-3-7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9:24.831"/>
    </inkml:context>
    <inkml:brush xml:id="br0">
      <inkml:brushProperty name="width" value="0.1" units="cm"/>
      <inkml:brushProperty name="height" value="0.1" units="cm"/>
      <inkml:brushProperty name="color" value="#AE198D"/>
      <inkml:brushProperty name="inkEffects" value="galaxy"/>
      <inkml:brushProperty name="anchorX" value="33913.80859"/>
      <inkml:brushProperty name="anchorY" value="-4487.09912"/>
      <inkml:brushProperty name="scaleFactor" value="0.5"/>
    </inkml:brush>
  </inkml:definitions>
  <inkml:trace contextRef="#ctx0" brushRef="#br0">0 1196 24575,'0'0'0,"27"0"-6553,21 0 3276,26 0 2084,23 0 4431,13 0-4425,5 0 3662,2 0-3048,41 5 4682,42 0-1378,56 6-3008,18-1 746,14-2-431,-4-1-38,1-3 0,-4-1 0,-26-2 0,-20-1 0,-21 0 0,-19 0 0,0-1 0,-21 1 0,-2 0 0,19 10 0,-2 1 0,23 0 0,12 3 0,3-2 0,-25-2 0,-36-3 0,-30-3 0,-32-2 0,-28-1 0,-17-1 0,0-1 0,17 1 0,11-1 0,10 1 0,12 0 0,-2-1 0,-4 1 0,-16 0 0,-17 0 0,-11 0 0,-12 0 0,-4 0 0,-1 0 0,7-5 0,13 0 0,3-6 0,0 1 0,9-4 0,3 2 0,24-3 0,24 2 0,0 3 0,-5 4 0,-13 1 0,-22-2 0,-19-4 0,-12-5 0,-16-4 0,-9-4 0,-5-6 0,-8-2 0,0-1 0,-4 1 0,1-3 0,8-11 0,3-3 0,-2 1 0,-5 3 0,17-10 0,6-6 0,7-13 0,-6 5 0,8-3 0,11 4 0,-2-2 0,-5 10 0,-12 8 0,-7 3 0,-5-3 0,1 5 0,0 9 0,-6 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29:28.078"/>
    </inkml:context>
    <inkml:brush xml:id="br0">
      <inkml:brushProperty name="width" value="0.1" units="cm"/>
      <inkml:brushProperty name="height" value="0.1" units="cm"/>
      <inkml:brushProperty name="color" value="#AE198D"/>
      <inkml:brushProperty name="inkEffects" value="galaxy"/>
      <inkml:brushProperty name="anchorX" value="24095.07813"/>
      <inkml:brushProperty name="anchorY" value="-4307.54834"/>
      <inkml:brushProperty name="scaleFactor" value="0.5"/>
    </inkml:brush>
  </inkml:definitions>
  <inkml:trace contextRef="#ctx0" brushRef="#br0">0 82 24575,'0'0'0,"5"0"0,9 0 0,16 0 0,12 0 0,4 0 0,6 0 0,9 0 0,-3-6 0,-4 0 0,-7-1 0,0 2 0,-4 2 0,-4-5 0,2-6 0,-2 1 0,-1 2 0,-3 3 0,-14 8 0,-19 2 0,-1-1 0,-1 0 0,1 0 0,0-1 0,0 1 0,0 0 0,0 0 0,-1 0 0,1 0 0,0 0 0,-1 0 0,1 0 0,-1 0 0,1 0 0,-1 0 0,1 1 0,-1 0 0,6 34 0,-4 5 0,-3 3 0,-7 4 0,-1-2 0,1-3 0,1-4 0,3 3 0,1 15 0,7 29 0,2 4 0,0 2 0,11-6 0,0-6 0,-2-19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0:56.622"/>
    </inkml:context>
    <inkml:brush xml:id="br0">
      <inkml:brushProperty name="width" value="0.1" units="cm"/>
      <inkml:brushProperty name="height" value="0.1" units="cm"/>
      <inkml:brushProperty name="color" value="#AE198D"/>
      <inkml:brushProperty name="inkEffects" value="galaxy"/>
      <inkml:brushProperty name="anchorX" value="22412.42773"/>
      <inkml:brushProperty name="anchorY" value="-6053.34961"/>
      <inkml:brushProperty name="scaleFactor" value="0.5"/>
    </inkml:brush>
  </inkml:definitions>
  <inkml:trace contextRef="#ctx0" brushRef="#br0">0 530 24575,'0'0'0,"9"-4"0,20-3 0,9 2 0,8 1 0,12 0 0,23 2 0,29 1 0,20 1 0,17 0 0,-1 0 0,-10 0 0,-26 0 0,-14 1 0,-1-1 0,9 0 0,19 0 0,-2 0 0,-5 0 0,-14 0 0,-20 0 0,8 0 0,-9 0 0,19 0 0,21 0 0,17 0 0,-10 0 0,-19 0 0,-18 0 0,0 0 0,0 0 0,-4 0 0,10 0 0,14 0 0,14 0 0,3 0 0,4 0 0,2 0 0,5 5 0,0 0 0,6 6 0,3 4 0,-6-1 0,-14 3 0,-24-2 0,-24-4 0,-21-3 0,-11 2 0,5-2 0,5-2 0,2-2 0,-1-1 0,-5-2 0,-2 0 0,30-1 0,17 0 0,5-1 0,1 1 0,-15 0 0,5-1 0,31 1 0,36 5 0,35 1 0,24 4 0,10 0 0,-18-1 0,-40-3 0,-43-1 0,-28-3 0,-25-1 0,-16 0 0,1-1 0,-8-1 0,-8 1 0,-7-1 0,0 1 0,2 0 0,7 0 0,-1 0 0,-4 0 0,-3 0 0,0 0 0,-3 0 0,-3 0 0,-3 0 0,-2 0 0,-1-5 0,-1-6 0,4 0 0,6-4 0,-5-9 0,-7-3 0,-8-2 0,-6-1 0,-5 1 0,-4 0 0,-2 0 0,-1-3 0,5-1 0,5 6 0,1 2 0,4 1 0,4 0 0,3 0 0,8-1 0,2 5 0,-4-1 0,9-5 0,0 4 0,-5-1 0,-8-1 0,-2 0 0,-2-1 0,2 5 0,0 5 0,3 5 0,-5 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1:00.965"/>
    </inkml:context>
    <inkml:brush xml:id="br0">
      <inkml:brushProperty name="width" value="0.1" units="cm"/>
      <inkml:brushProperty name="height" value="0.1" units="cm"/>
      <inkml:brushProperty name="color" value="#AE198D"/>
      <inkml:brushProperty name="inkEffects" value="galaxy"/>
      <inkml:brushProperty name="anchorX" value="12668.32129"/>
      <inkml:brushProperty name="anchorY" value="-6539.41064"/>
      <inkml:brushProperty name="scaleFactor" value="0.5"/>
    </inkml:brush>
  </inkml:definitions>
  <inkml:trace contextRef="#ctx0" brushRef="#br0">0 49 24575,'0'0'0,"5"0"0,6 0 0,5 0 0,5 0 0,3 0 0,7 0 0,28 0 0,6-11 0,0 0 0,-7 0 0,-8 2 0,-8 2 0,-13 8 0,-26 1 0,0-1 0,-1-1 0,0 1 0,0 0 0,0 0 0,0 1 0,0-1 0,0 0 0,3 3 0,11 17 0,-6 5 0,-4 2 0,-4 2 0,-2 0 0,-1-1 0,0-1 0,-1 0 0,1-1 0,1-1 0,-1 1 0,1 5 0,0 5 0,0 0 0,0 4 0,0-6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4:17.084"/>
    </inkml:context>
    <inkml:brush xml:id="br0">
      <inkml:brushProperty name="width" value="0.1" units="cm"/>
      <inkml:brushProperty name="height" value="0.1" units="cm"/>
      <inkml:brushProperty name="color" value="#AE198D"/>
      <inkml:brushProperty name="inkEffects" value="galaxy"/>
      <inkml:brushProperty name="anchorX" value="3803.89575"/>
      <inkml:brushProperty name="anchorY" value="362.66843"/>
      <inkml:brushProperty name="scaleFactor" value="0.5"/>
    </inkml:brush>
  </inkml:definitions>
  <inkml:trace contextRef="#ctx0" brushRef="#br0">278 1 24575,'0'0'0,"-4"0"0,-18 10 0,0 27 0,-15 17 0,-1 30 0,-11 10 0,1-1 0,13-17 0,16-20 0,18-52 0,0 0 0,1 0 0,-1 0 0,1 0 0,-1 0 0,1 0 0,1 5 0,-2-7 0,2-1 0,-1 0 0,0 0 0,0 0 0,0 1 0,1-1 0,-1 0 0,1 0 0,-1 0 0,1 0 0,-1 0 0,1 0 0,0 0 0,-1 0 0,1 0 0,0 0 0,1 1 0,1 0 0,-1-1 0,0 0 0,0 0 0,0 0 0,1-1 0,-1 1 0,0 0 0,0-1 0,1 0 0,3 1 0,51 1 0,9-4 0,15-2 0,-5 0 0,-4 1 0,-11 0 0,-11 1 0,-9 2 0,4-1 0,0 1 0,8 0 0,-3 0 0,-4 0 0,-5 1 0,0-1 0,-4 0 0,-8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3:19.035"/>
    </inkml:context>
    <inkml:brush xml:id="br0">
      <inkml:brushProperty name="width" value="0.1" units="cm"/>
      <inkml:brushProperty name="height" value="0.1" units="cm"/>
      <inkml:brushProperty name="color" value="#AE198D"/>
      <inkml:brushProperty name="inkEffects" value="galaxy"/>
      <inkml:brushProperty name="anchorX" value="11123.72852"/>
      <inkml:brushProperty name="anchorY" value="-8003.58984"/>
      <inkml:brushProperty name="scaleFactor" value="0.5"/>
    </inkml:brush>
  </inkml:definitions>
  <inkml:trace contextRef="#ctx0" brushRef="#br0">1 602 24575,'0'0'0,"9"0"0,14 0 0,46 0 0,42 0 0,55 0 0,57 0 0,42 0 0,-17 0 0,17 0 0,17 0 0,28 0 0,21 0 0,4 0 0,-25 0 0,-57 0 0,-59 0 0,-53 0 0,-42 0 0,-28 0 0,-23 0 0,-15 0 0,9 0 0,16 0 0,22 0 0,19 0 0,10 0 0,5 0 0,-9 0 0,8 0 0,5 0 0,15 0 0,16 0 0,19 0 0,5 0 0,3 0 0,-8 0 0,-4 0 0,-2 0 0,2 0 0,9 0 0,6 0 0,-1 0 0,-13 0 0,-26 0 0,-32 0 0,-28 0 0,-23 0 0,-17 0 0,-15-6 0,4 1 0,-2 0 0,7-5 0,-1 1 0,1 2 0,-2 1 0,0 3 0,-2 1 0,9 1 0,21-5 0,11 1 0,13-5 0,11-5 0,-4-4 0,-12 1 0,-14 4 0,-2 4 0,-6 3 0,-2 4 0,-7 1 0,-11-3 0,-34 3 0,1 1 0,-1 0 0,0 0 0,1 0 0,-1 0 0,0 0 0,0-1 0,0 1 0,3-3 0,21-12 0,3-14 0,1-3 0,0-2 0,-1 0 0,-5 3 0,4 1 0,0-4 0,5 7 0,11-9 0,10-5 0,0 6 0,-10 7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3:23.204"/>
    </inkml:context>
    <inkml:brush xml:id="br0">
      <inkml:brushProperty name="width" value="0.1" units="cm"/>
      <inkml:brushProperty name="height" value="0.1" units="cm"/>
      <inkml:brushProperty name="color" value="#AE198D"/>
      <inkml:brushProperty name="inkEffects" value="galaxy"/>
      <inkml:brushProperty name="anchorX" value="1335.42114"/>
      <inkml:brushProperty name="anchorY" value="-8418.17969"/>
      <inkml:brushProperty name="scaleFactor" value="0.5"/>
    </inkml:brush>
  </inkml:definitions>
  <inkml:trace contextRef="#ctx0" brushRef="#br0">1 1 24575,'0'0'0,"5"0"0,6 0 0,11 0 0,14 0 0,5 0 0,10 0 0,-1 0 0,-3 0 0,11 0 0,10 0 0,-13 0 0,-13 5 0,-13 6 0,-12 5 0,-9 5 0,-6 2 0,-3 9 0,-1 16 0,-1 1 0,1-1 0,0 1 0,1-4 0,0-5 0,0-5 0,1-4 0,0-3 0,-5-1 0,0-6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5:51.142"/>
    </inkml:context>
    <inkml:brush xml:id="br0">
      <inkml:brushProperty name="width" value="0.1" units="cm"/>
      <inkml:brushProperty name="height" value="0.1" units="cm"/>
      <inkml:brushProperty name="color" value="#AE198D"/>
      <inkml:brushProperty name="inkEffects" value="galaxy"/>
      <inkml:brushProperty name="anchorX" value="-6166.92139"/>
      <inkml:brushProperty name="anchorY" value="-11937.28418"/>
      <inkml:brushProperty name="scaleFactor" value="0.5"/>
    </inkml:brush>
  </inkml:definitions>
  <inkml:trace contextRef="#ctx0" brushRef="#br0">1 188 24575,'0'0'0,"4"0"0,34 0 0,32 0 0,26 0 0,25 0 0,19 0 0,23 0 0,12 0 0,-6 0 0,-17 0 0,-26 0 0,-30 0 0,-9 0 0,-5 0 0,-3 0 0,10 0 0,-6 0 0,6 0 0,-7 0 0,4 0 0,-7 0 0,-6 0 0,-12 0 0,-11 0 0,-9 0 0,-8 0 0,-4 0 0,2 0 0,20 0 0,16 0 0,16 0 0,12 0 0,7 0 0,-6 0 0,-14 0 0,-16 0 0,-14 0 0,14 0 0,25 0 0,38 0 0,25 0 0,15 0 0,11 5 0,1 0 0,-24 1 0,-21-2 0,-27-1 0,-21-1 0,-23-1 0,0 0 0,29-1 0,48 0 0,35-1 0,15 1 0,-17 0 0,-32 0 0,-34 0 0,-32 0 0,-25 0 0,-10 0 0,-5 0 0,-5 0 0,-3 0 0,-1 0 0,4 0 0,5 0 0,5 0 0,9 0 0,4 0 0,3 0 0,0 0 0,-2 0 0,-5 0 0,-1 0 0,4-5 0,0-6 0,-4 0 0,0 1 0,-1-2 0,1 1 0,-4-3 0,-1 2 0,-3-2 0,-5 2 0,2 2 0,-3 4 0,2 2 0,-1 1 0,3 3 0,-2-5 0,-3 0 0,3 0 0,-2 1 0,-2 1 0,-3 1 0,-1 1 0,-2 1 0,-1 0 0,0-5 0,-1 0 0,0-6 0,0 2 0,0 0 0,6 3 0,5 2 0,0 1 0,-1 2 0,-7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5:59.269"/>
    </inkml:context>
    <inkml:brush xml:id="br0">
      <inkml:brushProperty name="width" value="0.1" units="cm"/>
      <inkml:brushProperty name="height" value="0.1" units="cm"/>
      <inkml:brushProperty name="color" value="#AE198D"/>
      <inkml:brushProperty name="inkEffects" value="galaxy"/>
      <inkml:brushProperty name="anchorX" value="-16337.53809"/>
      <inkml:brushProperty name="anchorY" value="-14114.03809"/>
      <inkml:brushProperty name="scaleFactor" value="0.5"/>
    </inkml:brush>
  </inkml:definitions>
  <inkml:trace contextRef="#ctx0" brushRef="#br0">92 0 24575,'0'0'0,"27"0"0,20 0 0,7 11 0,5 5 0,-3 0 0,-7-1 0,-1 1 0,4 2 0,1 2 0,12-2 0,6-5 0,10 2 0,9-4 0,-9-3 0,0-2 0,-14-3 0,-21-2 0,-23 0 0,-20-1 0,-7-1 0,-23 6 0,-26 0 0,-21 16 0,-1 10 0,11 5 0,11-5 0,10-5 0,3 2 0,0-1 0,-7 5 0,-4 0 0,-2 6 0,3-6 0,6-8 0,5-7 0,5-1 0,-11 5 0,-10 7 0,-4-2 0,4 6 0,1 6 0,6-1 0,11-6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7:11.372"/>
    </inkml:context>
    <inkml:brush xml:id="br0">
      <inkml:brushProperty name="width" value="0.1" units="cm"/>
      <inkml:brushProperty name="height" value="0.1" units="cm"/>
      <inkml:brushProperty name="color" value="#AE198D"/>
      <inkml:brushProperty name="inkEffects" value="galaxy"/>
      <inkml:brushProperty name="anchorX" value="-15230.8457"/>
      <inkml:brushProperty name="anchorY" value="-13899.30176"/>
      <inkml:brushProperty name="scaleFactor" value="0.5"/>
    </inkml:brush>
  </inkml:definitions>
  <inkml:trace contextRef="#ctx0" brushRef="#br0">1 0 24575,'0'0'0,"4"0"0,8 0 0,9 0 0,21 0 0,14 0 0,23 0 0,24 0 0,20 0 0,12 0 0,21 5 0,8 6 0,9 5 0,12 5 0,4 3 0,-3-3 0,-16 0 0,-28-4 0,-27-5 0,-14-4 0,-8-3 0,-1-3 0,-10-2 0,-12 0 0,-9 4 0,-11 0 0,2 1 0,3 4 0,7-1 0,0 0 0,0-3 0,9-1 0,3-2 0,4-1 0,-9-1 0,1 0 0,0 0 0,-9-1 0,2 1 0,-3 0 0,-2 0 0,-2 0 0,-6-1 0,3 1 0,11 0 0,21 0 0,38 1 0,21-1 0,20 0 0,2 0 0,-13 0 0,-23 0 0,-30 0 0,-25 0 0,-22 0 0,-15 0 0,-10 0 0,1 0 0,8 0 0,11 0 0,10 0 0,5 0 0,-5 0 0,-7 0 0,-7 0 0,-7 0 0,-5 0 0,-4 0 0,9 0 0,15 0 0,26 0 0,15 0 0,1 0 0,-10 0 0,-15 0 0,-14 0 0,-12 0 0,-9 0 0,5 0 0,-2 0 0,2 0 0,-1 0 0,-2 0 0,-3 0 0,14 0 0,3 0 0,4 0 0,2 0 0,1 0 0,-6 0 0,-2 0 0,6 0 0,0 0 0,0 0 0,-5 0 0,-5 0 0,-7 0 0,0 0 0,-3 0 0,-2 0 0,8 0 0,3 0 0,16 0 0,8 0 0,1 0 0,-1 0 0,-8 0 0,-9 0 0,-9 0 0,-7 0 0,-5 0 0,-8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7:14.388"/>
    </inkml:context>
    <inkml:brush xml:id="br0">
      <inkml:brushProperty name="width" value="0.1" units="cm"/>
      <inkml:brushProperty name="height" value="0.1" units="cm"/>
      <inkml:brushProperty name="color" value="#AE198D"/>
      <inkml:brushProperty name="inkEffects" value="galaxy"/>
      <inkml:brushProperty name="anchorX" value="-24003.67773"/>
      <inkml:brushProperty name="anchorY" value="-15126.55371"/>
      <inkml:brushProperty name="scaleFactor" value="0.5"/>
    </inkml:brush>
  </inkml:definitions>
  <inkml:trace contextRef="#ctx0" brushRef="#br0">579 0 24575,'0'0'0,"0"5"0,0 6 0,0 11 0,0 4 0,10 8 0,1 8 0,5-6 0,4 3 0,-3-3 0,8 4 0,-4-3 0,1 3 0,-4-2 0,-5-3 0,0-2 0,3-3 0,2-1 0,4-2 0,1 0 0,-3-2 0,-5 2 0,-4-1 0,-5 0 0,3-5 0,-3-1 0,-11-4 0,-13-5 0,-7-4 0,-15-3 0,-12-2 0,-12-2 0,3-1 0,-10 11 0,-9 0 0,-3 10 0,-3 5 0,11-2 0,13-5 0,-5 0 0,0-4 0,12-4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8:56.879"/>
    </inkml:context>
    <inkml:brush xml:id="br0">
      <inkml:brushProperty name="width" value="0.1" units="cm"/>
      <inkml:brushProperty name="height" value="0.1" units="cm"/>
      <inkml:brushProperty name="color" value="#AE198D"/>
      <inkml:brushProperty name="inkEffects" value="galaxy"/>
      <inkml:brushProperty name="anchorX" value="-22409.33008"/>
      <inkml:brushProperty name="anchorY" value="-15029.14551"/>
      <inkml:brushProperty name="scaleFactor" value="0.5"/>
    </inkml:brush>
  </inkml:definitions>
  <inkml:trace contextRef="#ctx0" brushRef="#br0">0 0 24575,'0'0'0,"14"0"0,36 0 0,41 0 0,56 0 0,62 0 0,46 5 0,24 6 0,-10 0 0,-15 4 0,-31-2 0,-45-2 0,-36-4 0,-29-2 0,-16-2 0,-23-2 0,-11-1 0,-9-1 0,-9 1 0,3-1 0,5 1 0,-3-1 0,1 1 0,1 0 0,-1 0 0,12 0 0,0 0 0,11 0 0,14 0 0,20 0 0,17 0 0,25 0 0,6 0 0,-10 0 0,-19 0 0,-17 0 0,2 0 0,-9 0 0,9 0 0,10 0 0,6 0 0,0 0 0,-4 0 0,1 0 0,6 0 0,1 0 0,3 0 0,-11 0 0,-1 0 0,-21 5 0,-4 1 0,1-1 0,22 5 0,3-1 0,-4 4 0,-18-2 0,-21-2 0,-20-2 0,-15-3 0,-6-2 0,-2-1 0,2-1 0,-2 0 0,-2-1 0,-9 6 0,-7 5 0,-8 6 0,-5 4 0,-4 4 0,-3 2 0,-1 1 0,-1 1 0,6-6 0,6-5 0,5-6 0,5-5 0,4-3 0,-4 3 0,7-1 0,11 10 0,1 4 0,6 5 0,-2 2 0,7 7 0,-3-5 0,-9 1 0,-5-8 0,1 5 0,-2 0 0,-1 1 0,-8 0 0,5 0 0,-1 6 0,6-1 0,-5 0 0,-6-6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38:59.391"/>
    </inkml:context>
    <inkml:brush xml:id="br0">
      <inkml:brushProperty name="width" value="0.1" units="cm"/>
      <inkml:brushProperty name="height" value="0.1" units="cm"/>
      <inkml:brushProperty name="color" value="#AE198D"/>
      <inkml:brushProperty name="inkEffects" value="galaxy"/>
      <inkml:brushProperty name="anchorX" value="-31019.35938"/>
      <inkml:brushProperty name="anchorY" value="-16881.86133"/>
      <inkml:brushProperty name="scaleFactor" value="0.5"/>
    </inkml:brush>
  </inkml:definitions>
  <inkml:trace contextRef="#ctx0" brushRef="#br0">576 1 24575,'0'0'0,"0"4"0,5 19 0,6 20 0,0 20 0,-1 8 0,-2-4 0,-3-7 0,-1-10 0,-3-9 0,0-1 0,-12 10 0,-1 10 0,-4-4 0,-4-9 0,-3-12 0,21-34 0,0 1 0,0 0 0,0 0 0,0 0 0,0-1 0,-1 1 0,1-1 0,-1 1 0,-2 0 0,-21 6 0,-1-13 0,-11-9 0,0-2 0,-5 2 0,-4-2 0,-2-3 0,3-2 0,-1 3 0,4 4 0,5-1 0,9-1 0,-2 2 0,8 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16:21:41.994"/>
    </inkml:context>
    <inkml:brush xml:id="br0">
      <inkml:brushProperty name="width" value="0.1" units="cm"/>
      <inkml:brushProperty name="height" value="0.1" units="cm"/>
      <inkml:brushProperty name="color" value="#AE198D"/>
      <inkml:brushProperty name="inkEffects" value="galaxy"/>
      <inkml:brushProperty name="anchorX" value="2465.05957"/>
      <inkml:brushProperty name="anchorY" value="-1733.29492"/>
      <inkml:brushProperty name="scaleFactor" value="0.5"/>
    </inkml:brush>
  </inkml:definitions>
  <inkml:trace contextRef="#ctx0" brushRef="#br0">0 1633 24575,'0'0'0,"0"-4"0,0-26 0,5-14 0,9-18 0,15-15 0,19-15 0,7-2 0,9 2 0,9 8 0,-1 1 0,1 8 0,-5 8 0,-5 8 0,4 4 0,-3-5 0,-4 2 0,-4 2 0,-2 1 0,1 3 0,-1-8 0,-6 5 0,-6 12 0,-11 2 0,-6 6 0,-3 9 0,-6 4 0,-1 6 0,-4 2 0,2 3 0,2-1 0,7 3 0,12-3 0,7-3 0,6 3 0,-3-4 0,-3 4 0,-5 2 0,-4 4 0,-4 2 0,-7 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16:21:43.147"/>
    </inkml:context>
    <inkml:brush xml:id="br0">
      <inkml:brushProperty name="width" value="0.1" units="cm"/>
      <inkml:brushProperty name="height" value="0.1" units="cm"/>
      <inkml:brushProperty name="color" value="#AE198D"/>
      <inkml:brushProperty name="inkEffects" value="galaxy"/>
      <inkml:brushProperty name="anchorX" value="60.3753"/>
      <inkml:brushProperty name="anchorY" value="-947.76514"/>
      <inkml:brushProperty name="scaleFactor" value="0.5"/>
    </inkml:brush>
  </inkml:definitions>
  <inkml:trace contextRef="#ctx0" brushRef="#br0">0 0 24575,'0'0'0,"4"0"0,12 0 0,8 5 0,19 5 0,-2 4 0,3 5 0,12 7 0,1 2 0,-4 2 0,-7-1 0,-6-6 0,-12-2 0,-9 0 0,-19-18 0,1-1 0,0 0 0,0 0 0,0 0 0,-1 0 0,1 0 0,-1 1 0,1-1 0,-1 4 0,0-5 0,0 1 0,0 0 0,0 0 0,-1 0 0,1 0 0,-1 0 0,1 0 0,-1 0 0,-1 2 0,-11 23 0,-6 0 0,-5 0 0,-1 0 0,-1-1 0,4-1 0,1-5 0,-4 4 0,-5 10 0,-6 0 0,-5 1 0,1-7 0,3-2 0,3-8 0,9-1 0,2-4 0,7-5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4:20.881"/>
    </inkml:context>
    <inkml:brush xml:id="br0">
      <inkml:brushProperty name="width" value="0.1" units="cm"/>
      <inkml:brushProperty name="height" value="0.1" units="cm"/>
      <inkml:brushProperty name="color" value="#AE198D"/>
      <inkml:brushProperty name="inkEffects" value="galaxy"/>
      <inkml:brushProperty name="anchorX" value="2136.41235"/>
      <inkml:brushProperty name="anchorY" value="-1208.34106"/>
      <inkml:brushProperty name="scaleFactor" value="0.5"/>
    </inkml:brush>
  </inkml:definitions>
  <inkml:trace contextRef="#ctx0" brushRef="#br0">1 28 24575,'0'0'0,"4"0"0,23-5 0,22-1 0,25 1 0,22 0 0,18 2 0,6 1 0,-4 1 0,-17 1 0,0-1 0,31 2 0,17-1 0,8 0 0,-10 0 0,-24 0 0,-22 1 0,7-1 0,18 0 0,3 0 0,11 0 0,-4 0 0,-4 0 0,-22 0 0,-23 0 0,0 0 0,41 0 0,38 5 0,43 0 0,40 1 0,-11-2 0,-43-1 0,-50-1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7:17.697"/>
    </inkml:context>
    <inkml:brush xml:id="br0">
      <inkml:brushProperty name="width" value="0.1" units="cm"/>
      <inkml:brushProperty name="height" value="0.1" units="cm"/>
      <inkml:brushProperty name="color" value="#AE198D"/>
      <inkml:brushProperty name="inkEffects" value="galaxy"/>
      <inkml:brushProperty name="anchorX" value="-2827.39331"/>
      <inkml:brushProperty name="anchorY" value="-2223.77515"/>
      <inkml:brushProperty name="scaleFactor" value="0.5"/>
    </inkml:brush>
  </inkml:definitions>
  <inkml:trace contextRef="#ctx0" brushRef="#br0">5900 56 24575,'0'0'0,"-9"0"0,-14 0 0,-4 0 0,-3 0 0,-7 0 0,-5 0 0,1 0 0,2 0 0,-2 0 0,-8 0 0,-2 0 0,-3 0 0,-7 0 0,-15 0 0,-6 0 0,-9 0 0,4 0 0,11 0 0,4 0 0,7 0 0,-6-6 0,-13-4 0,-13-1 0,-8 1 0,1 2 0,8 3 0,7 2 0,10 1 0,14 2 0,13 0 0,11 0 0,8 1 0,-1-1 0,-12 1 0,-42-1 0,-32 0 0,-18 0 0,1 0 0,-7 0 0,22 0 0,14 0 0,17 0 0,16 0 0,11 0 0,-9 0 0,-22 0 0,-35 0 0,-25 0 0,-2 0 0,15 0 0,26 0 0,28 0 0,25 0 0,13 0 0,-4 0 0,-4 0 0,-1 0 0,5 0 0,1 0 0,2 0 0,0 0 0,0 0 0,4 0 0,-15 0 0,4 0 0,5 0 0,-5 0 0,2 0 0,6 0 0,-5 0 0,6 0 0,5 0 0,10 5 0,6 1 0,4-1 0,6 5 0,0-2 0,5 5 0,-1-2 0,-2-2 0,-3-3 0,-3 4 0,-2 3 0,-1-1 0,-2 3 0,1-2 0,-1-2 0,0-4 0,0-3 0,0-1 0,0 3 0,6 4 0,0 1 0,0 3 0,-1-1 0,-6 2 0,-2 3 0,-17 3 0,-5 2 0,6-3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7:20.421"/>
    </inkml:context>
    <inkml:brush xml:id="br0">
      <inkml:brushProperty name="width" value="0.1" units="cm"/>
      <inkml:brushProperty name="height" value="0.1" units="cm"/>
      <inkml:brushProperty name="color" value="#AE198D"/>
      <inkml:brushProperty name="inkEffects" value="galaxy"/>
      <inkml:brushProperty name="anchorX" value="4088.10718"/>
      <inkml:brushProperty name="anchorY" value="-1466.92725"/>
      <inkml:brushProperty name="scaleFactor" value="0.5"/>
    </inkml:brush>
  </inkml:definitions>
  <inkml:trace contextRef="#ctx0" brushRef="#br0">367 1 24575,'0'0'0,"0"4"0,0 8 0,-11 9 0,-5 10 0,-21 14 0,-10 7 0,4 4 0,2-3 0,4-1 0,4-6 0,8-5 0,3 5 0,1 1 0,0-2 0,9-9 0,13-34 0,-2 0 0,1 0 0,0 0 0,0-1 0,0 1 0,0 0 0,0 0 0,1 0 0,-1 0 0,0 0 0,2 3 0,-2-3 0,0-1 0,1 0 0,0 0 0,-1 0 0,1 0 0,0 1 0,0-1 0,0 0 0,-1 0 0,1 0 0,0-1 0,1 1 0,-1 0 0,1 1 0,30 7 0,15-5 0,25-4 0,9-1 0,7-1 0,-4 1 0,0-1 0,-8 1 0,-2 0 0,21 1 0,6-1 0,13 1 0,-9 0 0,-20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8:58.462"/>
    </inkml:context>
    <inkml:brush xml:id="br0">
      <inkml:brushProperty name="width" value="0.1" units="cm"/>
      <inkml:brushProperty name="height" value="0.1" units="cm"/>
      <inkml:brushProperty name="color" value="#AE198D"/>
      <inkml:brushProperty name="inkEffects" value="galaxy"/>
      <inkml:brushProperty name="anchorX" value="1267.81799"/>
      <inkml:brushProperty name="anchorY" value="-4133.6792"/>
      <inkml:brushProperty name="scaleFactor" value="0.5"/>
    </inkml:brush>
  </inkml:definitions>
  <inkml:trace contextRef="#ctx0" brushRef="#br0">7251 109 24575,'0'0'0,"-5"0"0,-33 0 0,-16 0 0,-31 0 0,-25 0 0,-17 0 0,2 0 0,16 0 0,22 0 0,21 0 0,11 0 0,-3 0 0,-3 0 0,0 0 0,0-5 0,-3-6 0,-4 0 0,-9 1 0,2 2 0,-2 3 0,4 1 0,11 3 0,5 0 0,-12 1 0,-9 1 0,-16-1 0,-28 1 0,-34-1 0,-18 0 0,-3 0 0,10 0 0,20 0 0,21 0 0,23 0 0,15 0 0,14 0 0,5 0 0,7 0 0,-7 0 0,3 0 0,7 0 0,9 0 0,8 0 0,-9 0 0,-28 0 0,-23-5 0,-23 0 0,9-6 0,6 1 0,14 2 0,20 1 0,17 3 0,-2 1 0,-27 2 0,-26 1 0,-16 0 0,1 0 0,18 1 0,17-1 0,20 1 0,9-1 0,2 0 0,-7 0 0,-3 0 0,-9 0 0,8 0 0,10 0 0,12 0 0,9 0 0,8 0 0,6 0 0,-8 0 0,-9 0 0,-6 0 0,3 0 0,-2 0 0,-5 0 0,-12 0 0,5 0 0,6 0 0,9 0 0,-14 0 0,1 0 0,4 0 0,1 0 0,8 0 0,6 0 0,6 0 0,5 0 0,2 0 0,3 0 0,-5 0 0,-5 0 0,-10 0 0,-1 0 0,3 0 0,4 0 0,4 0 0,4 0 0,3 0 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9:29.973"/>
    </inkml:context>
    <inkml:brush xml:id="br0">
      <inkml:brushProperty name="width" value="0.1" units="cm"/>
      <inkml:brushProperty name="height" value="0.1" units="cm"/>
      <inkml:brushProperty name="color" value="#AE198D"/>
      <inkml:brushProperty name="inkEffects" value="galaxy"/>
      <inkml:brushProperty name="anchorX" value="7464.71436"/>
      <inkml:brushProperty name="anchorY" value="-7046.56104"/>
      <inkml:brushProperty name="scaleFactor" value="0.5"/>
    </inkml:brush>
  </inkml:definitions>
  <inkml:trace contextRef="#ctx0" brushRef="#br0">530 0 24575,'0'0'0,"-5"0"0,-6 5 0,-5 6 0,-5 0 0,-3-2 0,3 10 0,0 2 0,-1 4 0,-1 7 0,-7 6 0,5 1 0,-1-7 0,-4-2 0,4 2 0,1-1 0,5 5 0,7-1 0,4-1 0,-2-7 0,-1-2 0,-5-2 0,-3 0 0,-2 0 0,2 1 0,-1-4 0,0-5 0,3-5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9:30.098"/>
    </inkml:context>
    <inkml:brush xml:id="br0">
      <inkml:brushProperty name="width" value="0.1" units="cm"/>
      <inkml:brushProperty name="height" value="0.1" units="cm"/>
      <inkml:brushProperty name="color" value="#AE198D"/>
      <inkml:brushProperty name="inkEffects" value="galaxy"/>
      <inkml:brushProperty name="anchorX" value="9010.00977"/>
      <inkml:brushProperty name="anchorY" value="-6660.80713"/>
      <inkml:brushProperty name="scaleFactor" value="0.5"/>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3:19:32.027"/>
    </inkml:context>
    <inkml:brush xml:id="br0">
      <inkml:brushProperty name="width" value="0.1" units="cm"/>
      <inkml:brushProperty name="height" value="0.1" units="cm"/>
      <inkml:brushProperty name="color" value="#AE198D"/>
      <inkml:brushProperty name="inkEffects" value="galaxy"/>
      <inkml:brushProperty name="anchorX" value="7994.00928"/>
      <inkml:brushProperty name="anchorY" value="-7676.80713"/>
      <inkml:brushProperty name="scaleFactor" value="0.5"/>
    </inkml:brush>
  </inkml:definitions>
  <inkml:trace contextRef="#ctx0" brushRef="#br0">0 1 24575,'0'0'0,"5"0"0,22 0 0,5 5 0,0 6 0,0 10 0,3 10 0,-6 9 0,-2-4 0,4 4 0,-5-2 0,4 2 0,-5-3 0,-1-1 0,5-3 0,-5-8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38A840F0-AB17-4376-9A40-40B2B347A684}" type="datetimeFigureOut">
              <a:rPr lang="it-IT" smtClean="0"/>
              <a:t>04/07/2023</a:t>
            </a:fld>
            <a:endParaRPr lang="it-IT"/>
          </a:p>
        </p:txBody>
      </p:sp>
      <p:sp>
        <p:nvSpPr>
          <p:cNvPr id="4" name="Segnaposto immagine diapositiva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31520" y="4560570"/>
            <a:ext cx="5852160" cy="4320540"/>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BD0C4A1B-A369-4508-B94F-36AD9AE5946D}" type="slidenum">
              <a:rPr lang="it-IT" smtClean="0"/>
              <a:t>‹N›</a:t>
            </a:fld>
            <a:endParaRPr lang="it-IT"/>
          </a:p>
        </p:txBody>
      </p:sp>
    </p:spTree>
    <p:extLst>
      <p:ext uri="{BB962C8B-B14F-4D97-AF65-F5344CB8AC3E}">
        <p14:creationId xmlns:p14="http://schemas.microsoft.com/office/powerpoint/2010/main" val="110274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principi generali - Digitalizzazione - I lavori sottosoglia - Offerte anomale ed esclusione automatica</a:t>
            </a:r>
          </a:p>
          <a:p>
            <a:endParaRPr lang="it-IT" dirty="0"/>
          </a:p>
        </p:txBody>
      </p:sp>
      <p:sp>
        <p:nvSpPr>
          <p:cNvPr id="4" name="Segnaposto numero diapositiva 3"/>
          <p:cNvSpPr>
            <a:spLocks noGrp="1"/>
          </p:cNvSpPr>
          <p:nvPr>
            <p:ph type="sldNum" sz="quarter" idx="10"/>
          </p:nvPr>
        </p:nvSpPr>
        <p:spPr/>
        <p:txBody>
          <a:bodyPr/>
          <a:lstStyle/>
          <a:p>
            <a:fld id="{BD0C4A1B-A369-4508-B94F-36AD9AE5946D}" type="slidenum">
              <a:rPr lang="it-IT" smtClean="0"/>
              <a:t>1</a:t>
            </a:fld>
            <a:endParaRPr lang="it-IT" dirty="0"/>
          </a:p>
        </p:txBody>
      </p:sp>
    </p:spTree>
    <p:extLst>
      <p:ext uri="{BB962C8B-B14F-4D97-AF65-F5344CB8AC3E}">
        <p14:creationId xmlns:p14="http://schemas.microsoft.com/office/powerpoint/2010/main" val="283955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Per promuovere la fiducia nell’azione legittima, trasparente e corretta dell’amministrazione, le stazioni appaltanti e gli enti concedenti adottano azioni per la copertura assicurativa dei rischi per il personale, nonché per riqualificare le stazioni appaltanti e per rafforzare e dare valore alle capacità professionali dei dipendenti, compresi i piani di formazione di cui all’articolo 15, comma 7.</a:t>
            </a:r>
          </a:p>
        </p:txBody>
      </p:sp>
      <p:sp>
        <p:nvSpPr>
          <p:cNvPr id="4" name="Segnaposto numero diapositiva 3"/>
          <p:cNvSpPr>
            <a:spLocks noGrp="1"/>
          </p:cNvSpPr>
          <p:nvPr>
            <p:ph type="sldNum" sz="quarter" idx="5"/>
          </p:nvPr>
        </p:nvSpPr>
        <p:spPr/>
        <p:txBody>
          <a:bodyPr/>
          <a:lstStyle/>
          <a:p>
            <a:fld id="{BD0C4A1B-A369-4508-B94F-36AD9AE5946D}" type="slidenum">
              <a:rPr lang="it-IT" smtClean="0"/>
              <a:t>9</a:t>
            </a:fld>
            <a:endParaRPr lang="it-IT"/>
          </a:p>
        </p:txBody>
      </p:sp>
    </p:spTree>
    <p:extLst>
      <p:ext uri="{BB962C8B-B14F-4D97-AF65-F5344CB8AC3E}">
        <p14:creationId xmlns:p14="http://schemas.microsoft.com/office/powerpoint/2010/main" val="254699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Per promuovere la fiducia nell’azione legittima, trasparente e corretta dell’amministrazione, le stazioni appaltanti e gli enti concedenti adottano azioni per la copertura assicurativa dei rischi per il personale, nonché per riqualificare le stazioni appaltanti e per rafforzare e dare valore alle capacità professionali dei dipendenti, compresi i piani di formazione di cui all’articolo 15, comma 7.</a:t>
            </a:r>
          </a:p>
        </p:txBody>
      </p:sp>
      <p:sp>
        <p:nvSpPr>
          <p:cNvPr id="4" name="Segnaposto numero diapositiva 3"/>
          <p:cNvSpPr>
            <a:spLocks noGrp="1"/>
          </p:cNvSpPr>
          <p:nvPr>
            <p:ph type="sldNum" sz="quarter" idx="5"/>
          </p:nvPr>
        </p:nvSpPr>
        <p:spPr/>
        <p:txBody>
          <a:bodyPr/>
          <a:lstStyle/>
          <a:p>
            <a:fld id="{BD0C4A1B-A369-4508-B94F-36AD9AE5946D}" type="slidenum">
              <a:rPr lang="it-IT" smtClean="0"/>
              <a:t>10</a:t>
            </a:fld>
            <a:endParaRPr lang="it-IT"/>
          </a:p>
        </p:txBody>
      </p:sp>
    </p:spTree>
    <p:extLst>
      <p:ext uri="{BB962C8B-B14F-4D97-AF65-F5344CB8AC3E}">
        <p14:creationId xmlns:p14="http://schemas.microsoft.com/office/powerpoint/2010/main" val="8854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valuta positivamente il principio generale relativo all’applicazione del contratto collettivo nazionale e territoriale di settore, nonché l’introduzione dell’obbligo per la SA di indicare nel bando il CCNL applicabile (come richiesto da ANCE, Associazioni Cooperative e </a:t>
            </a:r>
            <a:r>
              <a:rPr lang="it-IT" dirty="0" err="1"/>
              <a:t>OO.SS</a:t>
            </a:r>
            <a:r>
              <a:rPr lang="it-IT" dirty="0"/>
              <a:t>. nell’ambito dell’Accordo sulle istanze del settore delle costruzioni, parte integrante del rinnovo CCNL del 3 marzo 2022). </a:t>
            </a:r>
          </a:p>
          <a:p>
            <a:r>
              <a:rPr lang="it-IT" dirty="0"/>
              <a:t>Invece, si ritiene molto critica l’introduzione della possibilità per l’operatore economico di indicare nell’offerta un differente contratto collettivo applicato. Tale previsione, infatti, rischia di vanificare il suddetto principio generale, basato sul criterio di corrispondenza tra attività svolta e CCNL applicato, introducendo il diverso e più indeterminato criterio di “equivalenza delle tutele”. </a:t>
            </a:r>
          </a:p>
          <a:p>
            <a:r>
              <a:rPr lang="it-IT" dirty="0"/>
              <a:t>Infine, si valuta positivamente la conferma dell’istituto dell’intervento sostitutivo.</a:t>
            </a:r>
          </a:p>
          <a:p>
            <a:endParaRPr lang="it-IT" dirty="0"/>
          </a:p>
        </p:txBody>
      </p:sp>
      <p:sp>
        <p:nvSpPr>
          <p:cNvPr id="4" name="Segnaposto numero diapositiva 3"/>
          <p:cNvSpPr>
            <a:spLocks noGrp="1"/>
          </p:cNvSpPr>
          <p:nvPr>
            <p:ph type="sldNum" sz="quarter" idx="5"/>
          </p:nvPr>
        </p:nvSpPr>
        <p:spPr/>
        <p:txBody>
          <a:bodyPr/>
          <a:lstStyle/>
          <a:p>
            <a:fld id="{BD0C4A1B-A369-4508-B94F-36AD9AE5946D}" type="slidenum">
              <a:rPr lang="it-IT" smtClean="0"/>
              <a:t>13</a:t>
            </a:fld>
            <a:endParaRPr lang="it-IT"/>
          </a:p>
        </p:txBody>
      </p:sp>
    </p:spTree>
    <p:extLst>
      <p:ext uri="{BB962C8B-B14F-4D97-AF65-F5344CB8AC3E}">
        <p14:creationId xmlns:p14="http://schemas.microsoft.com/office/powerpoint/2010/main" val="74926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Nell’acquisto o sviluppo delle soluzioni di cui al comma 1 le stazioni appaltanti e gli enti concedenti:</a:t>
            </a:r>
          </a:p>
          <a:p>
            <a:endParaRPr lang="it-IT" dirty="0"/>
          </a:p>
          <a:p>
            <a:r>
              <a:rPr lang="it-IT" dirty="0"/>
              <a:t>a) assicurano la disponibilità del codice sorgente, della relativa documentazione, nonché di ogni altro elemento utile a comprenderne le logiche di funzionamento;</a:t>
            </a:r>
          </a:p>
          <a:p>
            <a:r>
              <a:rPr lang="it-IT" dirty="0"/>
              <a:t>b) introducono negli atti di indizione delle gare clausole volte ad assicurare le prestazioni di assistenza e manutenzione necessarie alla correzione degli errori e degli effetti indesiderati derivanti dall’automazione.</a:t>
            </a:r>
          </a:p>
          <a:p>
            <a:endParaRPr lang="it-IT" dirty="0"/>
          </a:p>
          <a:p>
            <a:r>
              <a:rPr lang="it-IT" dirty="0"/>
              <a:t>3. Le decisioni assunte mediante automazione rispettano i principi di:</a:t>
            </a:r>
          </a:p>
          <a:p>
            <a:endParaRPr lang="it-IT" dirty="0"/>
          </a:p>
          <a:p>
            <a:r>
              <a:rPr lang="it-IT" dirty="0"/>
              <a:t>a) conoscibilità e comprensibilità, per cui ogni operatore economico ha diritto a conoscere l’esistenza di processi decisionali automatizzati che lo riguardino e, in tal caso, a ricevere informazioni significative sulla logica utilizzata;</a:t>
            </a:r>
          </a:p>
          <a:p>
            <a:r>
              <a:rPr lang="it-IT" dirty="0"/>
              <a:t>b) non esclusività della decisione algoritmica, per cui comunque esiste nel processo decisionale un contributo umano capace di controllare, validare ovvero smentire la decisione automatizzata;</a:t>
            </a:r>
          </a:p>
          <a:p>
            <a:r>
              <a:rPr lang="it-IT" dirty="0"/>
              <a:t>c) non discriminazione algoritmica, per cui il titolare mette in atto misure tecniche e organizzative adeguate al fine di impedire effetti discriminatori nei confronti degli operatori economici.</a:t>
            </a:r>
          </a:p>
        </p:txBody>
      </p:sp>
      <p:sp>
        <p:nvSpPr>
          <p:cNvPr id="4" name="Segnaposto numero diapositiva 3"/>
          <p:cNvSpPr>
            <a:spLocks noGrp="1"/>
          </p:cNvSpPr>
          <p:nvPr>
            <p:ph type="sldNum" sz="quarter" idx="5"/>
          </p:nvPr>
        </p:nvSpPr>
        <p:spPr/>
        <p:txBody>
          <a:bodyPr/>
          <a:lstStyle/>
          <a:p>
            <a:fld id="{BD0C4A1B-A369-4508-B94F-36AD9AE5946D}" type="slidenum">
              <a:rPr lang="it-IT" smtClean="0"/>
              <a:t>21</a:t>
            </a:fld>
            <a:endParaRPr lang="it-IT"/>
          </a:p>
        </p:txBody>
      </p:sp>
    </p:spTree>
    <p:extLst>
      <p:ext uri="{BB962C8B-B14F-4D97-AF65-F5344CB8AC3E}">
        <p14:creationId xmlns:p14="http://schemas.microsoft.com/office/powerpoint/2010/main" val="96019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i="1" dirty="0">
                <a:solidFill>
                  <a:schemeClr val="tx1"/>
                </a:solidFill>
                <a:latin typeface="Leelawadee" panose="020B0502040204020203" pitchFamily="34" charset="-34"/>
                <a:cs typeface="Leelawadee" panose="020B0502040204020203" pitchFamily="34" charset="-34"/>
              </a:rPr>
              <a:t>Nella bozza di dicembre:</a:t>
            </a:r>
          </a:p>
          <a:p>
            <a:pPr marL="285750" indent="-285750" algn="just">
              <a:buFontTx/>
              <a:buChar char="-"/>
            </a:pPr>
            <a:r>
              <a:rPr lang="it-IT" sz="1200" i="1" dirty="0">
                <a:solidFill>
                  <a:schemeClr val="tx1"/>
                </a:solidFill>
                <a:latin typeface="Leelawadee" panose="020B0502040204020203" pitchFamily="34" charset="-34"/>
                <a:cs typeface="Leelawadee" panose="020B0502040204020203" pitchFamily="34" charset="-34"/>
              </a:rPr>
              <a:t>’</a:t>
            </a:r>
            <a:r>
              <a:rPr lang="it-IT" sz="1200" i="1" dirty="0" err="1">
                <a:solidFill>
                  <a:schemeClr val="tx1"/>
                </a:solidFill>
                <a:latin typeface="Leelawadee" panose="020B0502040204020203" pitchFamily="34" charset="-34"/>
                <a:cs typeface="Leelawadee" panose="020B0502040204020203" pitchFamily="34" charset="-34"/>
              </a:rPr>
              <a:t>lall</a:t>
            </a:r>
            <a:r>
              <a:rPr lang="it-IT" sz="1200" i="1" dirty="0">
                <a:solidFill>
                  <a:schemeClr val="tx1"/>
                </a:solidFill>
                <a:latin typeface="Leelawadee" panose="020B0502040204020203" pitchFamily="34" charset="-34"/>
                <a:cs typeface="Leelawadee" panose="020B0502040204020203" pitchFamily="34" charset="-34"/>
              </a:rPr>
              <a:t>. </a:t>
            </a:r>
            <a:r>
              <a:rPr lang="it-IT" sz="1200" i="1" dirty="0" err="1">
                <a:solidFill>
                  <a:schemeClr val="tx1"/>
                </a:solidFill>
                <a:latin typeface="Leelawadee" panose="020B0502040204020203" pitchFamily="34" charset="-34"/>
                <a:cs typeface="Leelawadee" panose="020B0502040204020203" pitchFamily="34" charset="-34"/>
              </a:rPr>
              <a:t>I.2</a:t>
            </a:r>
            <a:r>
              <a:rPr lang="it-IT" sz="1200" i="1" dirty="0">
                <a:solidFill>
                  <a:schemeClr val="tx1"/>
                </a:solidFill>
                <a:latin typeface="Leelawadee" panose="020B0502040204020203" pitchFamily="34" charset="-34"/>
                <a:cs typeface="Leelawadee" panose="020B0502040204020203" pitchFamily="34" charset="-34"/>
              </a:rPr>
              <a:t> conteneva indicazioni su nomina e compiti del </a:t>
            </a:r>
            <a:r>
              <a:rPr lang="it-IT" sz="1200" i="1" dirty="0" err="1">
                <a:solidFill>
                  <a:schemeClr val="tx1"/>
                </a:solidFill>
                <a:latin typeface="Leelawadee" panose="020B0502040204020203" pitchFamily="34" charset="-34"/>
                <a:cs typeface="Leelawadee" panose="020B0502040204020203" pitchFamily="34" charset="-34"/>
              </a:rPr>
              <a:t>RUP</a:t>
            </a:r>
            <a:r>
              <a:rPr lang="it-IT" sz="1200" i="1" dirty="0">
                <a:solidFill>
                  <a:schemeClr val="tx1"/>
                </a:solidFill>
                <a:latin typeface="Leelawadee" panose="020B0502040204020203" pitchFamily="34" charset="-34"/>
                <a:cs typeface="Leelawadee" panose="020B0502040204020203" pitchFamily="34" charset="-34"/>
              </a:rPr>
              <a:t>. </a:t>
            </a:r>
          </a:p>
          <a:p>
            <a:pPr marL="285750" indent="-285750" algn="just">
              <a:buFontTx/>
              <a:buChar char="-"/>
            </a:pPr>
            <a:r>
              <a:rPr lang="it-IT" sz="1200" i="1" dirty="0">
                <a:solidFill>
                  <a:schemeClr val="tx1"/>
                </a:solidFill>
                <a:latin typeface="Leelawadee" panose="020B0502040204020203" pitchFamily="34" charset="-34"/>
                <a:cs typeface="Leelawadee" panose="020B0502040204020203" pitchFamily="34" charset="-34"/>
              </a:rPr>
              <a:t>la nomina spettava all’unità organizzativa;</a:t>
            </a:r>
          </a:p>
          <a:p>
            <a:pPr marL="285750" indent="-285750" algn="just">
              <a:buFontTx/>
              <a:buChar char="-"/>
            </a:pPr>
            <a:r>
              <a:rPr lang="it-IT" sz="1200" i="1" dirty="0">
                <a:solidFill>
                  <a:schemeClr val="tx1"/>
                </a:solidFill>
                <a:latin typeface="Leelawadee" panose="020B0502040204020203" pitchFamily="34" charset="-34"/>
                <a:cs typeface="Leelawadee" panose="020B0502040204020203" pitchFamily="34" charset="-34"/>
              </a:rPr>
              <a:t>non poteva essere scelto preferibilmente all’interno della SA anche tra i dipendenti con contratto a tempo determinato.</a:t>
            </a:r>
          </a:p>
          <a:p>
            <a:endParaRPr lang="it-IT" dirty="0"/>
          </a:p>
        </p:txBody>
      </p:sp>
      <p:sp>
        <p:nvSpPr>
          <p:cNvPr id="4" name="Segnaposto numero diapositiva 3"/>
          <p:cNvSpPr>
            <a:spLocks noGrp="1"/>
          </p:cNvSpPr>
          <p:nvPr>
            <p:ph type="sldNum" sz="quarter" idx="5"/>
          </p:nvPr>
        </p:nvSpPr>
        <p:spPr/>
        <p:txBody>
          <a:bodyPr/>
          <a:lstStyle/>
          <a:p>
            <a:fld id="{BD0C4A1B-A369-4508-B94F-36AD9AE5946D}" type="slidenum">
              <a:rPr lang="it-IT" smtClean="0"/>
              <a:t>37</a:t>
            </a:fld>
            <a:endParaRPr lang="it-IT"/>
          </a:p>
        </p:txBody>
      </p:sp>
    </p:spTree>
    <p:extLst>
      <p:ext uri="{BB962C8B-B14F-4D97-AF65-F5344CB8AC3E}">
        <p14:creationId xmlns:p14="http://schemas.microsoft.com/office/powerpoint/2010/main" val="210771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Consiglio di Stato, sez. V., 12 giugno 2019, n. 3943  “l’obbligo di applicazione del principio di rotazione negli affidamenti sottosoglia è volto proprio a tutelare le esigenze della concorrenza in un settore nel quale è maggiore il rischio del consolidarsi, ancor più a livello locale, di posizioni di rendita anticoncorrenziale da parte di singoli operatori del settore risultati in precedenza aggiudicatari della fornitura o del servizio”.</a:t>
            </a:r>
          </a:p>
        </p:txBody>
      </p:sp>
      <p:sp>
        <p:nvSpPr>
          <p:cNvPr id="4" name="Segnaposto numero diapositiva 3"/>
          <p:cNvSpPr>
            <a:spLocks noGrp="1"/>
          </p:cNvSpPr>
          <p:nvPr>
            <p:ph type="sldNum" sz="quarter" idx="5"/>
          </p:nvPr>
        </p:nvSpPr>
        <p:spPr/>
        <p:txBody>
          <a:bodyPr/>
          <a:lstStyle/>
          <a:p>
            <a:fld id="{BD0C4A1B-A369-4508-B94F-36AD9AE5946D}" type="slidenum">
              <a:rPr lang="it-IT" smtClean="0"/>
              <a:t>39</a:t>
            </a:fld>
            <a:endParaRPr lang="it-IT"/>
          </a:p>
        </p:txBody>
      </p:sp>
    </p:spTree>
    <p:extLst>
      <p:ext uri="{BB962C8B-B14F-4D97-AF65-F5344CB8AC3E}">
        <p14:creationId xmlns:p14="http://schemas.microsoft.com/office/powerpoint/2010/main" val="374104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D0C4A1B-A369-4508-B94F-36AD9AE5946D}" type="slidenum">
              <a:rPr lang="it-IT" smtClean="0"/>
              <a:t>54</a:t>
            </a:fld>
            <a:endParaRPr lang="it-IT"/>
          </a:p>
        </p:txBody>
      </p:sp>
    </p:spTree>
    <p:extLst>
      <p:ext uri="{BB962C8B-B14F-4D97-AF65-F5344CB8AC3E}">
        <p14:creationId xmlns:p14="http://schemas.microsoft.com/office/powerpoint/2010/main" val="3228253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defRPr>
            </a:lvl1pPr>
          </a:lstStyle>
          <a:p>
            <a:r>
              <a:rPr lang="it-IT" dirty="0"/>
              <a:t>Fare clic per modificare lo stile del titolo</a:t>
            </a:r>
          </a:p>
        </p:txBody>
      </p:sp>
      <p:sp>
        <p:nvSpPr>
          <p:cNvPr id="3" name="Segnaposto contenuto 2"/>
          <p:cNvSpPr>
            <a:spLocks noGrp="1"/>
          </p:cNvSpPr>
          <p:nvPr>
            <p:ph idx="1"/>
          </p:nvPr>
        </p:nvSpPr>
        <p:spPr/>
        <p:txBody>
          <a:bodyPr>
            <a:normAutofit/>
          </a:bodyPr>
          <a:lstStyle>
            <a:lvl1pPr marL="342900" indent="-342900">
              <a:buClr>
                <a:srgbClr val="006600"/>
              </a:buClr>
              <a:buFont typeface="Wingdings" panose="05000000000000000000" pitchFamily="2" charset="2"/>
              <a:buChar char="v"/>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pic>
        <p:nvPicPr>
          <p:cNvPr id="7" name="Immagine 6">
            <a:extLst>
              <a:ext uri="{FF2B5EF4-FFF2-40B4-BE49-F238E27FC236}">
                <a16:creationId xmlns:a16="http://schemas.microsoft.com/office/drawing/2014/main" id="{68CB03FA-9745-4A1D-B5F5-64F3FF5661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2585" y="52180"/>
            <a:ext cx="1021415" cy="218703"/>
          </a:xfrm>
          <a:prstGeom prst="rect">
            <a:avLst/>
          </a:prstGeom>
        </p:spPr>
      </p:pic>
      <p:sp>
        <p:nvSpPr>
          <p:cNvPr id="5" name="Segnaposto piè di pagina 6">
            <a:extLst>
              <a:ext uri="{FF2B5EF4-FFF2-40B4-BE49-F238E27FC236}">
                <a16:creationId xmlns:a16="http://schemas.microsoft.com/office/drawing/2014/main" id="{8C7F6796-D216-7139-612E-903954804257}"/>
              </a:ext>
            </a:extLst>
          </p:cNvPr>
          <p:cNvSpPr txBox="1">
            <a:spLocks/>
          </p:cNvSpPr>
          <p:nvPr userDrawn="1"/>
        </p:nvSpPr>
        <p:spPr>
          <a:xfrm>
            <a:off x="511548" y="4818643"/>
            <a:ext cx="4780532" cy="273845"/>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Avv. Bruno Urbani – Direzione legislazione Opere Pubbliche ANCE – Il nuovo codice 36 del 2023</a:t>
            </a:r>
          </a:p>
        </p:txBody>
      </p:sp>
    </p:spTree>
    <p:extLst>
      <p:ext uri="{BB962C8B-B14F-4D97-AF65-F5344CB8AC3E}">
        <p14:creationId xmlns:p14="http://schemas.microsoft.com/office/powerpoint/2010/main" val="383419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defRPr>
            </a:lvl1pPr>
          </a:lstStyle>
          <a:p>
            <a:r>
              <a:rPr lang="it-IT" dirty="0"/>
              <a:t>Fare clic per modificare lo stile del titolo</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pic>
        <p:nvPicPr>
          <p:cNvPr id="7" name="Immagine 6">
            <a:extLst>
              <a:ext uri="{FF2B5EF4-FFF2-40B4-BE49-F238E27FC236}">
                <a16:creationId xmlns:a16="http://schemas.microsoft.com/office/drawing/2014/main" id="{68CB03FA-9745-4A1D-B5F5-64F3FF5661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2585" y="52180"/>
            <a:ext cx="1021415" cy="218703"/>
          </a:xfrm>
          <a:prstGeom prst="rect">
            <a:avLst/>
          </a:prstGeom>
        </p:spPr>
      </p:pic>
      <p:sp>
        <p:nvSpPr>
          <p:cNvPr id="5" name="Segnaposto piè di pagina 6">
            <a:extLst>
              <a:ext uri="{FF2B5EF4-FFF2-40B4-BE49-F238E27FC236}">
                <a16:creationId xmlns:a16="http://schemas.microsoft.com/office/drawing/2014/main" id="{8C7F6796-D216-7139-612E-903954804257}"/>
              </a:ext>
            </a:extLst>
          </p:cNvPr>
          <p:cNvSpPr txBox="1">
            <a:spLocks/>
          </p:cNvSpPr>
          <p:nvPr userDrawn="1"/>
        </p:nvSpPr>
        <p:spPr>
          <a:xfrm>
            <a:off x="511548" y="4818644"/>
            <a:ext cx="4492500" cy="22246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Avv. Bruno Urbani – Direzione legislazione Opere Pubbliche ANCE – Il nuovo codice 36 del 2023</a:t>
            </a:r>
          </a:p>
        </p:txBody>
      </p:sp>
    </p:spTree>
    <p:extLst>
      <p:ext uri="{BB962C8B-B14F-4D97-AF65-F5344CB8AC3E}">
        <p14:creationId xmlns:p14="http://schemas.microsoft.com/office/powerpoint/2010/main" val="396517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8" name="object 4"/>
          <p:cNvSpPr/>
          <p:nvPr userDrawn="1"/>
        </p:nvSpPr>
        <p:spPr>
          <a:xfrm>
            <a:off x="-66598" y="2420822"/>
            <a:ext cx="9251498" cy="2740943"/>
          </a:xfrm>
          <a:custGeom>
            <a:avLst/>
            <a:gdLst>
              <a:gd name="connsiteX0" fmla="*/ 3358644 w 3359014"/>
              <a:gd name="connsiteY0" fmla="*/ 9548 h 4679149"/>
              <a:gd name="connsiteX1" fmla="*/ 192491 w 3359014"/>
              <a:gd name="connsiteY1" fmla="*/ 0 h 4679149"/>
              <a:gd name="connsiteX2" fmla="*/ 602304 w 3359014"/>
              <a:gd name="connsiteY2" fmla="*/ 1356375 h 4679149"/>
              <a:gd name="connsiteX3" fmla="*/ 0 w 3359014"/>
              <a:gd name="connsiteY3" fmla="*/ 1356375 h 4679149"/>
              <a:gd name="connsiteX4" fmla="*/ 0 w 3359014"/>
              <a:gd name="connsiteY4" fmla="*/ 2956206 h 4679149"/>
              <a:gd name="connsiteX5" fmla="*/ 1057726 w 3359014"/>
              <a:gd name="connsiteY5" fmla="*/ 2956206 h 4679149"/>
              <a:gd name="connsiteX6" fmla="*/ 1574539 w 3359014"/>
              <a:gd name="connsiteY6" fmla="*/ 4679149 h 4679149"/>
              <a:gd name="connsiteX7" fmla="*/ 3359014 w 3359014"/>
              <a:gd name="connsiteY7" fmla="*/ 4679149 h 4679149"/>
              <a:gd name="connsiteX8" fmla="*/ 3358644 w 3359014"/>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6950210 w 9251498"/>
              <a:gd name="connsiteY5" fmla="*/ 2956206 h 4679149"/>
              <a:gd name="connsiteX6" fmla="*/ 0 w 9251498"/>
              <a:gd name="connsiteY6" fmla="*/ 4679149 h 4679149"/>
              <a:gd name="connsiteX7" fmla="*/ 9251498 w 9251498"/>
              <a:gd name="connsiteY7" fmla="*/ 4679149 h 4679149"/>
              <a:gd name="connsiteX8" fmla="*/ 9251128 w 9251498"/>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0 w 9251498"/>
              <a:gd name="connsiteY5" fmla="*/ 4679149 h 4679149"/>
              <a:gd name="connsiteX6" fmla="*/ 9251498 w 9251498"/>
              <a:gd name="connsiteY6" fmla="*/ 4679149 h 4679149"/>
              <a:gd name="connsiteX7" fmla="*/ 9251128 w 9251498"/>
              <a:gd name="connsiteY7"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2956206 h 4679149"/>
              <a:gd name="connsiteX4" fmla="*/ 0 w 9251498"/>
              <a:gd name="connsiteY4" fmla="*/ 4679149 h 4679149"/>
              <a:gd name="connsiteX5" fmla="*/ 9251498 w 9251498"/>
              <a:gd name="connsiteY5" fmla="*/ 4679149 h 4679149"/>
              <a:gd name="connsiteX6" fmla="*/ 9251128 w 9251498"/>
              <a:gd name="connsiteY6" fmla="*/ 9548 h 4679149"/>
              <a:gd name="connsiteX0" fmla="*/ 9251128 w 9251498"/>
              <a:gd name="connsiteY0" fmla="*/ 9548 h 4679149"/>
              <a:gd name="connsiteX1" fmla="*/ 6084975 w 9251498"/>
              <a:gd name="connsiteY1" fmla="*/ 0 h 4679149"/>
              <a:gd name="connsiteX2" fmla="*/ 5892484 w 9251498"/>
              <a:gd name="connsiteY2" fmla="*/ 2956206 h 4679149"/>
              <a:gd name="connsiteX3" fmla="*/ 0 w 9251498"/>
              <a:gd name="connsiteY3" fmla="*/ 4679149 h 4679149"/>
              <a:gd name="connsiteX4" fmla="*/ 9251498 w 9251498"/>
              <a:gd name="connsiteY4" fmla="*/ 4679149 h 4679149"/>
              <a:gd name="connsiteX5" fmla="*/ 9251128 w 9251498"/>
              <a:gd name="connsiteY5" fmla="*/ 9548 h 4679149"/>
              <a:gd name="connsiteX0" fmla="*/ 9251128 w 9251498"/>
              <a:gd name="connsiteY0" fmla="*/ 0 h 4669601"/>
              <a:gd name="connsiteX1" fmla="*/ 5892484 w 9251498"/>
              <a:gd name="connsiteY1" fmla="*/ 2946658 h 4669601"/>
              <a:gd name="connsiteX2" fmla="*/ 0 w 9251498"/>
              <a:gd name="connsiteY2" fmla="*/ 4669601 h 4669601"/>
              <a:gd name="connsiteX3" fmla="*/ 9251498 w 9251498"/>
              <a:gd name="connsiteY3" fmla="*/ 4669601 h 4669601"/>
              <a:gd name="connsiteX4" fmla="*/ 9251128 w 9251498"/>
              <a:gd name="connsiteY4" fmla="*/ 0 h 4669601"/>
              <a:gd name="connsiteX0" fmla="*/ 9232031 w 9251498"/>
              <a:gd name="connsiteY0" fmla="*/ 0 h 2740943"/>
              <a:gd name="connsiteX1" fmla="*/ 5892484 w 9251498"/>
              <a:gd name="connsiteY1" fmla="*/ 1018000 h 2740943"/>
              <a:gd name="connsiteX2" fmla="*/ 0 w 9251498"/>
              <a:gd name="connsiteY2" fmla="*/ 2740943 h 2740943"/>
              <a:gd name="connsiteX3" fmla="*/ 9251498 w 9251498"/>
              <a:gd name="connsiteY3" fmla="*/ 2740943 h 2740943"/>
              <a:gd name="connsiteX4" fmla="*/ 9232031 w 9251498"/>
              <a:gd name="connsiteY4" fmla="*/ 0 h 2740943"/>
              <a:gd name="connsiteX0" fmla="*/ 9232031 w 9251498"/>
              <a:gd name="connsiteY0" fmla="*/ 0 h 2740943"/>
              <a:gd name="connsiteX1" fmla="*/ 0 w 9251498"/>
              <a:gd name="connsiteY1" fmla="*/ 2740943 h 2740943"/>
              <a:gd name="connsiteX2" fmla="*/ 9251498 w 9251498"/>
              <a:gd name="connsiteY2" fmla="*/ 2740943 h 2740943"/>
              <a:gd name="connsiteX3" fmla="*/ 9232031 w 9251498"/>
              <a:gd name="connsiteY3" fmla="*/ 0 h 2740943"/>
            </a:gdLst>
            <a:ahLst/>
            <a:cxnLst>
              <a:cxn ang="0">
                <a:pos x="connsiteX0" y="connsiteY0"/>
              </a:cxn>
              <a:cxn ang="0">
                <a:pos x="connsiteX1" y="connsiteY1"/>
              </a:cxn>
              <a:cxn ang="0">
                <a:pos x="connsiteX2" y="connsiteY2"/>
              </a:cxn>
              <a:cxn ang="0">
                <a:pos x="connsiteX3" y="connsiteY3"/>
              </a:cxn>
            </a:cxnLst>
            <a:rect l="l" t="t" r="r" b="b"/>
            <a:pathLst>
              <a:path w="9251498" h="2740943">
                <a:moveTo>
                  <a:pt x="9232031" y="0"/>
                </a:moveTo>
                <a:lnTo>
                  <a:pt x="0" y="2740943"/>
                </a:lnTo>
                <a:lnTo>
                  <a:pt x="9251498" y="2740943"/>
                </a:lnTo>
                <a:cubicBezTo>
                  <a:pt x="9251375" y="1184409"/>
                  <a:pt x="9232154" y="1556534"/>
                  <a:pt x="9232031" y="0"/>
                </a:cubicBezTo>
                <a:close/>
              </a:path>
            </a:pathLst>
          </a:custGeom>
          <a:blipFill dpi="0" rotWithShape="1">
            <a:blip r:embed="rId2">
              <a:alphaModFix amt="80000"/>
              <a:duotone>
                <a:schemeClr val="bg2">
                  <a:shade val="45000"/>
                  <a:satMod val="135000"/>
                </a:schemeClr>
                <a:prstClr val="white"/>
              </a:duotone>
              <a:extLst>
                <a:ext uri="{BEBA8EAE-BF5A-486C-A8C5-ECC9F3942E4B}">
                  <a14:imgProps xmlns:a14="http://schemas.microsoft.com/office/drawing/2010/main">
                    <a14:imgLayer r:embed="rId3">
                      <a14:imgEffect>
                        <a14:artisticChalkSketch/>
                      </a14:imgEffect>
                      <a14:imgEffect>
                        <a14:colorTemperature colorTemp="5300"/>
                      </a14:imgEffect>
                      <a14:imgEffect>
                        <a14:brightnessContrast bright="20000" contrast="40000"/>
                      </a14:imgEffect>
                    </a14:imgLayer>
                  </a14:imgProps>
                </a:ext>
              </a:extLst>
            </a:blip>
            <a:srcRect/>
            <a:stretch>
              <a:fillRect/>
            </a:stretch>
          </a:blipFill>
          <a:effectLst>
            <a:softEdge rad="76200"/>
          </a:effectLst>
        </p:spPr>
        <p:txBody>
          <a:bodyPr wrap="square" lIns="0" tIns="0" rIns="0" bIns="0" rtlCol="0"/>
          <a:lstStyle/>
          <a:p>
            <a:endParaRPr/>
          </a:p>
        </p:txBody>
      </p:sp>
      <p:sp>
        <p:nvSpPr>
          <p:cNvPr id="2" name="Titolo 1"/>
          <p:cNvSpPr>
            <a:spLocks noGrp="1"/>
          </p:cNvSpPr>
          <p:nvPr>
            <p:ph type="ctrTitle"/>
          </p:nvPr>
        </p:nvSpPr>
        <p:spPr>
          <a:xfrm>
            <a:off x="685800" y="1597819"/>
            <a:ext cx="7772400" cy="1102519"/>
          </a:xfrm>
        </p:spPr>
        <p:txBody>
          <a:bodyPr/>
          <a:lstStyle/>
          <a:p>
            <a:r>
              <a:rPr lang="it-IT" dirty="0"/>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9" name="object 4"/>
          <p:cNvSpPr/>
          <p:nvPr userDrawn="1"/>
        </p:nvSpPr>
        <p:spPr>
          <a:xfrm>
            <a:off x="1227" y="0"/>
            <a:ext cx="3359150" cy="4679315"/>
          </a:xfrm>
          <a:custGeom>
            <a:avLst/>
            <a:gdLst/>
            <a:ahLst/>
            <a:cxnLst/>
            <a:rect l="l" t="t" r="r" b="b"/>
            <a:pathLst>
              <a:path w="3359150" h="4679315">
                <a:moveTo>
                  <a:pt x="1821316" y="0"/>
                </a:moveTo>
                <a:lnTo>
                  <a:pt x="192491" y="0"/>
                </a:lnTo>
                <a:lnTo>
                  <a:pt x="602304" y="1356375"/>
                </a:lnTo>
                <a:lnTo>
                  <a:pt x="0" y="1356375"/>
                </a:lnTo>
                <a:lnTo>
                  <a:pt x="0" y="2956206"/>
                </a:lnTo>
                <a:lnTo>
                  <a:pt x="1057726" y="2956206"/>
                </a:lnTo>
                <a:lnTo>
                  <a:pt x="1574539" y="4679149"/>
                </a:lnTo>
                <a:lnTo>
                  <a:pt x="3359014" y="4679149"/>
                </a:lnTo>
                <a:lnTo>
                  <a:pt x="1821316" y="0"/>
                </a:lnTo>
                <a:close/>
              </a:path>
            </a:pathLst>
          </a:custGeom>
          <a:solidFill>
            <a:srgbClr val="11498A">
              <a:alpha val="27000"/>
            </a:srgbClr>
          </a:solidFill>
        </p:spPr>
        <p:txBody>
          <a:bodyPr wrap="square" lIns="0" tIns="0" rIns="0" bIns="0" rtlCol="0"/>
          <a:lstStyle/>
          <a:p>
            <a:endParaRPr/>
          </a:p>
        </p:txBody>
      </p:sp>
      <p:grpSp>
        <p:nvGrpSpPr>
          <p:cNvPr id="4" name="Gruppo 3">
            <a:extLst>
              <a:ext uri="{FF2B5EF4-FFF2-40B4-BE49-F238E27FC236}">
                <a16:creationId xmlns:a16="http://schemas.microsoft.com/office/drawing/2014/main" id="{0010BFB0-11F4-031A-9333-1EABADD46559}"/>
              </a:ext>
            </a:extLst>
          </p:cNvPr>
          <p:cNvGrpSpPr/>
          <p:nvPr userDrawn="1"/>
        </p:nvGrpSpPr>
        <p:grpSpPr>
          <a:xfrm>
            <a:off x="6850068" y="56880"/>
            <a:ext cx="2123109" cy="541020"/>
            <a:chOff x="2751545" y="382104"/>
            <a:chExt cx="2123109" cy="541020"/>
          </a:xfrm>
          <a:effectLst>
            <a:glow rad="127000">
              <a:schemeClr val="bg1"/>
            </a:glow>
          </a:effectLst>
        </p:grpSpPr>
        <p:pic>
          <p:nvPicPr>
            <p:cNvPr id="10" name="object 5">
              <a:extLst>
                <a:ext uri="{FF2B5EF4-FFF2-40B4-BE49-F238E27FC236}">
                  <a16:creationId xmlns:a16="http://schemas.microsoft.com/office/drawing/2014/main" id="{7C7F56BF-8056-1563-B7D4-1CA2AECDE225}"/>
                </a:ext>
              </a:extLst>
            </p:cNvPr>
            <p:cNvPicPr/>
            <p:nvPr/>
          </p:nvPicPr>
          <p:blipFill>
            <a:blip r:embed="rId4" cstate="print"/>
            <a:stretch>
              <a:fillRect/>
            </a:stretch>
          </p:blipFill>
          <p:spPr>
            <a:xfrm>
              <a:off x="3531576" y="450782"/>
              <a:ext cx="1343078" cy="200162"/>
            </a:xfrm>
            <a:prstGeom prst="rect">
              <a:avLst/>
            </a:prstGeom>
          </p:spPr>
        </p:pic>
        <p:pic>
          <p:nvPicPr>
            <p:cNvPr id="11" name="object 6">
              <a:extLst>
                <a:ext uri="{FF2B5EF4-FFF2-40B4-BE49-F238E27FC236}">
                  <a16:creationId xmlns:a16="http://schemas.microsoft.com/office/drawing/2014/main" id="{5E98822A-ECA6-808D-0F17-8981E78E27EE}"/>
                </a:ext>
              </a:extLst>
            </p:cNvPr>
            <p:cNvPicPr/>
            <p:nvPr/>
          </p:nvPicPr>
          <p:blipFill>
            <a:blip r:embed="rId5" cstate="print"/>
            <a:stretch>
              <a:fillRect/>
            </a:stretch>
          </p:blipFill>
          <p:spPr>
            <a:xfrm>
              <a:off x="2751545" y="449267"/>
              <a:ext cx="319139" cy="202971"/>
            </a:xfrm>
            <a:prstGeom prst="rect">
              <a:avLst/>
            </a:prstGeom>
          </p:spPr>
        </p:pic>
        <p:pic>
          <p:nvPicPr>
            <p:cNvPr id="12" name="object 7">
              <a:extLst>
                <a:ext uri="{FF2B5EF4-FFF2-40B4-BE49-F238E27FC236}">
                  <a16:creationId xmlns:a16="http://schemas.microsoft.com/office/drawing/2014/main" id="{6DD3E3AF-C359-BFB4-05CD-7DD213638C35}"/>
                </a:ext>
              </a:extLst>
            </p:cNvPr>
            <p:cNvPicPr/>
            <p:nvPr/>
          </p:nvPicPr>
          <p:blipFill>
            <a:blip r:embed="rId6" cstate="print"/>
            <a:stretch>
              <a:fillRect/>
            </a:stretch>
          </p:blipFill>
          <p:spPr>
            <a:xfrm>
              <a:off x="3102780" y="447555"/>
              <a:ext cx="134404" cy="206425"/>
            </a:xfrm>
            <a:prstGeom prst="rect">
              <a:avLst/>
            </a:prstGeom>
          </p:spPr>
        </p:pic>
        <p:sp>
          <p:nvSpPr>
            <p:cNvPr id="13" name="object 8">
              <a:extLst>
                <a:ext uri="{FF2B5EF4-FFF2-40B4-BE49-F238E27FC236}">
                  <a16:creationId xmlns:a16="http://schemas.microsoft.com/office/drawing/2014/main" id="{155ECDC4-2E9B-7083-0582-5EC8C0349156}"/>
                </a:ext>
              </a:extLst>
            </p:cNvPr>
            <p:cNvSpPr/>
            <p:nvPr/>
          </p:nvSpPr>
          <p:spPr>
            <a:xfrm>
              <a:off x="3263608" y="382104"/>
              <a:ext cx="204470" cy="541020"/>
            </a:xfrm>
            <a:custGeom>
              <a:avLst/>
              <a:gdLst/>
              <a:ahLst/>
              <a:cxnLst/>
              <a:rect l="l" t="t" r="r" b="b"/>
              <a:pathLst>
                <a:path w="204470" h="541019">
                  <a:moveTo>
                    <a:pt x="120332" y="66941"/>
                  </a:moveTo>
                  <a:lnTo>
                    <a:pt x="0" y="66941"/>
                  </a:lnTo>
                  <a:lnTo>
                    <a:pt x="0" y="102501"/>
                  </a:lnTo>
                  <a:lnTo>
                    <a:pt x="0" y="150761"/>
                  </a:lnTo>
                  <a:lnTo>
                    <a:pt x="0" y="185051"/>
                  </a:lnTo>
                  <a:lnTo>
                    <a:pt x="0" y="234581"/>
                  </a:lnTo>
                  <a:lnTo>
                    <a:pt x="0" y="270141"/>
                  </a:lnTo>
                  <a:lnTo>
                    <a:pt x="120332" y="270141"/>
                  </a:lnTo>
                  <a:lnTo>
                    <a:pt x="120332" y="234581"/>
                  </a:lnTo>
                  <a:lnTo>
                    <a:pt x="35674" y="234581"/>
                  </a:lnTo>
                  <a:lnTo>
                    <a:pt x="35674" y="185051"/>
                  </a:lnTo>
                  <a:lnTo>
                    <a:pt x="107746" y="185051"/>
                  </a:lnTo>
                  <a:lnTo>
                    <a:pt x="107746" y="150761"/>
                  </a:lnTo>
                  <a:lnTo>
                    <a:pt x="35674" y="150761"/>
                  </a:lnTo>
                  <a:lnTo>
                    <a:pt x="35674" y="102501"/>
                  </a:lnTo>
                  <a:lnTo>
                    <a:pt x="120332" y="102501"/>
                  </a:lnTo>
                  <a:lnTo>
                    <a:pt x="120332" y="66941"/>
                  </a:lnTo>
                  <a:close/>
                </a:path>
                <a:path w="204470" h="541019">
                  <a:moveTo>
                    <a:pt x="204177" y="0"/>
                  </a:moveTo>
                  <a:lnTo>
                    <a:pt x="187312" y="0"/>
                  </a:lnTo>
                  <a:lnTo>
                    <a:pt x="187312" y="540804"/>
                  </a:lnTo>
                  <a:lnTo>
                    <a:pt x="204177" y="540804"/>
                  </a:lnTo>
                  <a:lnTo>
                    <a:pt x="204177" y="0"/>
                  </a:lnTo>
                  <a:close/>
                </a:path>
              </a:pathLst>
            </a:custGeom>
            <a:solidFill>
              <a:srgbClr val="002E6E"/>
            </a:solidFill>
          </p:spPr>
          <p:txBody>
            <a:bodyPr wrap="square" lIns="0" tIns="0" rIns="0" bIns="0" rtlCol="0"/>
            <a:lstStyle/>
            <a:p>
              <a:endParaRPr/>
            </a:p>
          </p:txBody>
        </p:sp>
      </p:grpSp>
      <p:sp>
        <p:nvSpPr>
          <p:cNvPr id="14" name="object 6">
            <a:extLst>
              <a:ext uri="{FF2B5EF4-FFF2-40B4-BE49-F238E27FC236}">
                <a16:creationId xmlns:a16="http://schemas.microsoft.com/office/drawing/2014/main" id="{76592D1C-BE45-2053-EA57-25562F5BF53A}"/>
              </a:ext>
            </a:extLst>
          </p:cNvPr>
          <p:cNvSpPr/>
          <p:nvPr userDrawn="1"/>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005677"/>
          </a:solidFill>
        </p:spPr>
        <p:txBody>
          <a:bodyPr wrap="square" lIns="0" tIns="0" rIns="0" bIns="0" rtlCol="0"/>
          <a:lstStyle/>
          <a:p>
            <a:endParaRPr/>
          </a:p>
        </p:txBody>
      </p:sp>
      <p:sp>
        <p:nvSpPr>
          <p:cNvPr id="15" name="object 7">
            <a:extLst>
              <a:ext uri="{FF2B5EF4-FFF2-40B4-BE49-F238E27FC236}">
                <a16:creationId xmlns:a16="http://schemas.microsoft.com/office/drawing/2014/main" id="{94652103-C3FF-BE24-EF53-C17D435987AC}"/>
              </a:ext>
            </a:extLst>
          </p:cNvPr>
          <p:cNvSpPr txBox="1"/>
          <p:nvPr userDrawn="1"/>
        </p:nvSpPr>
        <p:spPr>
          <a:xfrm>
            <a:off x="563338" y="59178"/>
            <a:ext cx="4923062" cy="205184"/>
          </a:xfrm>
          <a:prstGeom prst="rect">
            <a:avLst/>
          </a:prstGeom>
        </p:spPr>
        <p:txBody>
          <a:bodyPr vert="horz" wrap="square" lIns="0" tIns="12700" rIns="0" bIns="0" rtlCol="0">
            <a:spAutoFit/>
          </a:bodyPr>
          <a:lstStyle/>
          <a:p>
            <a:pPr marL="12700">
              <a:lnSpc>
                <a:spcPct val="100000"/>
              </a:lnSpc>
              <a:spcBef>
                <a:spcPts val="100"/>
              </a:spcBef>
            </a:pPr>
            <a:r>
              <a:rPr sz="1250" b="1" dirty="0">
                <a:solidFill>
                  <a:srgbClr val="FFFFFF"/>
                </a:solidFill>
                <a:latin typeface="+mj-lt"/>
                <a:cs typeface="Tahoma"/>
              </a:rPr>
              <a:t>Direzione </a:t>
            </a:r>
            <a:r>
              <a:rPr lang="it-IT" sz="1250" b="1" dirty="0">
                <a:solidFill>
                  <a:srgbClr val="FFFFFF"/>
                </a:solidFill>
                <a:latin typeface="+mj-lt"/>
                <a:cs typeface="Tahoma"/>
              </a:rPr>
              <a:t>Legislazione Opere Pubbliche</a:t>
            </a:r>
            <a:endParaRPr sz="1250" b="1" dirty="0">
              <a:latin typeface="+mj-lt"/>
              <a:cs typeface="Tahoma"/>
            </a:endParaRPr>
          </a:p>
        </p:txBody>
      </p:sp>
      <p:sp>
        <p:nvSpPr>
          <p:cNvPr id="16" name="object 11">
            <a:extLst>
              <a:ext uri="{FF2B5EF4-FFF2-40B4-BE49-F238E27FC236}">
                <a16:creationId xmlns:a16="http://schemas.microsoft.com/office/drawing/2014/main" id="{134F6901-120E-1D42-22F8-F0EC33741131}"/>
              </a:ext>
            </a:extLst>
          </p:cNvPr>
          <p:cNvSpPr/>
          <p:nvPr userDrawn="1"/>
        </p:nvSpPr>
        <p:spPr>
          <a:xfrm>
            <a:off x="3510280" y="3727609"/>
            <a:ext cx="1976120" cy="513715"/>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rgbClr val="183062">
              <a:alpha val="89999"/>
            </a:srgbClr>
          </a:solidFill>
        </p:spPr>
        <p:txBody>
          <a:bodyPr wrap="square" lIns="0" tIns="0" rIns="0" bIns="0" rtlCol="0"/>
          <a:lstStyle/>
          <a:p>
            <a:endParaRPr>
              <a:solidFill>
                <a:srgbClr val="103676"/>
              </a:solidFill>
            </a:endParaRPr>
          </a:p>
        </p:txBody>
      </p:sp>
    </p:spTree>
    <p:extLst>
      <p:ext uri="{BB962C8B-B14F-4D97-AF65-F5344CB8AC3E}">
        <p14:creationId xmlns:p14="http://schemas.microsoft.com/office/powerpoint/2010/main" val="120667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object 4"/>
          <p:cNvSpPr/>
          <p:nvPr userDrawn="1"/>
        </p:nvSpPr>
        <p:spPr>
          <a:xfrm>
            <a:off x="1227" y="0"/>
            <a:ext cx="3359150" cy="4679315"/>
          </a:xfrm>
          <a:custGeom>
            <a:avLst/>
            <a:gdLst/>
            <a:ahLst/>
            <a:cxnLst/>
            <a:rect l="l" t="t" r="r" b="b"/>
            <a:pathLst>
              <a:path w="3359150" h="4679315">
                <a:moveTo>
                  <a:pt x="1821316" y="0"/>
                </a:moveTo>
                <a:lnTo>
                  <a:pt x="192491" y="0"/>
                </a:lnTo>
                <a:lnTo>
                  <a:pt x="602304" y="1356375"/>
                </a:lnTo>
                <a:lnTo>
                  <a:pt x="0" y="1356375"/>
                </a:lnTo>
                <a:lnTo>
                  <a:pt x="0" y="2956206"/>
                </a:lnTo>
                <a:lnTo>
                  <a:pt x="1057726" y="2956206"/>
                </a:lnTo>
                <a:lnTo>
                  <a:pt x="1574539" y="4679149"/>
                </a:lnTo>
                <a:lnTo>
                  <a:pt x="3359014" y="4679149"/>
                </a:lnTo>
                <a:lnTo>
                  <a:pt x="1821316" y="0"/>
                </a:lnTo>
                <a:close/>
              </a:path>
            </a:pathLst>
          </a:custGeom>
          <a:gradFill>
            <a:gsLst>
              <a:gs pos="0">
                <a:schemeClr val="accent5">
                  <a:lumMod val="20000"/>
                  <a:lumOff val="80000"/>
                </a:schemeClr>
              </a:gs>
              <a:gs pos="74000">
                <a:schemeClr val="bg2"/>
              </a:gs>
              <a:gs pos="83000">
                <a:schemeClr val="bg2"/>
              </a:gs>
              <a:gs pos="100000">
                <a:schemeClr val="accent1">
                  <a:lumMod val="30000"/>
                  <a:lumOff val="70000"/>
                </a:schemeClr>
              </a:gs>
            </a:gsLst>
            <a:lin ang="2700000" scaled="1"/>
          </a:gradFill>
        </p:spPr>
        <p:txBody>
          <a:bodyPr wrap="square" lIns="0" tIns="0" rIns="0" bIns="0" rtlCol="0"/>
          <a:lstStyle/>
          <a:p>
            <a:endParaRPr/>
          </a:p>
        </p:txBody>
      </p:sp>
      <p:sp>
        <p:nvSpPr>
          <p:cNvPr id="8" name="object 4"/>
          <p:cNvSpPr/>
          <p:nvPr userDrawn="1"/>
        </p:nvSpPr>
        <p:spPr>
          <a:xfrm>
            <a:off x="-66598" y="2420822"/>
            <a:ext cx="9210598" cy="2740943"/>
          </a:xfrm>
          <a:custGeom>
            <a:avLst/>
            <a:gdLst>
              <a:gd name="connsiteX0" fmla="*/ 3358644 w 3359014"/>
              <a:gd name="connsiteY0" fmla="*/ 9548 h 4679149"/>
              <a:gd name="connsiteX1" fmla="*/ 192491 w 3359014"/>
              <a:gd name="connsiteY1" fmla="*/ 0 h 4679149"/>
              <a:gd name="connsiteX2" fmla="*/ 602304 w 3359014"/>
              <a:gd name="connsiteY2" fmla="*/ 1356375 h 4679149"/>
              <a:gd name="connsiteX3" fmla="*/ 0 w 3359014"/>
              <a:gd name="connsiteY3" fmla="*/ 1356375 h 4679149"/>
              <a:gd name="connsiteX4" fmla="*/ 0 w 3359014"/>
              <a:gd name="connsiteY4" fmla="*/ 2956206 h 4679149"/>
              <a:gd name="connsiteX5" fmla="*/ 1057726 w 3359014"/>
              <a:gd name="connsiteY5" fmla="*/ 2956206 h 4679149"/>
              <a:gd name="connsiteX6" fmla="*/ 1574539 w 3359014"/>
              <a:gd name="connsiteY6" fmla="*/ 4679149 h 4679149"/>
              <a:gd name="connsiteX7" fmla="*/ 3359014 w 3359014"/>
              <a:gd name="connsiteY7" fmla="*/ 4679149 h 4679149"/>
              <a:gd name="connsiteX8" fmla="*/ 3358644 w 3359014"/>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6950210 w 9251498"/>
              <a:gd name="connsiteY5" fmla="*/ 2956206 h 4679149"/>
              <a:gd name="connsiteX6" fmla="*/ 0 w 9251498"/>
              <a:gd name="connsiteY6" fmla="*/ 4679149 h 4679149"/>
              <a:gd name="connsiteX7" fmla="*/ 9251498 w 9251498"/>
              <a:gd name="connsiteY7" fmla="*/ 4679149 h 4679149"/>
              <a:gd name="connsiteX8" fmla="*/ 9251128 w 9251498"/>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0 w 9251498"/>
              <a:gd name="connsiteY5" fmla="*/ 4679149 h 4679149"/>
              <a:gd name="connsiteX6" fmla="*/ 9251498 w 9251498"/>
              <a:gd name="connsiteY6" fmla="*/ 4679149 h 4679149"/>
              <a:gd name="connsiteX7" fmla="*/ 9251128 w 9251498"/>
              <a:gd name="connsiteY7"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2956206 h 4679149"/>
              <a:gd name="connsiteX4" fmla="*/ 0 w 9251498"/>
              <a:gd name="connsiteY4" fmla="*/ 4679149 h 4679149"/>
              <a:gd name="connsiteX5" fmla="*/ 9251498 w 9251498"/>
              <a:gd name="connsiteY5" fmla="*/ 4679149 h 4679149"/>
              <a:gd name="connsiteX6" fmla="*/ 9251128 w 9251498"/>
              <a:gd name="connsiteY6" fmla="*/ 9548 h 4679149"/>
              <a:gd name="connsiteX0" fmla="*/ 9251128 w 9251498"/>
              <a:gd name="connsiteY0" fmla="*/ 9548 h 4679149"/>
              <a:gd name="connsiteX1" fmla="*/ 6084975 w 9251498"/>
              <a:gd name="connsiteY1" fmla="*/ 0 h 4679149"/>
              <a:gd name="connsiteX2" fmla="*/ 5892484 w 9251498"/>
              <a:gd name="connsiteY2" fmla="*/ 2956206 h 4679149"/>
              <a:gd name="connsiteX3" fmla="*/ 0 w 9251498"/>
              <a:gd name="connsiteY3" fmla="*/ 4679149 h 4679149"/>
              <a:gd name="connsiteX4" fmla="*/ 9251498 w 9251498"/>
              <a:gd name="connsiteY4" fmla="*/ 4679149 h 4679149"/>
              <a:gd name="connsiteX5" fmla="*/ 9251128 w 9251498"/>
              <a:gd name="connsiteY5" fmla="*/ 9548 h 4679149"/>
              <a:gd name="connsiteX0" fmla="*/ 9251128 w 9251498"/>
              <a:gd name="connsiteY0" fmla="*/ 0 h 4669601"/>
              <a:gd name="connsiteX1" fmla="*/ 5892484 w 9251498"/>
              <a:gd name="connsiteY1" fmla="*/ 2946658 h 4669601"/>
              <a:gd name="connsiteX2" fmla="*/ 0 w 9251498"/>
              <a:gd name="connsiteY2" fmla="*/ 4669601 h 4669601"/>
              <a:gd name="connsiteX3" fmla="*/ 9251498 w 9251498"/>
              <a:gd name="connsiteY3" fmla="*/ 4669601 h 4669601"/>
              <a:gd name="connsiteX4" fmla="*/ 9251128 w 9251498"/>
              <a:gd name="connsiteY4" fmla="*/ 0 h 4669601"/>
              <a:gd name="connsiteX0" fmla="*/ 9232031 w 9251498"/>
              <a:gd name="connsiteY0" fmla="*/ 0 h 2740943"/>
              <a:gd name="connsiteX1" fmla="*/ 5892484 w 9251498"/>
              <a:gd name="connsiteY1" fmla="*/ 1018000 h 2740943"/>
              <a:gd name="connsiteX2" fmla="*/ 0 w 9251498"/>
              <a:gd name="connsiteY2" fmla="*/ 2740943 h 2740943"/>
              <a:gd name="connsiteX3" fmla="*/ 9251498 w 9251498"/>
              <a:gd name="connsiteY3" fmla="*/ 2740943 h 2740943"/>
              <a:gd name="connsiteX4" fmla="*/ 9232031 w 9251498"/>
              <a:gd name="connsiteY4" fmla="*/ 0 h 2740943"/>
              <a:gd name="connsiteX0" fmla="*/ 9232031 w 9251498"/>
              <a:gd name="connsiteY0" fmla="*/ 0 h 2740943"/>
              <a:gd name="connsiteX1" fmla="*/ 0 w 9251498"/>
              <a:gd name="connsiteY1" fmla="*/ 2740943 h 2740943"/>
              <a:gd name="connsiteX2" fmla="*/ 9251498 w 9251498"/>
              <a:gd name="connsiteY2" fmla="*/ 2740943 h 2740943"/>
              <a:gd name="connsiteX3" fmla="*/ 9232031 w 9251498"/>
              <a:gd name="connsiteY3" fmla="*/ 0 h 2740943"/>
            </a:gdLst>
            <a:ahLst/>
            <a:cxnLst>
              <a:cxn ang="0">
                <a:pos x="connsiteX0" y="connsiteY0"/>
              </a:cxn>
              <a:cxn ang="0">
                <a:pos x="connsiteX1" y="connsiteY1"/>
              </a:cxn>
              <a:cxn ang="0">
                <a:pos x="connsiteX2" y="connsiteY2"/>
              </a:cxn>
              <a:cxn ang="0">
                <a:pos x="connsiteX3" y="connsiteY3"/>
              </a:cxn>
            </a:cxnLst>
            <a:rect l="l" t="t" r="r" b="b"/>
            <a:pathLst>
              <a:path w="9251498" h="2740943">
                <a:moveTo>
                  <a:pt x="9232031" y="0"/>
                </a:moveTo>
                <a:lnTo>
                  <a:pt x="0" y="2740943"/>
                </a:lnTo>
                <a:lnTo>
                  <a:pt x="9251498" y="2740943"/>
                </a:lnTo>
                <a:cubicBezTo>
                  <a:pt x="9251375" y="1184409"/>
                  <a:pt x="9232154" y="1556534"/>
                  <a:pt x="9232031" y="0"/>
                </a:cubicBezTo>
                <a:close/>
              </a:path>
            </a:pathLst>
          </a:custGeom>
          <a:blipFill dpi="0" rotWithShape="1">
            <a:blip r:embed="rId2">
              <a:alphaModFix amt="80000"/>
              <a:lum bright="70000" contrast="-70000"/>
              <a:extLst>
                <a:ext uri="{BEBA8EAE-BF5A-486C-A8C5-ECC9F3942E4B}">
                  <a14:imgProps xmlns:a14="http://schemas.microsoft.com/office/drawing/2010/main">
                    <a14:imgLayer r:embed="rId3">
                      <a14:imgEffect>
                        <a14:artisticPastelsSmooth/>
                      </a14:imgEffect>
                      <a14:imgEffect>
                        <a14:sharpenSoften amount="-25000"/>
                      </a14:imgEffect>
                      <a14:imgEffect>
                        <a14:saturation sat="400000"/>
                      </a14:imgEffect>
                      <a14:imgEffect>
                        <a14:brightnessContrast contrast="-20000"/>
                      </a14:imgEffect>
                    </a14:imgLayer>
                  </a14:imgProps>
                </a:ext>
              </a:extLst>
            </a:blip>
            <a:srcRect/>
            <a:stretch>
              <a:fillRect t="-58000"/>
            </a:stretch>
          </a:blipFill>
        </p:spPr>
        <p:txBody>
          <a:bodyPr wrap="square" lIns="0" tIns="0" rIns="0" bIns="0" rtlCol="0"/>
          <a:lstStyle/>
          <a:p>
            <a:endParaRPr dirty="0"/>
          </a:p>
        </p:txBody>
      </p:sp>
      <p:sp>
        <p:nvSpPr>
          <p:cNvPr id="2" name="Titolo 1"/>
          <p:cNvSpPr>
            <a:spLocks noGrp="1"/>
          </p:cNvSpPr>
          <p:nvPr>
            <p:ph type="ctrTitle"/>
          </p:nvPr>
        </p:nvSpPr>
        <p:spPr>
          <a:xfrm>
            <a:off x="685800" y="1597819"/>
            <a:ext cx="7772400" cy="1102519"/>
          </a:xfrm>
        </p:spPr>
        <p:txBody>
          <a:bodyPr/>
          <a:lstStyle/>
          <a:p>
            <a:r>
              <a:rPr lang="it-IT" dirty="0"/>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5" name="Segnaposto piè di pagina 4"/>
          <p:cNvSpPr>
            <a:spLocks noGrp="1"/>
          </p:cNvSpPr>
          <p:nvPr>
            <p:ph type="ftr" sz="quarter" idx="11"/>
          </p:nvPr>
        </p:nvSpPr>
        <p:spPr>
          <a:xfrm>
            <a:off x="475924" y="4785996"/>
            <a:ext cx="5336232" cy="288764"/>
          </a:xfrm>
          <a:prstGeom prst="rect">
            <a:avLst/>
          </a:prstGeom>
        </p:spPr>
        <p:txBody>
          <a:bodyPr/>
          <a:lstStyle>
            <a:lvl1pPr>
              <a:defRPr sz="1100">
                <a:latin typeface="Leelawadee" panose="020B0502040204020203" pitchFamily="34" charset="-34"/>
                <a:cs typeface="Leelawadee" panose="020B0502040204020203" pitchFamily="34" charset="-34"/>
              </a:defRPr>
            </a:lvl1pPr>
          </a:lstStyle>
          <a:p>
            <a:r>
              <a:rPr lang="it-IT"/>
              <a:t>Avv. Bruno Urbani – Direzione Legislazione Opere Pubbliche ANCE</a:t>
            </a:r>
            <a:endParaRPr lang="it-IT" dirty="0"/>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pic>
        <p:nvPicPr>
          <p:cNvPr id="7" name="Immagine 6"/>
          <p:cNvPicPr/>
          <p:nvPr userDrawn="1"/>
        </p:nvPicPr>
        <p:blipFill>
          <a:blip r:embed="rId4">
            <a:extLst>
              <a:ext uri="{28A0092B-C50C-407E-A947-70E740481C1C}">
                <a14:useLocalDpi xmlns:a14="http://schemas.microsoft.com/office/drawing/2010/main" val="0"/>
              </a:ext>
            </a:extLst>
          </a:blip>
          <a:stretch>
            <a:fillRect/>
          </a:stretch>
        </p:blipFill>
        <p:spPr>
          <a:xfrm>
            <a:off x="7308304" y="195486"/>
            <a:ext cx="1619890" cy="380524"/>
          </a:xfrm>
          <a:prstGeom prst="rect">
            <a:avLst/>
          </a:prstGeom>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6550068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4767263"/>
            <a:ext cx="2133600" cy="273844"/>
          </a:xfrm>
          <a:prstGeom prst="rect">
            <a:avLst/>
          </a:prstGeom>
        </p:spPr>
        <p:txBody>
          <a:bodyPr/>
          <a:lstStyle/>
          <a:p>
            <a:endParaRPr lang="it-IT"/>
          </a:p>
        </p:txBody>
      </p:sp>
      <p:sp>
        <p:nvSpPr>
          <p:cNvPr id="8" name="Segnaposto piè di pagina 7"/>
          <p:cNvSpPr>
            <a:spLocks noGrp="1"/>
          </p:cNvSpPr>
          <p:nvPr>
            <p:ph type="ftr" sz="quarter" idx="11"/>
          </p:nvPr>
        </p:nvSpPr>
        <p:spPr>
          <a:xfrm>
            <a:off x="475924" y="4785996"/>
            <a:ext cx="5336232" cy="288764"/>
          </a:xfrm>
          <a:prstGeom prst="rect">
            <a:avLst/>
          </a:prstGeom>
        </p:spPr>
        <p:txBody>
          <a:bodyPr/>
          <a:lstStyle/>
          <a:p>
            <a:r>
              <a:rPr lang="it-IT" dirty="0"/>
              <a:t>Avv. Bruno Urbani – Direzione Legislazione Opere Pubbliche ANCE</a:t>
            </a:r>
          </a:p>
        </p:txBody>
      </p:sp>
      <p:sp>
        <p:nvSpPr>
          <p:cNvPr id="9" name="Segnaposto numero diapositiva 8"/>
          <p:cNvSpPr>
            <a:spLocks noGrp="1"/>
          </p:cNvSpPr>
          <p:nvPr>
            <p:ph type="sldNum" sz="quarter" idx="12"/>
          </p:nvPr>
        </p:nvSpPr>
        <p:spPr/>
        <p:txBody>
          <a:bodyPr/>
          <a:lstStyle/>
          <a:p>
            <a:fld id="{A88A401D-FA7D-467D-AFBB-0B3BA40DF614}" type="slidenum">
              <a:rPr lang="it-IT" smtClean="0"/>
              <a:t>‹N›</a:t>
            </a:fld>
            <a:endParaRPr lang="it-IT"/>
          </a:p>
        </p:txBody>
      </p:sp>
    </p:spTree>
    <p:extLst>
      <p:ext uri="{BB962C8B-B14F-4D97-AF65-F5344CB8AC3E}">
        <p14:creationId xmlns:p14="http://schemas.microsoft.com/office/powerpoint/2010/main" val="157268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endParaRPr lang="it-IT"/>
          </a:p>
        </p:txBody>
      </p:sp>
      <p:sp>
        <p:nvSpPr>
          <p:cNvPr id="5" name="Segnaposto piè di pagina 4"/>
          <p:cNvSpPr>
            <a:spLocks noGrp="1"/>
          </p:cNvSpPr>
          <p:nvPr>
            <p:ph type="ftr" sz="quarter" idx="11"/>
          </p:nvPr>
        </p:nvSpPr>
        <p:spPr>
          <a:xfrm>
            <a:off x="475924" y="4785996"/>
            <a:ext cx="5336232" cy="288764"/>
          </a:xfrm>
          <a:prstGeom prst="rect">
            <a:avLst/>
          </a:prstGeom>
        </p:spPr>
        <p:txBody>
          <a:bodyPr/>
          <a:lstStyle/>
          <a:p>
            <a:r>
              <a:rPr lang="it-IT" dirty="0"/>
              <a:t>Avv. Bruno Urbani – Direzione Opere Pubbliche ANCE</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Tree>
    <p:extLst>
      <p:ext uri="{BB962C8B-B14F-4D97-AF65-F5344CB8AC3E}">
        <p14:creationId xmlns:p14="http://schemas.microsoft.com/office/powerpoint/2010/main" val="16282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endParaRPr lang="it-IT"/>
          </a:p>
        </p:txBody>
      </p:sp>
      <p:sp>
        <p:nvSpPr>
          <p:cNvPr id="5" name="Segnaposto piè di pagina 4"/>
          <p:cNvSpPr>
            <a:spLocks noGrp="1"/>
          </p:cNvSpPr>
          <p:nvPr>
            <p:ph type="ftr" sz="quarter" idx="11"/>
          </p:nvPr>
        </p:nvSpPr>
        <p:spPr>
          <a:xfrm>
            <a:off x="475924" y="4785996"/>
            <a:ext cx="5336232" cy="288764"/>
          </a:xfrm>
          <a:prstGeom prst="rect">
            <a:avLst/>
          </a:prstGeom>
        </p:spPr>
        <p:txBody>
          <a:bodyPr/>
          <a:lstStyle/>
          <a:p>
            <a:r>
              <a:rPr lang="it-IT" dirty="0"/>
              <a:t>Avv. Bruno Urbani – Direzione Opere Pubbliche ANCE</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Tree>
    <p:extLst>
      <p:ext uri="{BB962C8B-B14F-4D97-AF65-F5344CB8AC3E}">
        <p14:creationId xmlns:p14="http://schemas.microsoft.com/office/powerpoint/2010/main" val="155155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a:stretch>
            <a:fillRect t="89000" r="42000" b="-1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800" b="1">
                <a:solidFill>
                  <a:schemeClr val="tx2">
                    <a:lumMod val="75000"/>
                  </a:schemeClr>
                </a:solidFill>
                <a:effectLst>
                  <a:outerShdw blurRad="38100" dist="38100" dir="2700000" algn="tl">
                    <a:srgbClr val="000000">
                      <a:alpha val="43137"/>
                    </a:srgbClr>
                  </a:outerShdw>
                </a:effectLst>
              </a:defRPr>
            </a:lvl1pPr>
          </a:lstStyle>
          <a:p>
            <a:fld id="{A88A401D-FA7D-467D-AFBB-0B3BA40DF614}" type="slidenum">
              <a:rPr lang="it-IT" smtClean="0"/>
              <a:pPr/>
              <a:t>‹N›</a:t>
            </a:fld>
            <a:endParaRPr lang="it-IT" dirty="0"/>
          </a:p>
        </p:txBody>
      </p:sp>
      <p:sp>
        <p:nvSpPr>
          <p:cNvPr id="5" name="Segnaposto piè di pagina 6">
            <a:extLst>
              <a:ext uri="{FF2B5EF4-FFF2-40B4-BE49-F238E27FC236}">
                <a16:creationId xmlns:a16="http://schemas.microsoft.com/office/drawing/2014/main" id="{D6ADE2B5-3110-B35C-E458-0A774001FB05}"/>
              </a:ext>
            </a:extLst>
          </p:cNvPr>
          <p:cNvSpPr>
            <a:spLocks noGrp="1"/>
          </p:cNvSpPr>
          <p:nvPr>
            <p:ph type="ftr" sz="quarter" idx="3"/>
          </p:nvPr>
        </p:nvSpPr>
        <p:spPr>
          <a:xfrm>
            <a:off x="511548" y="4818643"/>
            <a:ext cx="442049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Avv. Bruno Urbani – Direzione Legislazione Opere Pubbliche ANCE – Il nuovo codice 36 del 2023</a:t>
            </a:r>
          </a:p>
        </p:txBody>
      </p:sp>
    </p:spTree>
    <p:extLst>
      <p:ext uri="{BB962C8B-B14F-4D97-AF65-F5344CB8AC3E}">
        <p14:creationId xmlns:p14="http://schemas.microsoft.com/office/powerpoint/2010/main" val="2018363075"/>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49" r:id="rId3"/>
    <p:sldLayoutId id="2147483667" r:id="rId4"/>
    <p:sldLayoutId id="2147483669" r:id="rId5"/>
    <p:sldLayoutId id="2147483670" r:id="rId6"/>
    <p:sldLayoutId id="2147483671" r:id="rId7"/>
  </p:sldLayoutIdLst>
  <p:hf hdr="0" dt="0"/>
  <p:txStyles>
    <p:titleStyle>
      <a:lvl1pPr algn="ctr" defTabSz="914400" rtl="0" eaLnBrk="1" latinLnBrk="0" hangingPunct="1">
        <a:spcBef>
          <a:spcPct val="0"/>
        </a:spcBef>
        <a:buNone/>
        <a:defRPr sz="3600" kern="1200">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ea typeface="+mj-ea"/>
          <a:cs typeface="Segoe UI Semibold" panose="020B0702040204020203" pitchFamily="34" charset="0"/>
        </a:defRPr>
      </a:lvl1pPr>
    </p:titleStyle>
    <p:body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ustomXml" Target="../ink/ink28.xml"/><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8.png"/><Relationship Id="rId21" Type="http://schemas.openxmlformats.org/officeDocument/2006/relationships/image" Target="../media/image19.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32.png"/><Relationship Id="rId50" Type="http://schemas.openxmlformats.org/officeDocument/2006/relationships/customXml" Target="../ink/ink25.xml"/><Relationship Id="rId55" Type="http://schemas.openxmlformats.org/officeDocument/2006/relationships/image" Target="../media/image36.png"/><Relationship Id="rId7" Type="http://schemas.openxmlformats.org/officeDocument/2006/relationships/image" Target="../media/image12.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3.png"/><Relationship Id="rId11" Type="http://schemas.openxmlformats.org/officeDocument/2006/relationships/image" Target="../media/image14.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7.png"/><Relationship Id="rId40" Type="http://schemas.openxmlformats.org/officeDocument/2006/relationships/customXml" Target="../ink/ink20.xml"/><Relationship Id="rId45" Type="http://schemas.openxmlformats.org/officeDocument/2006/relationships/image" Target="../media/image31.png"/><Relationship Id="rId53" Type="http://schemas.openxmlformats.org/officeDocument/2006/relationships/image" Target="../media/image35.png"/><Relationship Id="rId5" Type="http://schemas.openxmlformats.org/officeDocument/2006/relationships/image" Target="../media/image11.png"/><Relationship Id="rId10" Type="http://schemas.openxmlformats.org/officeDocument/2006/relationships/customXml" Target="../ink/ink5.xml"/><Relationship Id="rId19" Type="http://schemas.openxmlformats.org/officeDocument/2006/relationships/image" Target="../media/image18.png"/><Relationship Id="rId31" Type="http://schemas.openxmlformats.org/officeDocument/2006/relationships/image" Target="../media/image24.png"/><Relationship Id="rId44" Type="http://schemas.openxmlformats.org/officeDocument/2006/relationships/customXml" Target="../ink/ink22.xml"/><Relationship Id="rId52" Type="http://schemas.openxmlformats.org/officeDocument/2006/relationships/customXml" Target="../ink/ink26.xml"/><Relationship Id="rId4" Type="http://schemas.openxmlformats.org/officeDocument/2006/relationships/customXml" Target="../ink/ink2.xml"/><Relationship Id="rId9" Type="http://schemas.openxmlformats.org/officeDocument/2006/relationships/image" Target="../media/image13.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2.png"/><Relationship Id="rId30" Type="http://schemas.openxmlformats.org/officeDocument/2006/relationships/customXml" Target="../ink/ink15.xml"/><Relationship Id="rId35" Type="http://schemas.openxmlformats.org/officeDocument/2006/relationships/image" Target="../media/image26.png"/><Relationship Id="rId43" Type="http://schemas.openxmlformats.org/officeDocument/2006/relationships/image" Target="../media/image30.png"/><Relationship Id="rId48" Type="http://schemas.openxmlformats.org/officeDocument/2006/relationships/customXml" Target="../ink/ink24.xml"/><Relationship Id="rId8" Type="http://schemas.openxmlformats.org/officeDocument/2006/relationships/customXml" Target="../ink/ink4.xml"/><Relationship Id="rId51" Type="http://schemas.openxmlformats.org/officeDocument/2006/relationships/image" Target="../media/image34.png"/><Relationship Id="rId3" Type="http://schemas.openxmlformats.org/officeDocument/2006/relationships/image" Target="../media/image10.png"/><Relationship Id="rId12" Type="http://schemas.openxmlformats.org/officeDocument/2006/relationships/customXml" Target="../ink/ink6.xml"/><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image" Target="../media/image25.png"/><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customXml" Target="../ink/ink10.xml"/><Relationship Id="rId41" Type="http://schemas.openxmlformats.org/officeDocument/2006/relationships/image" Target="../media/image29.png"/><Relationship Id="rId54" Type="http://schemas.openxmlformats.org/officeDocument/2006/relationships/customXml" Target="../ink/ink27.xml"/><Relationship Id="rId1" Type="http://schemas.openxmlformats.org/officeDocument/2006/relationships/slideLayout" Target="../slideLayouts/slideLayout1.xml"/><Relationship Id="rId6" Type="http://schemas.openxmlformats.org/officeDocument/2006/relationships/customXml" Target="../ink/ink3.xml"/><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3.png"/></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6FB30-9517-A628-7F39-07003EEA367C}"/>
              </a:ext>
            </a:extLst>
          </p:cNvPr>
          <p:cNvSpPr>
            <a:spLocks noGrp="1"/>
          </p:cNvSpPr>
          <p:nvPr>
            <p:ph type="ctrTitle"/>
          </p:nvPr>
        </p:nvSpPr>
        <p:spPr/>
        <p:txBody>
          <a:bodyPr>
            <a:normAutofit fontScale="90000"/>
          </a:bodyPr>
          <a:lstStyle/>
          <a:p>
            <a:r>
              <a:rPr lang="it-IT" dirty="0"/>
              <a:t>COME CAMBIANO GLI APPALTI DAL 1° LUGLIO 2023 </a:t>
            </a:r>
            <a:br>
              <a:rPr lang="it-IT" dirty="0"/>
            </a:br>
            <a:r>
              <a:rPr lang="it-IT" dirty="0"/>
              <a:t>Novità e riflessioni sull’entrata in vigore del nuovo</a:t>
            </a:r>
            <a:br>
              <a:rPr lang="it-IT" dirty="0"/>
            </a:br>
            <a:r>
              <a:rPr lang="it-IT" dirty="0"/>
              <a:t>Codice dei Contratti Pubblici</a:t>
            </a:r>
          </a:p>
        </p:txBody>
      </p:sp>
      <p:sp>
        <p:nvSpPr>
          <p:cNvPr id="4" name="Segnaposto numero diapositiva 3"/>
          <p:cNvSpPr>
            <a:spLocks noGrp="1"/>
          </p:cNvSpPr>
          <p:nvPr>
            <p:ph type="sldNum" sz="quarter" idx="12"/>
          </p:nvPr>
        </p:nvSpPr>
        <p:spPr/>
        <p:txBody>
          <a:bodyPr/>
          <a:lstStyle/>
          <a:p>
            <a:fld id="{A88A401D-FA7D-467D-AFBB-0B3BA40DF614}" type="slidenum">
              <a:rPr lang="it-IT" smtClean="0"/>
              <a:t>1</a:t>
            </a:fld>
            <a:endParaRPr lang="it-IT" dirty="0"/>
          </a:p>
        </p:txBody>
      </p:sp>
      <p:sp>
        <p:nvSpPr>
          <p:cNvPr id="5" name="Sottotitolo 4">
            <a:extLst>
              <a:ext uri="{FF2B5EF4-FFF2-40B4-BE49-F238E27FC236}">
                <a16:creationId xmlns:a16="http://schemas.microsoft.com/office/drawing/2014/main" id="{E8E2F1AF-51B6-B9DD-7393-CD26BA795CEF}"/>
              </a:ext>
            </a:extLst>
          </p:cNvPr>
          <p:cNvSpPr txBox="1">
            <a:spLocks noGrp="1"/>
          </p:cNvSpPr>
          <p:nvPr>
            <p:ph type="subTitle" idx="1"/>
          </p:nvPr>
        </p:nvSpPr>
        <p:spPr>
          <a:xfrm>
            <a:off x="1083568" y="3839001"/>
            <a:ext cx="6400800" cy="369332"/>
          </a:xfrm>
          <a:prstGeom prst="rect">
            <a:avLst/>
          </a:prstGeom>
          <a:noFill/>
        </p:spPr>
        <p:txBody>
          <a:bodyPr wrap="square" rtlCol="0">
            <a:spAutoFit/>
          </a:bodyPr>
          <a:lstStyle/>
          <a:p>
            <a:r>
              <a:rPr lang="it-IT" dirty="0">
                <a:solidFill>
                  <a:schemeClr val="bg1"/>
                </a:solidFill>
              </a:rPr>
              <a:t>Prima parte</a:t>
            </a:r>
          </a:p>
        </p:txBody>
      </p:sp>
      <p:sp>
        <p:nvSpPr>
          <p:cNvPr id="7" name="CasellaDiTesto 6">
            <a:extLst>
              <a:ext uri="{FF2B5EF4-FFF2-40B4-BE49-F238E27FC236}">
                <a16:creationId xmlns:a16="http://schemas.microsoft.com/office/drawing/2014/main" id="{D3F72864-8C9A-1766-0431-75BFCDB6A3C2}"/>
              </a:ext>
            </a:extLst>
          </p:cNvPr>
          <p:cNvSpPr txBox="1"/>
          <p:nvPr/>
        </p:nvSpPr>
        <p:spPr>
          <a:xfrm>
            <a:off x="179512" y="4261033"/>
            <a:ext cx="5976664" cy="830997"/>
          </a:xfrm>
          <a:prstGeom prst="rect">
            <a:avLst/>
          </a:prstGeom>
          <a:noFill/>
        </p:spPr>
        <p:txBody>
          <a:bodyPr wrap="square">
            <a:spAutoFit/>
          </a:bodyPr>
          <a:lstStyle/>
          <a:p>
            <a:r>
              <a:rPr lang="it-IT" sz="1600" i="1" dirty="0"/>
              <a:t>Giovedì, 6 luglio 2023 - Ore 9.30 Sala Conferenze Confindustria Sardegna Meridionale</a:t>
            </a:r>
            <a:br>
              <a:rPr lang="it-IT" sz="1600" i="1" dirty="0"/>
            </a:br>
            <a:r>
              <a:rPr lang="it-IT" sz="1600" i="1" dirty="0"/>
              <a:t>Viale Colombo 2 - Cagliari</a:t>
            </a:r>
          </a:p>
        </p:txBody>
      </p:sp>
    </p:spTree>
    <p:extLst>
      <p:ext uri="{BB962C8B-B14F-4D97-AF65-F5344CB8AC3E}">
        <p14:creationId xmlns:p14="http://schemas.microsoft.com/office/powerpoint/2010/main" val="402709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3A793D7-78B7-77E2-430F-E80E31038ED8}"/>
              </a:ext>
            </a:extLst>
          </p:cNvPr>
          <p:cNvSpPr>
            <a:spLocks noGrp="1"/>
          </p:cNvSpPr>
          <p:nvPr>
            <p:ph type="title"/>
          </p:nvPr>
        </p:nvSpPr>
        <p:spPr/>
        <p:txBody>
          <a:bodyPr>
            <a:normAutofit/>
          </a:bodyPr>
          <a:lstStyle/>
          <a:p>
            <a:r>
              <a:rPr lang="it-IT" dirty="0"/>
              <a:t>Principio della fiducia 2/2 </a:t>
            </a:r>
            <a:r>
              <a:rPr lang="it-IT" sz="2400" i="1" dirty="0"/>
              <a:t>(2) </a:t>
            </a:r>
          </a:p>
        </p:txBody>
      </p:sp>
      <p:sp>
        <p:nvSpPr>
          <p:cNvPr id="5" name="Segnaposto contenuto 4">
            <a:extLst>
              <a:ext uri="{FF2B5EF4-FFF2-40B4-BE49-F238E27FC236}">
                <a16:creationId xmlns:a16="http://schemas.microsoft.com/office/drawing/2014/main" id="{35C2E4CE-73FA-73EF-E036-5A512A5F2C02}"/>
              </a:ext>
            </a:extLst>
          </p:cNvPr>
          <p:cNvSpPr>
            <a:spLocks noGrp="1"/>
          </p:cNvSpPr>
          <p:nvPr>
            <p:ph idx="1"/>
          </p:nvPr>
        </p:nvSpPr>
        <p:spPr>
          <a:xfrm>
            <a:off x="467544" y="1201781"/>
            <a:ext cx="5184576" cy="3701470"/>
          </a:xfrm>
        </p:spPr>
        <p:txBody>
          <a:bodyPr>
            <a:normAutofit/>
          </a:bodyPr>
          <a:lstStyle/>
          <a:p>
            <a:pPr algn="just"/>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Ai </a:t>
            </a:r>
            <a:r>
              <a:rPr lang="it-IT" b="1" dirty="0">
                <a:solidFill>
                  <a:schemeClr val="tx1"/>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fini della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responsabilità amministrativa</a:t>
            </a:r>
            <a:r>
              <a:rPr lang="it-IT" b="1" dirty="0">
                <a:solidFill>
                  <a:schemeClr val="tx1"/>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a:t>
            </a:r>
          </a:p>
          <a:p>
            <a:pPr marL="685800" lvl="1" algn="just">
              <a:buFont typeface="Arial" panose="020B0604020202020204" pitchFamily="34" charset="0"/>
              <a:buChar char="•"/>
            </a:pPr>
            <a:r>
              <a:rPr lang="it-IT" b="1" dirty="0">
                <a:solidFill>
                  <a:schemeClr val="tx1"/>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costituisce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colpa grave</a:t>
            </a:r>
            <a:r>
              <a:rPr lang="it-IT" b="1" dirty="0">
                <a:solidFill>
                  <a:schemeClr val="tx1"/>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 </a:t>
            </a:r>
          </a:p>
          <a:p>
            <a:pPr lvl="2" indent="-285750" algn="just">
              <a:buFont typeface="Courier New" panose="02070309020205020404" pitchFamily="49" charset="0"/>
              <a:buChar char="o"/>
            </a:pP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la violazione di </a:t>
            </a:r>
            <a:r>
              <a:rPr lang="it-IT" b="1" i="1" dirty="0">
                <a:effectLst>
                  <a:outerShdw blurRad="38100" dist="38100" dir="2700000" algn="tl">
                    <a:srgbClr val="000000">
                      <a:alpha val="43137"/>
                    </a:srgbClr>
                  </a:outerShdw>
                </a:effectLst>
                <a:cs typeface="Leelawadee" panose="020B0502040204020203" pitchFamily="34" charset="-34"/>
              </a:rPr>
              <a:t>norme</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di diritto e degli </a:t>
            </a:r>
            <a:r>
              <a:rPr lang="it-IT" b="1" i="1" dirty="0">
                <a:effectLst>
                  <a:outerShdw blurRad="38100" dist="38100" dir="2700000" algn="tl">
                    <a:srgbClr val="000000">
                      <a:alpha val="43137"/>
                    </a:srgbClr>
                  </a:outerShdw>
                </a:effectLst>
                <a:cs typeface="Leelawadee" panose="020B0502040204020203" pitchFamily="34" charset="-34"/>
              </a:rPr>
              <a:t>auto-vincoli</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amministrativi, </a:t>
            </a:r>
          </a:p>
          <a:p>
            <a:pPr lvl="2" indent="-285750" algn="just">
              <a:buFont typeface="Courier New" panose="02070309020205020404" pitchFamily="49" charset="0"/>
              <a:buChar char="o"/>
            </a:pP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la </a:t>
            </a:r>
            <a:r>
              <a:rPr lang="it-IT" b="1" i="1" dirty="0">
                <a:effectLst>
                  <a:outerShdw blurRad="38100" dist="38100" dir="2700000" algn="tl">
                    <a:srgbClr val="000000">
                      <a:alpha val="43137"/>
                    </a:srgbClr>
                  </a:outerShdw>
                </a:effectLst>
                <a:cs typeface="Leelawadee" panose="020B0502040204020203" pitchFamily="34" charset="-34"/>
              </a:rPr>
              <a:t>palese</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violazione di regole di </a:t>
            </a:r>
            <a:r>
              <a:rPr lang="it-IT" b="1" i="1" dirty="0">
                <a:effectLst>
                  <a:outerShdw blurRad="38100" dist="38100" dir="2700000" algn="tl">
                    <a:srgbClr val="000000">
                      <a:alpha val="43137"/>
                    </a:srgbClr>
                  </a:outerShdw>
                </a:effectLst>
                <a:cs typeface="Leelawadee" panose="020B0502040204020203" pitchFamily="34" charset="-34"/>
              </a:rPr>
              <a:t>prudenza</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a:t>
            </a:r>
            <a:r>
              <a:rPr lang="it-IT" b="1" i="1" dirty="0">
                <a:effectLst>
                  <a:outerShdw blurRad="38100" dist="38100" dir="2700000" algn="tl">
                    <a:srgbClr val="000000">
                      <a:alpha val="43137"/>
                    </a:srgbClr>
                  </a:outerShdw>
                </a:effectLst>
                <a:cs typeface="Leelawadee" panose="020B0502040204020203" pitchFamily="34" charset="-34"/>
              </a:rPr>
              <a:t>perizia</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e </a:t>
            </a:r>
            <a:r>
              <a:rPr lang="it-IT" b="1" i="1" dirty="0">
                <a:effectLst>
                  <a:outerShdw blurRad="38100" dist="38100" dir="2700000" algn="tl">
                    <a:srgbClr val="000000">
                      <a:alpha val="43137"/>
                    </a:srgbClr>
                  </a:outerShdw>
                </a:effectLst>
                <a:cs typeface="Leelawadee" panose="020B0502040204020203" pitchFamily="34" charset="-34"/>
              </a:rPr>
              <a:t>diligenza</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e </a:t>
            </a:r>
          </a:p>
          <a:p>
            <a:pPr lvl="2" indent="-285750" algn="just">
              <a:buFont typeface="Courier New" panose="02070309020205020404" pitchFamily="49" charset="0"/>
              <a:buChar char="o"/>
            </a:pP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l’omissione delle </a:t>
            </a:r>
            <a:r>
              <a:rPr lang="it-IT" b="1" i="1" dirty="0">
                <a:effectLst>
                  <a:outerShdw blurRad="38100" dist="38100" dir="2700000" algn="tl">
                    <a:srgbClr val="000000">
                      <a:alpha val="43137"/>
                    </a:srgbClr>
                  </a:outerShdw>
                </a:effectLst>
                <a:cs typeface="Leelawadee" panose="020B0502040204020203" pitchFamily="34" charset="-34"/>
              </a:rPr>
              <a:t>cautele</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a:t>
            </a:r>
            <a:r>
              <a:rPr lang="it-IT" b="1" i="1" dirty="0">
                <a:effectLst>
                  <a:outerShdw blurRad="38100" dist="38100" dir="2700000" algn="tl">
                    <a:srgbClr val="000000">
                      <a:alpha val="43137"/>
                    </a:srgbClr>
                  </a:outerShdw>
                </a:effectLst>
                <a:cs typeface="Leelawadee" panose="020B0502040204020203" pitchFamily="34" charset="-34"/>
              </a:rPr>
              <a:t>verifiche</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ed informazioni </a:t>
            </a:r>
            <a:r>
              <a:rPr lang="it-IT" b="1" i="1" dirty="0">
                <a:effectLst>
                  <a:outerShdw blurRad="38100" dist="38100" dir="2700000" algn="tl">
                    <a:srgbClr val="000000">
                      <a:alpha val="43137"/>
                    </a:srgbClr>
                  </a:outerShdw>
                </a:effectLst>
                <a:cs typeface="Leelawadee" panose="020B0502040204020203" pitchFamily="34" charset="-34"/>
              </a:rPr>
              <a:t>preventive</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a:t>
            </a:r>
          </a:p>
          <a:p>
            <a:pPr marL="685800" lvl="1" algn="just">
              <a:buFont typeface="Arial" panose="020B0604020202020204" pitchFamily="34" charset="0"/>
              <a:buChar char="•"/>
            </a:pPr>
            <a:r>
              <a:rPr lang="it-IT" b="1" dirty="0">
                <a:solidFill>
                  <a:schemeClr val="tx1"/>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non può ritenersi tale</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 la violazione o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Leelawadee" panose="020B0502040204020203" pitchFamily="34" charset="-34"/>
              </a:rPr>
              <a:t>l’omissione determinata dal riferimento a indirizzi giurisprudenziali prevalenti o a parerei delle autorità competenti</a:t>
            </a:r>
            <a:r>
              <a:rPr lang="it-IT" dirty="0">
                <a:solidFill>
                  <a:schemeClr val="tx1"/>
                </a:solidFill>
                <a:latin typeface="Yu Gothic UI Semilight" panose="020B0400000000000000" pitchFamily="34" charset="-128"/>
                <a:ea typeface="Yu Gothic UI Semilight" panose="020B0400000000000000" pitchFamily="34" charset="-128"/>
                <a:cs typeface="Leelawadee" panose="020B0502040204020203" pitchFamily="34" charset="-34"/>
              </a:rPr>
              <a:t>.</a:t>
            </a:r>
          </a:p>
        </p:txBody>
      </p:sp>
      <p:sp>
        <p:nvSpPr>
          <p:cNvPr id="2" name="Segnaposto numero diapositiva 1">
            <a:extLst>
              <a:ext uri="{FF2B5EF4-FFF2-40B4-BE49-F238E27FC236}">
                <a16:creationId xmlns:a16="http://schemas.microsoft.com/office/drawing/2014/main" id="{25ECE3AE-3272-A086-5154-1C37D05E40B1}"/>
              </a:ext>
            </a:extLst>
          </p:cNvPr>
          <p:cNvSpPr>
            <a:spLocks noGrp="1"/>
          </p:cNvSpPr>
          <p:nvPr>
            <p:ph type="sldNum" sz="quarter" idx="12"/>
          </p:nvPr>
        </p:nvSpPr>
        <p:spPr/>
        <p:txBody>
          <a:bodyPr/>
          <a:lstStyle/>
          <a:p>
            <a:fld id="{A88A401D-FA7D-467D-AFBB-0B3BA40DF614}" type="slidenum">
              <a:rPr lang="it-IT" smtClean="0"/>
              <a:t>10</a:t>
            </a:fld>
            <a:endParaRPr lang="it-IT"/>
          </a:p>
        </p:txBody>
      </p:sp>
      <p:sp>
        <p:nvSpPr>
          <p:cNvPr id="7" name="Rettangolo 6">
            <a:extLst>
              <a:ext uri="{FF2B5EF4-FFF2-40B4-BE49-F238E27FC236}">
                <a16:creationId xmlns:a16="http://schemas.microsoft.com/office/drawing/2014/main" id="{A4B8FDA6-6B92-3C84-8A9F-6A15C8A73D52}"/>
              </a:ext>
            </a:extLst>
          </p:cNvPr>
          <p:cNvSpPr/>
          <p:nvPr/>
        </p:nvSpPr>
        <p:spPr>
          <a:xfrm>
            <a:off x="5803776" y="1076578"/>
            <a:ext cx="3016696" cy="2287259"/>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it-IT" sz="1600" i="1" dirty="0">
                <a:solidFill>
                  <a:schemeClr val="tx1"/>
                </a:solidFill>
                <a:latin typeface="Leelawadee" panose="020B0502040204020203" pitchFamily="34" charset="-34"/>
                <a:cs typeface="Leelawadee" panose="020B0502040204020203" pitchFamily="34" charset="-34"/>
              </a:rPr>
              <a:t>Il principio è  teso a superare la cd.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burocrazia difensiva</a:t>
            </a:r>
            <a:r>
              <a:rPr lang="it-IT" sz="1600" i="1" dirty="0">
                <a:solidFill>
                  <a:schemeClr val="tx1"/>
                </a:solidFill>
                <a:latin typeface="Leelawadee" panose="020B0502040204020203" pitchFamily="34" charset="-34"/>
                <a:cs typeface="Leelawadee" panose="020B0502040204020203" pitchFamily="34" charset="-34"/>
              </a:rPr>
              <a:t>: la cd. «paura della firma», favorendo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l’autonomia decisionale dei funzionari pubblici</a:t>
            </a:r>
            <a:r>
              <a:rPr lang="it-IT" sz="1600" i="1" dirty="0">
                <a:solidFill>
                  <a:schemeClr val="tx1"/>
                </a:solidFill>
                <a:latin typeface="Leelawadee" panose="020B0502040204020203" pitchFamily="34" charset="-34"/>
                <a:cs typeface="Leelawadee" panose="020B0502040204020203" pitchFamily="34" charset="-34"/>
              </a:rPr>
              <a:t>, per l’acquisizione e l’esecuzione delle prestazioni</a:t>
            </a:r>
            <a:r>
              <a:rPr lang="it-IT" sz="1600" b="1" i="1" dirty="0">
                <a:solidFill>
                  <a:schemeClr val="tx1"/>
                </a:solidFill>
                <a:latin typeface="Leelawadee" panose="020B0502040204020203" pitchFamily="34" charset="-34"/>
                <a:cs typeface="Leelawadee" panose="020B0502040204020203" pitchFamily="34" charset="-34"/>
              </a:rPr>
              <a:t> </a:t>
            </a:r>
            <a:r>
              <a:rPr lang="it-IT" sz="1600" i="1" dirty="0">
                <a:solidFill>
                  <a:schemeClr val="tx1"/>
                </a:solidFill>
                <a:latin typeface="Leelawadee" panose="020B0502040204020203" pitchFamily="34" charset="-34"/>
                <a:cs typeface="Leelawadee" panose="020B0502040204020203" pitchFamily="34" charset="-34"/>
              </a:rPr>
              <a:t>ex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principio del risultato</a:t>
            </a:r>
            <a:r>
              <a:rPr lang="it-IT" sz="1600" i="1" dirty="0">
                <a:solidFill>
                  <a:schemeClr val="tx1"/>
                </a:solidFill>
                <a:latin typeface="Leelawadee" panose="020B0502040204020203" pitchFamily="34" charset="-34"/>
                <a:cs typeface="Leelawadee" panose="020B0502040204020203" pitchFamily="34" charset="-34"/>
              </a:rPr>
              <a:t>.</a:t>
            </a:r>
          </a:p>
        </p:txBody>
      </p:sp>
      <p:sp>
        <p:nvSpPr>
          <p:cNvPr id="8" name="Rettangolo 7">
            <a:extLst>
              <a:ext uri="{FF2B5EF4-FFF2-40B4-BE49-F238E27FC236}">
                <a16:creationId xmlns:a16="http://schemas.microsoft.com/office/drawing/2014/main" id="{24A3A830-DC2E-60CB-E953-985A010922CD}"/>
              </a:ext>
            </a:extLst>
          </p:cNvPr>
          <p:cNvSpPr/>
          <p:nvPr/>
        </p:nvSpPr>
        <p:spPr>
          <a:xfrm>
            <a:off x="5803776" y="3363838"/>
            <a:ext cx="3062064" cy="1440160"/>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Sino al 30 giugno 2023 resta il </a:t>
            </a:r>
            <a:r>
              <a:rPr lang="it-IT" sz="1600" i="1" dirty="0" err="1">
                <a:solidFill>
                  <a:schemeClr val="tx1"/>
                </a:solidFill>
                <a:latin typeface="Leelawadee" panose="020B0502040204020203" pitchFamily="34" charset="-34"/>
                <a:cs typeface="Leelawadee" panose="020B0502040204020203" pitchFamily="34" charset="-34"/>
              </a:rPr>
              <a:t>d.l.</a:t>
            </a:r>
            <a:r>
              <a:rPr lang="it-IT" sz="1600" i="1" dirty="0">
                <a:solidFill>
                  <a:schemeClr val="tx1"/>
                </a:solidFill>
                <a:latin typeface="Leelawadee" panose="020B0502040204020203" pitchFamily="34" charset="-34"/>
                <a:cs typeface="Leelawadee" panose="020B0502040204020203" pitchFamily="34" charset="-34"/>
              </a:rPr>
              <a:t> “Semplificazioni” n. 76/2020, che ha stabilito la rilevanza del della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colpa grave</a:t>
            </a:r>
            <a:r>
              <a:rPr lang="it-IT" sz="1600" i="1" dirty="0">
                <a:solidFill>
                  <a:schemeClr val="tx1"/>
                </a:solidFill>
                <a:latin typeface="Leelawadee" panose="020B0502040204020203" pitchFamily="34" charset="-34"/>
                <a:cs typeface="Leelawadee" panose="020B0502040204020203" pitchFamily="34" charset="-34"/>
              </a:rPr>
              <a:t>, oltre al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dolo</a:t>
            </a:r>
            <a:r>
              <a:rPr lang="it-IT" sz="1600" i="1" dirty="0">
                <a:solidFill>
                  <a:schemeClr val="tx1"/>
                </a:solidFill>
                <a:latin typeface="Leelawadee" panose="020B0502040204020203" pitchFamily="34" charset="-34"/>
                <a:cs typeface="Leelawadee" panose="020B0502040204020203" pitchFamily="34" charset="-34"/>
              </a:rPr>
              <a:t> solo per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condotte</a:t>
            </a:r>
            <a:r>
              <a:rPr lang="it-IT" sz="1600" i="1" dirty="0">
                <a:solidFill>
                  <a:schemeClr val="tx1"/>
                </a:solidFill>
                <a:latin typeface="Leelawadee" panose="020B0502040204020203" pitchFamily="34" charset="-34"/>
                <a:cs typeface="Leelawadee" panose="020B0502040204020203" pitchFamily="34" charset="-34"/>
              </a:rPr>
              <a:t>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omissive</a:t>
            </a:r>
            <a:r>
              <a:rPr lang="it-IT" sz="1600" i="1" dirty="0">
                <a:solidFill>
                  <a:schemeClr val="tx1"/>
                </a:solidFill>
                <a:latin typeface="Leelawadee" panose="020B0502040204020203" pitchFamily="34" charset="-34"/>
                <a:cs typeface="Leelawadee" panose="020B0502040204020203" pitchFamily="34" charset="-34"/>
              </a:rPr>
              <a:t>. </a:t>
            </a:r>
          </a:p>
        </p:txBody>
      </p:sp>
    </p:spTree>
    <p:extLst>
      <p:ext uri="{BB962C8B-B14F-4D97-AF65-F5344CB8AC3E}">
        <p14:creationId xmlns:p14="http://schemas.microsoft.com/office/powerpoint/2010/main" val="4040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07CFFC-AA57-0511-BA41-0F8FE1D9A0DD}"/>
              </a:ext>
            </a:extLst>
          </p:cNvPr>
          <p:cNvSpPr>
            <a:spLocks noGrp="1"/>
          </p:cNvSpPr>
          <p:nvPr>
            <p:ph type="title"/>
          </p:nvPr>
        </p:nvSpPr>
        <p:spPr/>
        <p:txBody>
          <a:bodyPr/>
          <a:lstStyle/>
          <a:p>
            <a:r>
              <a:rPr lang="it-IT" dirty="0"/>
              <a:t>Principio dell’accesso al mercato </a:t>
            </a:r>
            <a:r>
              <a:rPr lang="it-IT" sz="2400" i="1" dirty="0"/>
              <a:t>(3)</a:t>
            </a:r>
            <a:r>
              <a:rPr lang="it-IT" dirty="0"/>
              <a:t> </a:t>
            </a:r>
          </a:p>
        </p:txBody>
      </p:sp>
      <p:sp>
        <p:nvSpPr>
          <p:cNvPr id="3" name="Segnaposto contenuto 2">
            <a:extLst>
              <a:ext uri="{FF2B5EF4-FFF2-40B4-BE49-F238E27FC236}">
                <a16:creationId xmlns:a16="http://schemas.microsoft.com/office/drawing/2014/main" id="{42D068A2-F04D-A855-7BBA-82D03E412F8A}"/>
              </a:ext>
            </a:extLst>
          </p:cNvPr>
          <p:cNvSpPr>
            <a:spLocks noGrp="1"/>
          </p:cNvSpPr>
          <p:nvPr>
            <p:ph idx="1"/>
          </p:nvPr>
        </p:nvSpPr>
        <p:spPr>
          <a:xfrm>
            <a:off x="457200" y="1200150"/>
            <a:ext cx="4258816" cy="3567111"/>
          </a:xfrm>
        </p:spPr>
        <p:txBody>
          <a:bodyPr>
            <a:normAutofit/>
          </a:bodyPr>
          <a:lstStyle/>
          <a:p>
            <a:pPr algn="just"/>
            <a:r>
              <a:rPr lang="it-IT" dirty="0"/>
              <a:t>Le </a:t>
            </a:r>
            <a:r>
              <a:rPr lang="it-IT" b="1" dirty="0">
                <a:effectLst>
                  <a:outerShdw blurRad="38100" dist="38100" dir="2700000" algn="tl">
                    <a:srgbClr val="000000">
                      <a:alpha val="43137"/>
                    </a:srgbClr>
                  </a:outerShdw>
                </a:effectLst>
              </a:rPr>
              <a:t>stazioni appaltanti e gli enti concedenti </a:t>
            </a:r>
            <a:r>
              <a:rPr lang="it-IT" dirty="0"/>
              <a:t>(di seguito SA) favoriscono, secondo le modalità indicate dal Codice, l’</a:t>
            </a:r>
            <a:r>
              <a:rPr lang="it-IT" b="1" dirty="0">
                <a:solidFill>
                  <a:srgbClr val="FF0000"/>
                </a:solidFill>
                <a:effectLst>
                  <a:outerShdw blurRad="38100" dist="38100" dir="2700000" algn="tl">
                    <a:srgbClr val="000000">
                      <a:alpha val="43137"/>
                    </a:srgbClr>
                  </a:outerShdw>
                </a:effectLst>
              </a:rPr>
              <a:t>accesso al mercato </a:t>
            </a:r>
            <a:r>
              <a:rPr lang="it-IT" dirty="0"/>
              <a:t>degli </a:t>
            </a:r>
            <a:r>
              <a:rPr lang="it-IT" b="1" dirty="0">
                <a:effectLst>
                  <a:outerShdw blurRad="38100" dist="38100" dir="2700000" algn="tl">
                    <a:srgbClr val="000000">
                      <a:alpha val="43137"/>
                    </a:srgbClr>
                  </a:outerShdw>
                </a:effectLst>
              </a:rPr>
              <a:t>operatori economici </a:t>
            </a:r>
            <a:r>
              <a:rPr lang="it-IT" dirty="0"/>
              <a:t>(di seguito OE) nel rispetto dei principi di</a:t>
            </a:r>
          </a:p>
          <a:p>
            <a:pPr lvl="2" algn="just"/>
            <a:r>
              <a:rPr lang="it-IT" b="1" dirty="0">
                <a:solidFill>
                  <a:srgbClr val="FF0000"/>
                </a:solidFill>
                <a:effectLst>
                  <a:outerShdw blurRad="38100" dist="38100" dir="2700000" algn="tl">
                    <a:srgbClr val="000000">
                      <a:alpha val="43137"/>
                    </a:srgbClr>
                  </a:outerShdw>
                </a:effectLst>
              </a:rPr>
              <a:t>concorrenza, </a:t>
            </a:r>
          </a:p>
          <a:p>
            <a:pPr lvl="2" algn="just"/>
            <a:r>
              <a:rPr lang="it-IT" b="1" dirty="0">
                <a:solidFill>
                  <a:srgbClr val="FF0000"/>
                </a:solidFill>
                <a:effectLst>
                  <a:outerShdw blurRad="38100" dist="38100" dir="2700000" algn="tl">
                    <a:srgbClr val="000000">
                      <a:alpha val="43137"/>
                    </a:srgbClr>
                  </a:outerShdw>
                </a:effectLst>
              </a:rPr>
              <a:t>imparzialità, </a:t>
            </a:r>
          </a:p>
          <a:p>
            <a:pPr lvl="2" algn="just"/>
            <a:r>
              <a:rPr lang="it-IT" b="1" dirty="0">
                <a:solidFill>
                  <a:srgbClr val="FF0000"/>
                </a:solidFill>
                <a:effectLst>
                  <a:outerShdw blurRad="38100" dist="38100" dir="2700000" algn="tl">
                    <a:srgbClr val="000000">
                      <a:alpha val="43137"/>
                    </a:srgbClr>
                  </a:outerShdw>
                </a:effectLst>
              </a:rPr>
              <a:t>non discriminazione, </a:t>
            </a:r>
          </a:p>
          <a:p>
            <a:pPr lvl="2" algn="just"/>
            <a:r>
              <a:rPr lang="it-IT" b="1" dirty="0">
                <a:solidFill>
                  <a:srgbClr val="FF0000"/>
                </a:solidFill>
                <a:effectLst>
                  <a:outerShdw blurRad="38100" dist="38100" dir="2700000" algn="tl">
                    <a:srgbClr val="000000">
                      <a:alpha val="43137"/>
                    </a:srgbClr>
                  </a:outerShdw>
                </a:effectLst>
              </a:rPr>
              <a:t>pubblicità e trasparenza,</a:t>
            </a:r>
          </a:p>
          <a:p>
            <a:pPr lvl="2" algn="just"/>
            <a:r>
              <a:rPr lang="it-IT" b="1" dirty="0">
                <a:solidFill>
                  <a:srgbClr val="FF0000"/>
                </a:solidFill>
                <a:effectLst>
                  <a:outerShdw blurRad="38100" dist="38100" dir="2700000" algn="tl">
                    <a:srgbClr val="000000">
                      <a:alpha val="43137"/>
                    </a:srgbClr>
                  </a:outerShdw>
                </a:effectLst>
              </a:rPr>
              <a:t>proporzionalità.</a:t>
            </a:r>
          </a:p>
          <a:p>
            <a:pPr algn="just"/>
            <a:endParaRPr lang="it-IT" dirty="0"/>
          </a:p>
        </p:txBody>
      </p:sp>
      <p:sp>
        <p:nvSpPr>
          <p:cNvPr id="4" name="Segnaposto numero diapositiva 3">
            <a:extLst>
              <a:ext uri="{FF2B5EF4-FFF2-40B4-BE49-F238E27FC236}">
                <a16:creationId xmlns:a16="http://schemas.microsoft.com/office/drawing/2014/main" id="{19315D19-5CE3-4E46-D0D0-852C0E13765C}"/>
              </a:ext>
            </a:extLst>
          </p:cNvPr>
          <p:cNvSpPr>
            <a:spLocks noGrp="1"/>
          </p:cNvSpPr>
          <p:nvPr>
            <p:ph type="sldNum" sz="quarter" idx="12"/>
          </p:nvPr>
        </p:nvSpPr>
        <p:spPr/>
        <p:txBody>
          <a:bodyPr/>
          <a:lstStyle/>
          <a:p>
            <a:fld id="{A88A401D-FA7D-467D-AFBB-0B3BA40DF614}" type="slidenum">
              <a:rPr lang="it-IT" smtClean="0"/>
              <a:t>11</a:t>
            </a:fld>
            <a:endParaRPr lang="it-IT"/>
          </a:p>
        </p:txBody>
      </p:sp>
      <p:sp>
        <p:nvSpPr>
          <p:cNvPr id="7" name="Rettangolo 6">
            <a:extLst>
              <a:ext uri="{FF2B5EF4-FFF2-40B4-BE49-F238E27FC236}">
                <a16:creationId xmlns:a16="http://schemas.microsoft.com/office/drawing/2014/main" id="{A1AF46B2-B8BD-A53C-263C-EF364D7E243A}"/>
              </a:ext>
            </a:extLst>
          </p:cNvPr>
          <p:cNvSpPr/>
          <p:nvPr/>
        </p:nvSpPr>
        <p:spPr>
          <a:xfrm>
            <a:off x="4860032" y="1187212"/>
            <a:ext cx="3888432" cy="3567111"/>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it-IT" sz="1600" i="1" dirty="0">
                <a:solidFill>
                  <a:schemeClr val="tx1"/>
                </a:solidFill>
                <a:latin typeface="Leelawadee" panose="020B0502040204020203" pitchFamily="34" charset="-34"/>
                <a:cs typeface="Leelawadee" panose="020B0502040204020203" pitchFamily="34" charset="-34"/>
              </a:rPr>
              <a:t>La garanzia alla effettiva partecipazione delle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micro, delle piccole e delle medie imprese </a:t>
            </a:r>
            <a:r>
              <a:rPr lang="it-IT" sz="1600" i="1" dirty="0">
                <a:solidFill>
                  <a:schemeClr val="tx1"/>
                </a:solidFill>
                <a:latin typeface="Leelawadee" panose="020B0502040204020203" pitchFamily="34" charset="-34"/>
                <a:cs typeface="Leelawadee" panose="020B0502040204020203" pitchFamily="34" charset="-34"/>
              </a:rPr>
              <a:t>è prevista nelle norme relative a:</a:t>
            </a:r>
          </a:p>
          <a:p>
            <a:pPr marL="285750" indent="-285750" algn="just" fontAlgn="base">
              <a:buFontTx/>
              <a:buChar char="-"/>
            </a:pPr>
            <a:r>
              <a:rPr lang="it-IT" sz="1600" b="0" i="1" dirty="0">
                <a:solidFill>
                  <a:srgbClr val="000000"/>
                </a:solidFill>
                <a:effectLst/>
                <a:latin typeface="Leelawadee" panose="020B0502040204020203" pitchFamily="34" charset="-34"/>
                <a:cs typeface="Leelawadee" panose="020B0502040204020203" pitchFamily="34" charset="-34"/>
              </a:rPr>
              <a:t>Introduzione requisiti speciali (10);</a:t>
            </a:r>
          </a:p>
          <a:p>
            <a:pPr marL="285750" indent="-285750" algn="just" fontAlgn="base">
              <a:buFontTx/>
              <a:buChar char="-"/>
            </a:pPr>
            <a:r>
              <a:rPr lang="it-IT" sz="1600" i="1" dirty="0">
                <a:solidFill>
                  <a:schemeClr val="tx1"/>
                </a:solidFill>
                <a:latin typeface="Leelawadee" panose="020B0502040204020203" pitchFamily="34" charset="-34"/>
                <a:cs typeface="Leelawadee" panose="020B0502040204020203" pitchFamily="34" charset="-34"/>
              </a:rPr>
              <a:t>suddivisione in lotti (58);</a:t>
            </a:r>
          </a:p>
          <a:p>
            <a:pPr marL="285750" indent="-285750" algn="just" fontAlgn="base">
              <a:buFontTx/>
              <a:buChar char="-"/>
            </a:pPr>
            <a:r>
              <a:rPr lang="it-IT" sz="1600" i="1" dirty="0">
                <a:solidFill>
                  <a:schemeClr val="tx1"/>
                </a:solidFill>
                <a:latin typeface="Leelawadee" panose="020B0502040204020203" pitchFamily="34" charset="-34"/>
                <a:cs typeface="Leelawadee" panose="020B0502040204020203" pitchFamily="34" charset="-34"/>
              </a:rPr>
              <a:t>riduzione garanzia provvisoria (106);</a:t>
            </a:r>
          </a:p>
          <a:p>
            <a:pPr marL="285750" indent="-285750" algn="just" fontAlgn="base">
              <a:buFontTx/>
              <a:buChar char="-"/>
            </a:pPr>
            <a:r>
              <a:rPr lang="it-IT" sz="1600" b="0" i="1" dirty="0">
                <a:solidFill>
                  <a:srgbClr val="000000"/>
                </a:solidFill>
                <a:effectLst/>
                <a:latin typeface="Leelawadee" panose="020B0502040204020203" pitchFamily="34" charset="-34"/>
                <a:cs typeface="Leelawadee" panose="020B0502040204020203" pitchFamily="34" charset="-34"/>
              </a:rPr>
              <a:t>criteri premiali di gara </a:t>
            </a:r>
            <a:r>
              <a:rPr lang="it-IT" sz="1600" b="0" i="1" dirty="0">
                <a:solidFill>
                  <a:schemeClr val="tx1"/>
                </a:solidFill>
                <a:effectLst/>
                <a:latin typeface="Leelawadee" panose="020B0502040204020203" pitchFamily="34" charset="-34"/>
                <a:cs typeface="Leelawadee" panose="020B0502040204020203" pitchFamily="34" charset="-34"/>
              </a:rPr>
              <a:t>(108);</a:t>
            </a:r>
          </a:p>
          <a:p>
            <a:pPr marL="285750" indent="-285750" algn="just" fontAlgn="base">
              <a:buFontTx/>
              <a:buChar char="-"/>
            </a:pPr>
            <a:r>
              <a:rPr lang="it-IT" sz="1600" b="0" i="1" dirty="0">
                <a:solidFill>
                  <a:srgbClr val="000000"/>
                </a:solidFill>
                <a:effectLst/>
                <a:latin typeface="Leelawadee" panose="020B0502040204020203" pitchFamily="34" charset="-34"/>
                <a:cs typeface="Leelawadee" panose="020B0502040204020203" pitchFamily="34" charset="-34"/>
              </a:rPr>
              <a:t>contratti di partenariato sociale</a:t>
            </a:r>
            <a:r>
              <a:rPr lang="it-IT" sz="1600" i="1" dirty="0">
                <a:solidFill>
                  <a:schemeClr val="tx1"/>
                </a:solidFill>
                <a:latin typeface="Leelawadee" panose="020B0502040204020203" pitchFamily="34" charset="-34"/>
                <a:cs typeface="Leelawadee" panose="020B0502040204020203" pitchFamily="34" charset="-34"/>
              </a:rPr>
              <a:t> (201);</a:t>
            </a:r>
          </a:p>
          <a:p>
            <a:pPr algn="just" fontAlgn="base"/>
            <a:r>
              <a:rPr lang="it-IT" sz="1600" i="1" dirty="0">
                <a:solidFill>
                  <a:schemeClr val="tx1"/>
                </a:solidFill>
                <a:latin typeface="Leelawadee" panose="020B0502040204020203" pitchFamily="34" charset="-34"/>
                <a:cs typeface="Leelawadee" panose="020B0502040204020203" pitchFamily="34" charset="-34"/>
              </a:rPr>
              <a:t>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Relazione annuale della Cabina di regia</a:t>
            </a:r>
            <a:r>
              <a:rPr lang="it-IT" sz="1600" i="1" dirty="0">
                <a:solidFill>
                  <a:schemeClr val="tx1"/>
                </a:solidFill>
                <a:latin typeface="Leelawadee" panose="020B0502040204020203" pitchFamily="34" charset="-34"/>
                <a:cs typeface="Leelawadee" panose="020B0502040204020203" pitchFamily="34" charset="-34"/>
              </a:rPr>
              <a:t> tratta, tra l’altro, </a:t>
            </a:r>
            <a:r>
              <a:rPr lang="it-IT" sz="1600" b="0" i="1" dirty="0">
                <a:solidFill>
                  <a:srgbClr val="000000"/>
                </a:solidFill>
                <a:effectLst/>
                <a:latin typeface="Leelawadee" panose="020B0502040204020203" pitchFamily="34" charset="-34"/>
                <a:cs typeface="Leelawadee" panose="020B0502040204020203" pitchFamily="34" charset="-34"/>
              </a:rPr>
              <a:t>il livello di partecipazione delle </a:t>
            </a:r>
            <a:r>
              <a:rPr lang="it-IT" sz="1600" b="0" i="1" dirty="0" err="1">
                <a:solidFill>
                  <a:srgbClr val="000000"/>
                </a:solidFill>
                <a:effectLst/>
                <a:latin typeface="Leelawadee" panose="020B0502040204020203" pitchFamily="34" charset="-34"/>
                <a:cs typeface="Leelawadee" panose="020B0502040204020203" pitchFamily="34" charset="-34"/>
              </a:rPr>
              <a:t>MPMI</a:t>
            </a:r>
            <a:r>
              <a:rPr lang="it-IT" sz="1600" b="0" i="1" dirty="0">
                <a:solidFill>
                  <a:srgbClr val="000000"/>
                </a:solidFill>
                <a:effectLst/>
                <a:latin typeface="Leelawadee" panose="020B0502040204020203" pitchFamily="34" charset="-34"/>
                <a:cs typeface="Leelawadee" panose="020B0502040204020203" pitchFamily="34" charset="-34"/>
              </a:rPr>
              <a:t> agli appalti pubblici (221).</a:t>
            </a:r>
            <a:endParaRPr lang="it-IT" sz="1600" i="1"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802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203F2A-DF7F-63C4-83B8-DCB2E7011FF8}"/>
              </a:ext>
            </a:extLst>
          </p:cNvPr>
          <p:cNvSpPr>
            <a:spLocks noGrp="1"/>
          </p:cNvSpPr>
          <p:nvPr>
            <p:ph type="title"/>
          </p:nvPr>
        </p:nvSpPr>
        <p:spPr/>
        <p:txBody>
          <a:bodyPr/>
          <a:lstStyle/>
          <a:p>
            <a:r>
              <a:rPr lang="it-IT" dirty="0"/>
              <a:t>Citerio interpretativo/applicativo </a:t>
            </a:r>
            <a:r>
              <a:rPr lang="it-IT" sz="2400" i="1" dirty="0"/>
              <a:t>(4)</a:t>
            </a:r>
            <a:endParaRPr lang="it-IT" i="1" dirty="0"/>
          </a:p>
        </p:txBody>
      </p:sp>
      <p:sp>
        <p:nvSpPr>
          <p:cNvPr id="3" name="Segnaposto contenuto 2">
            <a:extLst>
              <a:ext uri="{FF2B5EF4-FFF2-40B4-BE49-F238E27FC236}">
                <a16:creationId xmlns:a16="http://schemas.microsoft.com/office/drawing/2014/main" id="{F2ABF5E4-D52E-3C32-55B1-DE04C47B5B86}"/>
              </a:ext>
            </a:extLst>
          </p:cNvPr>
          <p:cNvSpPr>
            <a:spLocks noGrp="1"/>
          </p:cNvSpPr>
          <p:nvPr>
            <p:ph idx="1"/>
          </p:nvPr>
        </p:nvSpPr>
        <p:spPr>
          <a:xfrm>
            <a:off x="457200" y="1200150"/>
            <a:ext cx="2674640" cy="3564549"/>
          </a:xfrm>
        </p:spPr>
        <p:txBody>
          <a:bodyPr/>
          <a:lstStyle/>
          <a:p>
            <a:pPr algn="just"/>
            <a:r>
              <a:rPr lang="it-IT" dirty="0"/>
              <a:t>Prevede che </a:t>
            </a:r>
            <a:r>
              <a:rPr lang="it-IT" b="1" dirty="0">
                <a:solidFill>
                  <a:srgbClr val="FF0000"/>
                </a:solidFill>
                <a:effectLst>
                  <a:outerShdw blurRad="38100" dist="38100" dir="2700000" algn="tl">
                    <a:srgbClr val="000000">
                      <a:alpha val="43137"/>
                    </a:srgbClr>
                  </a:outerShdw>
                </a:effectLst>
              </a:rPr>
              <a:t>le disposizioni del codice si interpretano e si applicano in base ai principi </a:t>
            </a:r>
            <a:r>
              <a:rPr lang="it-IT" dirty="0"/>
              <a:t>di cui agli articoli:</a:t>
            </a:r>
          </a:p>
          <a:p>
            <a:pPr lvl="1"/>
            <a:r>
              <a:rPr lang="it-IT" dirty="0"/>
              <a:t>1 (</a:t>
            </a:r>
            <a:r>
              <a:rPr lang="it-IT" b="1" dirty="0">
                <a:solidFill>
                  <a:srgbClr val="FF0000"/>
                </a:solidFill>
                <a:effectLst>
                  <a:outerShdw blurRad="38100" dist="38100" dir="2700000" algn="tl">
                    <a:srgbClr val="000000">
                      <a:alpha val="43137"/>
                    </a:srgbClr>
                  </a:outerShdw>
                </a:effectLst>
              </a:rPr>
              <a:t>risultato</a:t>
            </a:r>
            <a:r>
              <a:rPr lang="it-IT" dirty="0"/>
              <a:t>), </a:t>
            </a:r>
          </a:p>
          <a:p>
            <a:pPr lvl="1"/>
            <a:r>
              <a:rPr lang="it-IT" dirty="0"/>
              <a:t>2 (</a:t>
            </a:r>
            <a:r>
              <a:rPr lang="it-IT" b="1" dirty="0">
                <a:solidFill>
                  <a:srgbClr val="FF0000"/>
                </a:solidFill>
                <a:effectLst>
                  <a:outerShdw blurRad="38100" dist="38100" dir="2700000" algn="tl">
                    <a:srgbClr val="000000">
                      <a:alpha val="43137"/>
                    </a:srgbClr>
                  </a:outerShdw>
                </a:effectLst>
              </a:rPr>
              <a:t>fiducia</a:t>
            </a:r>
            <a:r>
              <a:rPr lang="it-IT" dirty="0"/>
              <a:t>) e </a:t>
            </a:r>
          </a:p>
          <a:p>
            <a:pPr lvl="1"/>
            <a:r>
              <a:rPr lang="it-IT" dirty="0"/>
              <a:t>3 (</a:t>
            </a:r>
            <a:r>
              <a:rPr lang="it-IT" b="1" dirty="0">
                <a:solidFill>
                  <a:srgbClr val="FF0000"/>
                </a:solidFill>
                <a:effectLst>
                  <a:outerShdw blurRad="38100" dist="38100" dir="2700000" algn="tl">
                    <a:srgbClr val="000000">
                      <a:alpha val="43137"/>
                    </a:srgbClr>
                  </a:outerShdw>
                </a:effectLst>
              </a:rPr>
              <a:t>principio dell’accesso al mercato</a:t>
            </a:r>
            <a:r>
              <a:rPr lang="it-IT" dirty="0"/>
              <a:t>).</a:t>
            </a:r>
          </a:p>
          <a:p>
            <a:pPr algn="just"/>
            <a:endParaRPr lang="it-IT" dirty="0"/>
          </a:p>
        </p:txBody>
      </p:sp>
      <p:sp>
        <p:nvSpPr>
          <p:cNvPr id="4" name="Segnaposto numero diapositiva 3">
            <a:extLst>
              <a:ext uri="{FF2B5EF4-FFF2-40B4-BE49-F238E27FC236}">
                <a16:creationId xmlns:a16="http://schemas.microsoft.com/office/drawing/2014/main" id="{85BCF77C-95B4-AF6F-CAF4-8417E41CF48A}"/>
              </a:ext>
            </a:extLst>
          </p:cNvPr>
          <p:cNvSpPr>
            <a:spLocks noGrp="1"/>
          </p:cNvSpPr>
          <p:nvPr>
            <p:ph type="sldNum" sz="quarter" idx="12"/>
          </p:nvPr>
        </p:nvSpPr>
        <p:spPr/>
        <p:txBody>
          <a:bodyPr/>
          <a:lstStyle/>
          <a:p>
            <a:fld id="{A88A401D-FA7D-467D-AFBB-0B3BA40DF614}" type="slidenum">
              <a:rPr lang="it-IT" smtClean="0"/>
              <a:t>12</a:t>
            </a:fld>
            <a:endParaRPr lang="it-IT"/>
          </a:p>
        </p:txBody>
      </p:sp>
      <p:sp>
        <p:nvSpPr>
          <p:cNvPr id="7" name="Segnaposto contenuto 2">
            <a:extLst>
              <a:ext uri="{FF2B5EF4-FFF2-40B4-BE49-F238E27FC236}">
                <a16:creationId xmlns:a16="http://schemas.microsoft.com/office/drawing/2014/main" id="{9EEDE4A1-21B8-EDEC-B7DB-7E582D966F84}"/>
              </a:ext>
            </a:extLst>
          </p:cNvPr>
          <p:cNvSpPr txBox="1">
            <a:spLocks/>
          </p:cNvSpPr>
          <p:nvPr/>
        </p:nvSpPr>
        <p:spPr>
          <a:xfrm>
            <a:off x="3419872" y="2427734"/>
            <a:ext cx="5112569" cy="2088232"/>
          </a:xfrm>
          <a:custGeom>
            <a:avLst/>
            <a:gdLst>
              <a:gd name="connsiteX0" fmla="*/ 0 w 5112569"/>
              <a:gd name="connsiteY0" fmla="*/ 0 h 2088232"/>
              <a:gd name="connsiteX1" fmla="*/ 536820 w 5112569"/>
              <a:gd name="connsiteY1" fmla="*/ 0 h 2088232"/>
              <a:gd name="connsiteX2" fmla="*/ 1227017 w 5112569"/>
              <a:gd name="connsiteY2" fmla="*/ 0 h 2088232"/>
              <a:gd name="connsiteX3" fmla="*/ 1866088 w 5112569"/>
              <a:gd name="connsiteY3" fmla="*/ 0 h 2088232"/>
              <a:gd name="connsiteX4" fmla="*/ 2556285 w 5112569"/>
              <a:gd name="connsiteY4" fmla="*/ 0 h 2088232"/>
              <a:gd name="connsiteX5" fmla="*/ 3297607 w 5112569"/>
              <a:gd name="connsiteY5" fmla="*/ 0 h 2088232"/>
              <a:gd name="connsiteX6" fmla="*/ 3834427 w 5112569"/>
              <a:gd name="connsiteY6" fmla="*/ 0 h 2088232"/>
              <a:gd name="connsiteX7" fmla="*/ 4422372 w 5112569"/>
              <a:gd name="connsiteY7" fmla="*/ 0 h 2088232"/>
              <a:gd name="connsiteX8" fmla="*/ 5112569 w 5112569"/>
              <a:gd name="connsiteY8" fmla="*/ 0 h 2088232"/>
              <a:gd name="connsiteX9" fmla="*/ 5112569 w 5112569"/>
              <a:gd name="connsiteY9" fmla="*/ 716960 h 2088232"/>
              <a:gd name="connsiteX10" fmla="*/ 5112569 w 5112569"/>
              <a:gd name="connsiteY10" fmla="*/ 1433919 h 2088232"/>
              <a:gd name="connsiteX11" fmla="*/ 5112569 w 5112569"/>
              <a:gd name="connsiteY11" fmla="*/ 2088232 h 2088232"/>
              <a:gd name="connsiteX12" fmla="*/ 4575749 w 5112569"/>
              <a:gd name="connsiteY12" fmla="*/ 2088232 h 2088232"/>
              <a:gd name="connsiteX13" fmla="*/ 3885552 w 5112569"/>
              <a:gd name="connsiteY13" fmla="*/ 2088232 h 2088232"/>
              <a:gd name="connsiteX14" fmla="*/ 3348733 w 5112569"/>
              <a:gd name="connsiteY14" fmla="*/ 2088232 h 2088232"/>
              <a:gd name="connsiteX15" fmla="*/ 2607410 w 5112569"/>
              <a:gd name="connsiteY15" fmla="*/ 2088232 h 2088232"/>
              <a:gd name="connsiteX16" fmla="*/ 1968339 w 5112569"/>
              <a:gd name="connsiteY16" fmla="*/ 2088232 h 2088232"/>
              <a:gd name="connsiteX17" fmla="*/ 1329268 w 5112569"/>
              <a:gd name="connsiteY17" fmla="*/ 2088232 h 2088232"/>
              <a:gd name="connsiteX18" fmla="*/ 587945 w 5112569"/>
              <a:gd name="connsiteY18" fmla="*/ 2088232 h 2088232"/>
              <a:gd name="connsiteX19" fmla="*/ 0 w 5112569"/>
              <a:gd name="connsiteY19" fmla="*/ 2088232 h 2088232"/>
              <a:gd name="connsiteX20" fmla="*/ 0 w 5112569"/>
              <a:gd name="connsiteY20" fmla="*/ 1413037 h 2088232"/>
              <a:gd name="connsiteX21" fmla="*/ 0 w 5112569"/>
              <a:gd name="connsiteY21" fmla="*/ 716960 h 2088232"/>
              <a:gd name="connsiteX22" fmla="*/ 0 w 5112569"/>
              <a:gd name="connsiteY22" fmla="*/ 0 h 20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12569" h="2088232" fill="none" extrusionOk="0">
                <a:moveTo>
                  <a:pt x="0" y="0"/>
                </a:moveTo>
                <a:cubicBezTo>
                  <a:pt x="115526" y="-26194"/>
                  <a:pt x="393357" y="14295"/>
                  <a:pt x="536820" y="0"/>
                </a:cubicBezTo>
                <a:cubicBezTo>
                  <a:pt x="680283" y="-14295"/>
                  <a:pt x="893426" y="-26967"/>
                  <a:pt x="1227017" y="0"/>
                </a:cubicBezTo>
                <a:cubicBezTo>
                  <a:pt x="1560608" y="26967"/>
                  <a:pt x="1644604" y="-13101"/>
                  <a:pt x="1866088" y="0"/>
                </a:cubicBezTo>
                <a:cubicBezTo>
                  <a:pt x="2087572" y="13101"/>
                  <a:pt x="2252463" y="-17395"/>
                  <a:pt x="2556285" y="0"/>
                </a:cubicBezTo>
                <a:cubicBezTo>
                  <a:pt x="2860107" y="17395"/>
                  <a:pt x="3002335" y="31385"/>
                  <a:pt x="3297607" y="0"/>
                </a:cubicBezTo>
                <a:cubicBezTo>
                  <a:pt x="3592879" y="-31385"/>
                  <a:pt x="3597592" y="164"/>
                  <a:pt x="3834427" y="0"/>
                </a:cubicBezTo>
                <a:cubicBezTo>
                  <a:pt x="4071262" y="-164"/>
                  <a:pt x="4192709" y="15153"/>
                  <a:pt x="4422372" y="0"/>
                </a:cubicBezTo>
                <a:cubicBezTo>
                  <a:pt x="4652035" y="-15153"/>
                  <a:pt x="4862607" y="-8044"/>
                  <a:pt x="5112569" y="0"/>
                </a:cubicBezTo>
                <a:cubicBezTo>
                  <a:pt x="5111659" y="233401"/>
                  <a:pt x="5098997" y="490787"/>
                  <a:pt x="5112569" y="716960"/>
                </a:cubicBezTo>
                <a:cubicBezTo>
                  <a:pt x="5126141" y="943133"/>
                  <a:pt x="5144191" y="1207557"/>
                  <a:pt x="5112569" y="1433919"/>
                </a:cubicBezTo>
                <a:cubicBezTo>
                  <a:pt x="5080947" y="1660281"/>
                  <a:pt x="5130564" y="1951487"/>
                  <a:pt x="5112569" y="2088232"/>
                </a:cubicBezTo>
                <a:cubicBezTo>
                  <a:pt x="4888201" y="2102000"/>
                  <a:pt x="4741756" y="2095472"/>
                  <a:pt x="4575749" y="2088232"/>
                </a:cubicBezTo>
                <a:cubicBezTo>
                  <a:pt x="4409742" y="2080992"/>
                  <a:pt x="4110976" y="2108162"/>
                  <a:pt x="3885552" y="2088232"/>
                </a:cubicBezTo>
                <a:cubicBezTo>
                  <a:pt x="3660128" y="2068302"/>
                  <a:pt x="3593959" y="2103080"/>
                  <a:pt x="3348733" y="2088232"/>
                </a:cubicBezTo>
                <a:cubicBezTo>
                  <a:pt x="3103507" y="2073384"/>
                  <a:pt x="2770663" y="2082929"/>
                  <a:pt x="2607410" y="2088232"/>
                </a:cubicBezTo>
                <a:cubicBezTo>
                  <a:pt x="2444157" y="2093535"/>
                  <a:pt x="2228818" y="2086443"/>
                  <a:pt x="1968339" y="2088232"/>
                </a:cubicBezTo>
                <a:cubicBezTo>
                  <a:pt x="1707860" y="2090021"/>
                  <a:pt x="1632943" y="2068974"/>
                  <a:pt x="1329268" y="2088232"/>
                </a:cubicBezTo>
                <a:cubicBezTo>
                  <a:pt x="1025593" y="2107490"/>
                  <a:pt x="742011" y="2111878"/>
                  <a:pt x="587945" y="2088232"/>
                </a:cubicBezTo>
                <a:cubicBezTo>
                  <a:pt x="433879" y="2064586"/>
                  <a:pt x="286353" y="2100492"/>
                  <a:pt x="0" y="2088232"/>
                </a:cubicBezTo>
                <a:cubicBezTo>
                  <a:pt x="-18263" y="1854128"/>
                  <a:pt x="-32714" y="1579112"/>
                  <a:pt x="0" y="1413037"/>
                </a:cubicBezTo>
                <a:cubicBezTo>
                  <a:pt x="32714" y="1246962"/>
                  <a:pt x="34195" y="973365"/>
                  <a:pt x="0" y="716960"/>
                </a:cubicBezTo>
                <a:cubicBezTo>
                  <a:pt x="-34195" y="460555"/>
                  <a:pt x="-845" y="209413"/>
                  <a:pt x="0" y="0"/>
                </a:cubicBezTo>
                <a:close/>
              </a:path>
              <a:path w="5112569" h="2088232" stroke="0" extrusionOk="0">
                <a:moveTo>
                  <a:pt x="0" y="0"/>
                </a:moveTo>
                <a:cubicBezTo>
                  <a:pt x="167084" y="-14108"/>
                  <a:pt x="361755" y="-28198"/>
                  <a:pt x="639071" y="0"/>
                </a:cubicBezTo>
                <a:cubicBezTo>
                  <a:pt x="916387" y="28198"/>
                  <a:pt x="1148271" y="28317"/>
                  <a:pt x="1329268" y="0"/>
                </a:cubicBezTo>
                <a:cubicBezTo>
                  <a:pt x="1510265" y="-28317"/>
                  <a:pt x="1694582" y="3086"/>
                  <a:pt x="1917213" y="0"/>
                </a:cubicBezTo>
                <a:cubicBezTo>
                  <a:pt x="2139845" y="-3086"/>
                  <a:pt x="2298907" y="17653"/>
                  <a:pt x="2658536" y="0"/>
                </a:cubicBezTo>
                <a:cubicBezTo>
                  <a:pt x="3018165" y="-17653"/>
                  <a:pt x="3025866" y="-22807"/>
                  <a:pt x="3297607" y="0"/>
                </a:cubicBezTo>
                <a:cubicBezTo>
                  <a:pt x="3569348" y="22807"/>
                  <a:pt x="3666038" y="-29040"/>
                  <a:pt x="3885552" y="0"/>
                </a:cubicBezTo>
                <a:cubicBezTo>
                  <a:pt x="4105067" y="29040"/>
                  <a:pt x="4290667" y="-11196"/>
                  <a:pt x="4473498" y="0"/>
                </a:cubicBezTo>
                <a:cubicBezTo>
                  <a:pt x="4656329" y="11196"/>
                  <a:pt x="4843292" y="2163"/>
                  <a:pt x="5112569" y="0"/>
                </a:cubicBezTo>
                <a:cubicBezTo>
                  <a:pt x="5113881" y="232820"/>
                  <a:pt x="5096171" y="487803"/>
                  <a:pt x="5112569" y="737842"/>
                </a:cubicBezTo>
                <a:cubicBezTo>
                  <a:pt x="5128967" y="987881"/>
                  <a:pt x="5125865" y="1286155"/>
                  <a:pt x="5112569" y="1433919"/>
                </a:cubicBezTo>
                <a:cubicBezTo>
                  <a:pt x="5099273" y="1581683"/>
                  <a:pt x="5082676" y="1933096"/>
                  <a:pt x="5112569" y="2088232"/>
                </a:cubicBezTo>
                <a:cubicBezTo>
                  <a:pt x="4910360" y="2089622"/>
                  <a:pt x="4548956" y="2109980"/>
                  <a:pt x="4371246" y="2088232"/>
                </a:cubicBezTo>
                <a:cubicBezTo>
                  <a:pt x="4193536" y="2066484"/>
                  <a:pt x="3827427" y="2078578"/>
                  <a:pt x="3629924" y="2088232"/>
                </a:cubicBezTo>
                <a:cubicBezTo>
                  <a:pt x="3432421" y="2097886"/>
                  <a:pt x="3255663" y="2103768"/>
                  <a:pt x="3041979" y="2088232"/>
                </a:cubicBezTo>
                <a:cubicBezTo>
                  <a:pt x="2828296" y="2072696"/>
                  <a:pt x="2606451" y="2098339"/>
                  <a:pt x="2300656" y="2088232"/>
                </a:cubicBezTo>
                <a:cubicBezTo>
                  <a:pt x="1994861" y="2078125"/>
                  <a:pt x="1722557" y="2063897"/>
                  <a:pt x="1559334" y="2088232"/>
                </a:cubicBezTo>
                <a:cubicBezTo>
                  <a:pt x="1396111" y="2112567"/>
                  <a:pt x="1135386" y="2101689"/>
                  <a:pt x="920262" y="2088232"/>
                </a:cubicBezTo>
                <a:cubicBezTo>
                  <a:pt x="705138" y="2074775"/>
                  <a:pt x="202403" y="2061093"/>
                  <a:pt x="0" y="2088232"/>
                </a:cubicBezTo>
                <a:cubicBezTo>
                  <a:pt x="-5356" y="1921256"/>
                  <a:pt x="-23229" y="1573639"/>
                  <a:pt x="0" y="1433919"/>
                </a:cubicBezTo>
                <a:cubicBezTo>
                  <a:pt x="23229" y="1294199"/>
                  <a:pt x="-21958" y="854289"/>
                  <a:pt x="0" y="696077"/>
                </a:cubicBezTo>
                <a:cubicBezTo>
                  <a:pt x="21958" y="537865"/>
                  <a:pt x="-1564" y="214875"/>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it-IT" b="0" i="1" dirty="0">
                <a:solidFill>
                  <a:schemeClr val="tx1"/>
                </a:solidFill>
              </a:rPr>
              <a:t>Come evidenziato dall’ANAC: </a:t>
            </a:r>
            <a:r>
              <a:rPr lang="it-IT" i="1" dirty="0">
                <a:solidFill>
                  <a:schemeClr val="tx1"/>
                </a:solidFill>
              </a:rPr>
              <a:t>«</a:t>
            </a:r>
            <a:r>
              <a:rPr lang="it-IT" i="1" dirty="0">
                <a:solidFill>
                  <a:schemeClr val="tx1"/>
                </a:solidFill>
                <a:effectLst>
                  <a:outerShdw blurRad="38100" dist="38100" dir="2700000" algn="tl">
                    <a:srgbClr val="000000">
                      <a:alpha val="43137"/>
                    </a:srgbClr>
                  </a:outerShdw>
                </a:effectLst>
              </a:rPr>
              <a:t>Nel dubbio, la soluzione ermeneutica da privilegiare è quella che sia </a:t>
            </a:r>
            <a:r>
              <a:rPr lang="it-IT" i="1" dirty="0">
                <a:effectLst>
                  <a:outerShdw blurRad="38100" dist="38100" dir="2700000" algn="tl">
                    <a:srgbClr val="000000">
                      <a:alpha val="43137"/>
                    </a:srgbClr>
                  </a:outerShdw>
                </a:effectLst>
              </a:rPr>
              <a:t>funzionale a realizzare il risultato </a:t>
            </a:r>
            <a:r>
              <a:rPr lang="it-IT" i="1" dirty="0">
                <a:solidFill>
                  <a:schemeClr val="tx1"/>
                </a:solidFill>
                <a:effectLst>
                  <a:outerShdw blurRad="38100" dist="38100" dir="2700000" algn="tl">
                    <a:srgbClr val="000000">
                      <a:alpha val="43137"/>
                    </a:srgbClr>
                  </a:outerShdw>
                </a:effectLst>
              </a:rPr>
              <a:t>amministrativo, che sia </a:t>
            </a:r>
            <a:r>
              <a:rPr lang="it-IT" i="1" dirty="0">
                <a:effectLst>
                  <a:outerShdw blurRad="38100" dist="38100" dir="2700000" algn="tl">
                    <a:srgbClr val="000000">
                      <a:alpha val="43137"/>
                    </a:srgbClr>
                  </a:outerShdw>
                </a:effectLst>
              </a:rPr>
              <a:t>coerente con la fiducia </a:t>
            </a:r>
            <a:r>
              <a:rPr lang="it-IT" i="1" dirty="0">
                <a:solidFill>
                  <a:schemeClr val="tx1"/>
                </a:solidFill>
                <a:effectLst>
                  <a:outerShdw blurRad="38100" dist="38100" dir="2700000" algn="tl">
                    <a:srgbClr val="000000">
                      <a:alpha val="43137"/>
                    </a:srgbClr>
                  </a:outerShdw>
                </a:effectLst>
              </a:rPr>
              <a:t>nell’amministrazione, nei suoi funzionari e negli operatori economici e che </a:t>
            </a:r>
            <a:r>
              <a:rPr lang="it-IT" i="1" dirty="0">
                <a:effectLst>
                  <a:outerShdw blurRad="38100" dist="38100" dir="2700000" algn="tl">
                    <a:srgbClr val="000000">
                      <a:alpha val="43137"/>
                    </a:srgbClr>
                  </a:outerShdw>
                </a:effectLst>
              </a:rPr>
              <a:t>permetta di favorire il più ampio accesso al mercato </a:t>
            </a:r>
            <a:r>
              <a:rPr lang="it-IT" i="1" dirty="0">
                <a:solidFill>
                  <a:schemeClr val="tx1"/>
                </a:solidFill>
                <a:effectLst>
                  <a:outerShdw blurRad="38100" dist="38100" dir="2700000" algn="tl">
                    <a:srgbClr val="000000">
                      <a:alpha val="43137"/>
                    </a:srgbClr>
                  </a:outerShdw>
                </a:effectLst>
              </a:rPr>
              <a:t>da parte degli operatori economici.</a:t>
            </a:r>
            <a:r>
              <a:rPr lang="it-IT" i="1" dirty="0">
                <a:solidFill>
                  <a:schemeClr val="tx1"/>
                </a:solidFill>
              </a:rPr>
              <a:t>»</a:t>
            </a:r>
          </a:p>
          <a:p>
            <a:pPr algn="ctr"/>
            <a:endParaRPr lang="it-IT" b="0" i="1" dirty="0">
              <a:solidFill>
                <a:schemeClr val="tx1"/>
              </a:solidFill>
            </a:endParaRPr>
          </a:p>
        </p:txBody>
      </p:sp>
      <p:sp>
        <p:nvSpPr>
          <p:cNvPr id="5" name="Freccia in giù 4">
            <a:extLst>
              <a:ext uri="{FF2B5EF4-FFF2-40B4-BE49-F238E27FC236}">
                <a16:creationId xmlns:a16="http://schemas.microsoft.com/office/drawing/2014/main" id="{2E6AF3F2-4DDC-3572-E091-66B5450D5152}"/>
              </a:ext>
            </a:extLst>
          </p:cNvPr>
          <p:cNvSpPr/>
          <p:nvPr/>
        </p:nvSpPr>
        <p:spPr>
          <a:xfrm rot="16200000">
            <a:off x="2843808" y="3381475"/>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39877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92EA9B-D560-4195-60E8-76A5AF5B336C}"/>
              </a:ext>
            </a:extLst>
          </p:cNvPr>
          <p:cNvSpPr>
            <a:spLocks noGrp="1"/>
          </p:cNvSpPr>
          <p:nvPr>
            <p:ph type="title"/>
          </p:nvPr>
        </p:nvSpPr>
        <p:spPr/>
        <p:txBody>
          <a:bodyPr/>
          <a:lstStyle/>
          <a:p>
            <a:r>
              <a:rPr lang="it-IT" dirty="0"/>
              <a:t>Applicazione del CCNL </a:t>
            </a:r>
            <a:r>
              <a:rPr lang="it-IT" sz="2400" i="1" dirty="0"/>
              <a:t>(11)</a:t>
            </a:r>
            <a:endParaRPr lang="it-IT" i="1" dirty="0"/>
          </a:p>
        </p:txBody>
      </p:sp>
      <p:sp>
        <p:nvSpPr>
          <p:cNvPr id="3" name="Segnaposto contenuto 2">
            <a:extLst>
              <a:ext uri="{FF2B5EF4-FFF2-40B4-BE49-F238E27FC236}">
                <a16:creationId xmlns:a16="http://schemas.microsoft.com/office/drawing/2014/main" id="{93776446-C1E2-7FC7-B6F9-C329A90B07CD}"/>
              </a:ext>
            </a:extLst>
          </p:cNvPr>
          <p:cNvSpPr>
            <a:spLocks noGrp="1"/>
          </p:cNvSpPr>
          <p:nvPr>
            <p:ph idx="1"/>
          </p:nvPr>
        </p:nvSpPr>
        <p:spPr>
          <a:xfrm>
            <a:off x="457199" y="1200151"/>
            <a:ext cx="6491063" cy="3686768"/>
          </a:xfrm>
        </p:spPr>
        <p:txBody>
          <a:bodyPr>
            <a:normAutofit fontScale="92500" lnSpcReduction="10000"/>
          </a:bodyPr>
          <a:lstStyle/>
          <a:p>
            <a:pPr algn="just"/>
            <a:r>
              <a:rPr lang="it-IT" dirty="0"/>
              <a:t>Come nel codice 50/16 (30.4) al </a:t>
            </a:r>
            <a:r>
              <a:rPr lang="it-IT" b="1" dirty="0">
                <a:solidFill>
                  <a:srgbClr val="FF0000"/>
                </a:solidFill>
                <a:effectLst>
                  <a:outerShdw blurRad="38100" dist="38100" dir="2700000" algn="tl">
                    <a:srgbClr val="000000">
                      <a:alpha val="43137"/>
                    </a:srgbClr>
                  </a:outerShdw>
                </a:effectLst>
              </a:rPr>
              <a:t>personale impiegato in appalti pubblici e concessioni</a:t>
            </a:r>
            <a:r>
              <a:rPr lang="it-IT" dirty="0"/>
              <a:t> è applicato il contratto collettivo nazionale e territoriale:</a:t>
            </a:r>
          </a:p>
          <a:p>
            <a:pPr lvl="1" algn="just"/>
            <a:r>
              <a:rPr lang="it-IT" dirty="0"/>
              <a:t>in </a:t>
            </a:r>
            <a:r>
              <a:rPr lang="it-IT" b="1" dirty="0">
                <a:effectLst>
                  <a:outerShdw blurRad="38100" dist="38100" dir="2700000" algn="tl">
                    <a:srgbClr val="000000">
                      <a:alpha val="43137"/>
                    </a:srgbClr>
                  </a:outerShdw>
                </a:effectLst>
              </a:rPr>
              <a:t>vigore</a:t>
            </a:r>
            <a:r>
              <a:rPr lang="it-IT" dirty="0"/>
              <a:t> </a:t>
            </a:r>
            <a:r>
              <a:rPr lang="it-IT" b="1" dirty="0">
                <a:effectLst>
                  <a:outerShdw blurRad="38100" dist="38100" dir="2700000" algn="tl">
                    <a:srgbClr val="000000">
                      <a:alpha val="43137"/>
                    </a:srgbClr>
                  </a:outerShdw>
                </a:effectLst>
              </a:rPr>
              <a:t>per</a:t>
            </a:r>
            <a:r>
              <a:rPr lang="it-IT" dirty="0"/>
              <a:t> </a:t>
            </a:r>
            <a:r>
              <a:rPr lang="it-IT" b="1" dirty="0">
                <a:effectLst>
                  <a:outerShdw blurRad="38100" dist="38100" dir="2700000" algn="tl">
                    <a:srgbClr val="000000">
                      <a:alpha val="43137"/>
                    </a:srgbClr>
                  </a:outerShdw>
                </a:effectLst>
              </a:rPr>
              <a:t>il</a:t>
            </a:r>
            <a:r>
              <a:rPr lang="it-IT" dirty="0"/>
              <a:t> </a:t>
            </a:r>
            <a:r>
              <a:rPr lang="it-IT" b="1" dirty="0">
                <a:effectLst>
                  <a:outerShdw blurRad="38100" dist="38100" dir="2700000" algn="tl">
                    <a:srgbClr val="000000">
                      <a:alpha val="43137"/>
                    </a:srgbClr>
                  </a:outerShdw>
                </a:effectLst>
              </a:rPr>
              <a:t>settore</a:t>
            </a:r>
            <a:r>
              <a:rPr lang="it-IT" dirty="0"/>
              <a:t> e per la zona nella quale si eseguono le prestazioni di lavoro, </a:t>
            </a:r>
          </a:p>
          <a:p>
            <a:pPr lvl="1" algn="just"/>
            <a:r>
              <a:rPr lang="it-IT" b="1" dirty="0">
                <a:effectLst>
                  <a:outerShdw blurRad="38100" dist="38100" dir="2700000" algn="tl">
                    <a:srgbClr val="000000">
                      <a:alpha val="43137"/>
                    </a:srgbClr>
                  </a:outerShdw>
                </a:effectLst>
              </a:rPr>
              <a:t>stipulato</a:t>
            </a:r>
            <a:r>
              <a:rPr lang="it-IT" dirty="0"/>
              <a:t> </a:t>
            </a:r>
            <a:r>
              <a:rPr lang="it-IT" b="1" dirty="0">
                <a:effectLst>
                  <a:outerShdw blurRad="38100" dist="38100" dir="2700000" algn="tl">
                    <a:srgbClr val="000000">
                      <a:alpha val="43137"/>
                    </a:srgbClr>
                  </a:outerShdw>
                </a:effectLst>
              </a:rPr>
              <a:t>dalle</a:t>
            </a:r>
            <a:r>
              <a:rPr lang="it-IT" dirty="0"/>
              <a:t> </a:t>
            </a:r>
            <a:r>
              <a:rPr lang="it-IT" b="1" dirty="0">
                <a:effectLst>
                  <a:outerShdw blurRad="38100" dist="38100" dir="2700000" algn="tl">
                    <a:srgbClr val="000000">
                      <a:alpha val="43137"/>
                    </a:srgbClr>
                  </a:outerShdw>
                </a:effectLst>
              </a:rPr>
              <a:t>associazioni</a:t>
            </a:r>
            <a:r>
              <a:rPr lang="it-IT" dirty="0"/>
              <a:t> dei datori e dei prestatori di lavoro più rappresentative sul piano nazionale e </a:t>
            </a:r>
          </a:p>
          <a:p>
            <a:pPr lvl="1" algn="just"/>
            <a:r>
              <a:rPr lang="it-IT" dirty="0"/>
              <a:t>il cui </a:t>
            </a:r>
            <a:r>
              <a:rPr lang="it-IT" b="1" dirty="0">
                <a:effectLst>
                  <a:outerShdw blurRad="38100" dist="38100" dir="2700000" algn="tl">
                    <a:srgbClr val="000000">
                      <a:alpha val="43137"/>
                    </a:srgbClr>
                  </a:outerShdw>
                </a:effectLst>
              </a:rPr>
              <a:t>ambito</a:t>
            </a:r>
            <a:r>
              <a:rPr lang="it-IT" dirty="0"/>
              <a:t> di </a:t>
            </a:r>
            <a:r>
              <a:rPr lang="it-IT" b="1" dirty="0">
                <a:effectLst>
                  <a:outerShdw blurRad="38100" dist="38100" dir="2700000" algn="tl">
                    <a:srgbClr val="000000">
                      <a:alpha val="43137"/>
                    </a:srgbClr>
                  </a:outerShdw>
                </a:effectLst>
              </a:rPr>
              <a:t>applicazione</a:t>
            </a:r>
            <a:r>
              <a:rPr lang="it-IT" dirty="0"/>
              <a:t> sia strettamente connesso con l’attività </a:t>
            </a:r>
            <a:r>
              <a:rPr lang="it-IT" b="1" dirty="0">
                <a:effectLst>
                  <a:outerShdw blurRad="38100" dist="38100" dir="2700000" algn="tl">
                    <a:srgbClr val="000000">
                      <a:alpha val="43137"/>
                    </a:srgbClr>
                  </a:outerShdw>
                </a:effectLst>
              </a:rPr>
              <a:t>oggetto dell’appalto </a:t>
            </a:r>
            <a:r>
              <a:rPr lang="it-IT" dirty="0"/>
              <a:t>della concessione svolta dall’impresa anche in maniera prevalente.</a:t>
            </a:r>
          </a:p>
          <a:p>
            <a:pPr algn="just"/>
            <a:r>
              <a:rPr lang="it-IT" dirty="0"/>
              <a:t>Le </a:t>
            </a:r>
            <a:r>
              <a:rPr lang="it-IT" b="1" dirty="0">
                <a:solidFill>
                  <a:srgbClr val="FF0000"/>
                </a:solidFill>
                <a:effectLst>
                  <a:outerShdw blurRad="38100" dist="38100" dir="2700000" algn="tl">
                    <a:srgbClr val="000000">
                      <a:alpha val="43137"/>
                    </a:srgbClr>
                  </a:outerShdw>
                </a:effectLst>
              </a:rPr>
              <a:t>SA indicano </a:t>
            </a:r>
            <a:r>
              <a:rPr lang="it-IT" dirty="0"/>
              <a:t>nel bando </a:t>
            </a:r>
            <a:r>
              <a:rPr lang="it-IT" b="1" dirty="0">
                <a:solidFill>
                  <a:srgbClr val="FF0000"/>
                </a:solidFill>
                <a:effectLst>
                  <a:outerShdw blurRad="38100" dist="38100" dir="2700000" algn="tl">
                    <a:srgbClr val="000000">
                      <a:alpha val="43137"/>
                    </a:srgbClr>
                  </a:outerShdw>
                </a:effectLst>
              </a:rPr>
              <a:t>il CCNL applicabile al personale dipendente impiegato nell’appalto </a:t>
            </a:r>
            <a:r>
              <a:rPr lang="it-IT" dirty="0"/>
              <a:t>(11.2), garantendo le </a:t>
            </a:r>
            <a:r>
              <a:rPr lang="it-IT" b="1" dirty="0">
                <a:effectLst>
                  <a:outerShdw blurRad="38100" dist="38100" dir="2700000" algn="tl">
                    <a:srgbClr val="000000">
                      <a:alpha val="43137"/>
                    </a:srgbClr>
                  </a:outerShdw>
                </a:effectLst>
              </a:rPr>
              <a:t>medesime tutele</a:t>
            </a:r>
            <a:r>
              <a:rPr lang="it-IT" dirty="0"/>
              <a:t> normative ed economiche </a:t>
            </a:r>
            <a:r>
              <a:rPr lang="it-IT" b="1" dirty="0">
                <a:effectLst>
                  <a:outerShdw blurRad="38100" dist="38100" dir="2700000" algn="tl">
                    <a:srgbClr val="000000">
                      <a:alpha val="43137"/>
                    </a:srgbClr>
                  </a:outerShdw>
                </a:effectLst>
              </a:rPr>
              <a:t>ai lavoratori in subappalto</a:t>
            </a:r>
            <a:r>
              <a:rPr lang="it-IT" dirty="0"/>
              <a:t> (anche 119). </a:t>
            </a:r>
          </a:p>
        </p:txBody>
      </p:sp>
      <p:sp>
        <p:nvSpPr>
          <p:cNvPr id="4" name="Segnaposto numero diapositiva 3">
            <a:extLst>
              <a:ext uri="{FF2B5EF4-FFF2-40B4-BE49-F238E27FC236}">
                <a16:creationId xmlns:a16="http://schemas.microsoft.com/office/drawing/2014/main" id="{76FF547E-F215-72F8-1372-BA93D94719F1}"/>
              </a:ext>
            </a:extLst>
          </p:cNvPr>
          <p:cNvSpPr>
            <a:spLocks noGrp="1"/>
          </p:cNvSpPr>
          <p:nvPr>
            <p:ph type="sldNum" sz="quarter" idx="12"/>
          </p:nvPr>
        </p:nvSpPr>
        <p:spPr/>
        <p:txBody>
          <a:bodyPr/>
          <a:lstStyle/>
          <a:p>
            <a:fld id="{A88A401D-FA7D-467D-AFBB-0B3BA40DF614}" type="slidenum">
              <a:rPr lang="it-IT" smtClean="0"/>
              <a:t>13</a:t>
            </a:fld>
            <a:endParaRPr lang="it-IT"/>
          </a:p>
        </p:txBody>
      </p:sp>
      <p:sp>
        <p:nvSpPr>
          <p:cNvPr id="6" name="Rettangolo 5">
            <a:extLst>
              <a:ext uri="{FF2B5EF4-FFF2-40B4-BE49-F238E27FC236}">
                <a16:creationId xmlns:a16="http://schemas.microsoft.com/office/drawing/2014/main" id="{44402EA4-739B-08DE-8B34-1677DA16F7DB}"/>
              </a:ext>
            </a:extLst>
          </p:cNvPr>
          <p:cNvSpPr/>
          <p:nvPr/>
        </p:nvSpPr>
        <p:spPr>
          <a:xfrm>
            <a:off x="6948263" y="1491630"/>
            <a:ext cx="1882671" cy="309634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È fatta salva la possibilità per gli OE di indicare nella propria offerta il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differente CCNL </a:t>
            </a:r>
            <a:r>
              <a:rPr lang="it-IT" sz="1600" i="1" dirty="0">
                <a:solidFill>
                  <a:schemeClr val="tx1"/>
                </a:solidFill>
                <a:latin typeface="Leelawadee" panose="020B0502040204020203" pitchFamily="34" charset="-34"/>
                <a:cs typeface="Leelawadee" panose="020B0502040204020203" pitchFamily="34" charset="-34"/>
              </a:rPr>
              <a:t>applicato, purché garantisca ai dipendenti 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stesse</a:t>
            </a:r>
            <a:r>
              <a:rPr lang="it-IT" sz="1600" i="1" dirty="0">
                <a:solidFill>
                  <a:schemeClr val="tx1"/>
                </a:solidFill>
                <a:latin typeface="Leelawadee" panose="020B0502040204020203" pitchFamily="34" charset="-34"/>
                <a:cs typeface="Leelawadee" panose="020B0502040204020203" pitchFamily="34" charset="-34"/>
              </a:rPr>
              <a:t>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tutele</a:t>
            </a:r>
            <a:r>
              <a:rPr lang="it-IT" sz="1600" i="1" dirty="0">
                <a:solidFill>
                  <a:schemeClr val="tx1"/>
                </a:solidFill>
                <a:latin typeface="Leelawadee" panose="020B0502040204020203" pitchFamily="34" charset="-34"/>
                <a:cs typeface="Leelawadee" panose="020B0502040204020203" pitchFamily="34" charset="-34"/>
              </a:rPr>
              <a:t> di quello indicato dalla SA (11.3). </a:t>
            </a:r>
          </a:p>
        </p:txBody>
      </p:sp>
    </p:spTree>
    <p:extLst>
      <p:ext uri="{BB962C8B-B14F-4D97-AF65-F5344CB8AC3E}">
        <p14:creationId xmlns:p14="http://schemas.microsoft.com/office/powerpoint/2010/main" val="17709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459B9E-CD07-87B9-07CF-17E682A76A69}"/>
              </a:ext>
            </a:extLst>
          </p:cNvPr>
          <p:cNvSpPr>
            <a:spLocks noGrp="1"/>
          </p:cNvSpPr>
          <p:nvPr>
            <p:ph type="ctrTitle"/>
          </p:nvPr>
        </p:nvSpPr>
        <p:spPr/>
        <p:txBody>
          <a:bodyPr/>
          <a:lstStyle/>
          <a:p>
            <a:r>
              <a:rPr lang="it-IT" dirty="0"/>
              <a:t>Digitalizzazione</a:t>
            </a:r>
            <a:r>
              <a:rPr lang="en-US" dirty="0"/>
              <a:t> </a:t>
            </a:r>
            <a:r>
              <a:rPr lang="it-IT" dirty="0"/>
              <a:t>degli</a:t>
            </a:r>
            <a:r>
              <a:rPr lang="en-US" dirty="0"/>
              <a:t> </a:t>
            </a:r>
            <a:r>
              <a:rPr lang="it-IT" dirty="0"/>
              <a:t>appalti</a:t>
            </a:r>
          </a:p>
        </p:txBody>
      </p:sp>
      <p:sp>
        <p:nvSpPr>
          <p:cNvPr id="12" name="Subtitle 2">
            <a:extLst>
              <a:ext uri="{FF2B5EF4-FFF2-40B4-BE49-F238E27FC236}">
                <a16:creationId xmlns:a16="http://schemas.microsoft.com/office/drawing/2014/main" id="{C16C94FB-32A1-9DF2-C3FD-6BE319E3E8B7}"/>
              </a:ext>
            </a:extLst>
          </p:cNvPr>
          <p:cNvSpPr>
            <a:spLocks noGrp="1"/>
          </p:cNvSpPr>
          <p:nvPr>
            <p:ph type="subTitle" idx="1"/>
          </p:nvPr>
        </p:nvSpPr>
        <p:spPr/>
        <p:txBody>
          <a:bodyPr>
            <a:normAutofit/>
          </a:bodyPr>
          <a:lstStyle/>
          <a:p>
            <a:r>
              <a:rPr lang="it-IT" i="1" dirty="0">
                <a:solidFill>
                  <a:schemeClr val="tx1"/>
                </a:solidFill>
                <a:latin typeface="Courier New" panose="02070309020205020404" pitchFamily="49" charset="0"/>
                <a:cs typeface="Courier New" panose="02070309020205020404" pitchFamily="49" charset="0"/>
              </a:rPr>
              <a:t>“Di gran lunga, il più grande pericolo dell’Intelligenza Artificiale è che le persone concludano troppo presto di averla compresa.” - Peter </a:t>
            </a:r>
            <a:r>
              <a:rPr lang="it-IT" i="1" dirty="0" err="1">
                <a:solidFill>
                  <a:schemeClr val="tx1"/>
                </a:solidFill>
                <a:latin typeface="Courier New" panose="02070309020205020404" pitchFamily="49" charset="0"/>
                <a:cs typeface="Courier New" panose="02070309020205020404" pitchFamily="49" charset="0"/>
              </a:rPr>
              <a:t>Diamandis</a:t>
            </a:r>
            <a:endParaRPr lang="en-US" dirty="0"/>
          </a:p>
        </p:txBody>
      </p:sp>
      <p:sp>
        <p:nvSpPr>
          <p:cNvPr id="4" name="Segnaposto numero diapositiva 3">
            <a:extLst>
              <a:ext uri="{FF2B5EF4-FFF2-40B4-BE49-F238E27FC236}">
                <a16:creationId xmlns:a16="http://schemas.microsoft.com/office/drawing/2014/main" id="{B3715FB9-CF62-060C-8EC4-2957DF8149B1}"/>
              </a:ext>
            </a:extLst>
          </p:cNvPr>
          <p:cNvSpPr>
            <a:spLocks noGrp="1"/>
          </p:cNvSpPr>
          <p:nvPr>
            <p:ph type="sldNum" sz="quarter" idx="12"/>
          </p:nvPr>
        </p:nvSpPr>
        <p:spPr/>
        <p:txBody>
          <a:bodyPr anchor="ctr">
            <a:normAutofit/>
          </a:bodyPr>
          <a:lstStyle/>
          <a:p>
            <a:pPr>
              <a:lnSpc>
                <a:spcPct val="90000"/>
              </a:lnSpc>
              <a:spcAft>
                <a:spcPts val="600"/>
              </a:spcAft>
            </a:pPr>
            <a:fld id="{A88A401D-FA7D-467D-AFBB-0B3BA40DF614}" type="slidenum">
              <a:rPr lang="it-IT" sz="1300" smtClean="0"/>
              <a:pPr>
                <a:lnSpc>
                  <a:spcPct val="90000"/>
                </a:lnSpc>
                <a:spcAft>
                  <a:spcPts val="600"/>
                </a:spcAft>
              </a:pPr>
              <a:t>14</a:t>
            </a:fld>
            <a:endParaRPr lang="it-IT" sz="1300"/>
          </a:p>
        </p:txBody>
      </p:sp>
      <p:sp>
        <p:nvSpPr>
          <p:cNvPr id="2" name="Segnaposto piè di pagina 6">
            <a:extLst>
              <a:ext uri="{FF2B5EF4-FFF2-40B4-BE49-F238E27FC236}">
                <a16:creationId xmlns:a16="http://schemas.microsoft.com/office/drawing/2014/main" id="{6FC6A7F5-3EAF-8F3E-F5CC-C4ED676F4C50}"/>
              </a:ext>
            </a:extLst>
          </p:cNvPr>
          <p:cNvSpPr txBox="1">
            <a:spLocks/>
          </p:cNvSpPr>
          <p:nvPr/>
        </p:nvSpPr>
        <p:spPr>
          <a:xfrm>
            <a:off x="511548" y="4818643"/>
            <a:ext cx="4060452" cy="237755"/>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a:t>Avv. Bruno Urbani – Direzione Opere Pubbliche ANCE – Il nuovo codice 36 del 2023</a:t>
            </a:r>
          </a:p>
        </p:txBody>
      </p:sp>
    </p:spTree>
    <p:extLst>
      <p:ext uri="{BB962C8B-B14F-4D97-AF65-F5344CB8AC3E}">
        <p14:creationId xmlns:p14="http://schemas.microsoft.com/office/powerpoint/2010/main" val="143851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75CD889-4E78-F019-88B1-7C60A19D6A00}"/>
              </a:ext>
            </a:extLst>
          </p:cNvPr>
          <p:cNvSpPr>
            <a:spLocks noGrp="1"/>
          </p:cNvSpPr>
          <p:nvPr>
            <p:ph type="title"/>
          </p:nvPr>
        </p:nvSpPr>
        <p:spPr/>
        <p:txBody>
          <a:bodyPr/>
          <a:lstStyle/>
          <a:p>
            <a:r>
              <a:rPr lang="it-IT" dirty="0"/>
              <a:t>La digitalizzazione degli appalti </a:t>
            </a:r>
            <a:r>
              <a:rPr lang="it-IT" sz="2400" i="1" dirty="0"/>
              <a:t>(19 e ss.)</a:t>
            </a:r>
            <a:endParaRPr lang="it-IT" i="1" dirty="0"/>
          </a:p>
        </p:txBody>
      </p:sp>
      <p:sp>
        <p:nvSpPr>
          <p:cNvPr id="7" name="Segnaposto contenuto 6">
            <a:extLst>
              <a:ext uri="{FF2B5EF4-FFF2-40B4-BE49-F238E27FC236}">
                <a16:creationId xmlns:a16="http://schemas.microsoft.com/office/drawing/2014/main" id="{3D928BF1-9E7C-CB8B-0022-06E370EF74CA}"/>
              </a:ext>
            </a:extLst>
          </p:cNvPr>
          <p:cNvSpPr>
            <a:spLocks noGrp="1"/>
          </p:cNvSpPr>
          <p:nvPr>
            <p:ph idx="1"/>
          </p:nvPr>
        </p:nvSpPr>
        <p:spPr>
          <a:xfrm>
            <a:off x="457200" y="1200151"/>
            <a:ext cx="5987008" cy="3737370"/>
          </a:xfrm>
        </p:spPr>
        <p:txBody>
          <a:bodyPr>
            <a:normAutofit lnSpcReduction="10000"/>
          </a:bodyPr>
          <a:lstStyle/>
          <a:p>
            <a:pPr algn="just"/>
            <a:r>
              <a:rPr lang="it-IT" dirty="0"/>
              <a:t>La digitalizzazione prevista dal </a:t>
            </a:r>
            <a:r>
              <a:rPr lang="it-IT" dirty="0" err="1"/>
              <a:t>PNRR</a:t>
            </a:r>
            <a:r>
              <a:rPr lang="it-IT" dirty="0"/>
              <a:t>:</a:t>
            </a:r>
          </a:p>
          <a:p>
            <a:pPr lvl="1" algn="just"/>
            <a:r>
              <a:rPr lang="it-IT" b="1" dirty="0">
                <a:solidFill>
                  <a:srgbClr val="FF0000"/>
                </a:solidFill>
                <a:effectLst>
                  <a:outerShdw blurRad="38100" dist="38100" dir="2700000" algn="tl">
                    <a:srgbClr val="000000">
                      <a:alpha val="43137"/>
                    </a:srgbClr>
                  </a:outerShdw>
                </a:effectLst>
              </a:rPr>
              <a:t>non ha l’obiettivo di sostituire i documenti </a:t>
            </a:r>
            <a:r>
              <a:rPr lang="it-IT" dirty="0"/>
              <a:t>cartacei con file digitali firmati, ma di adottare </a:t>
            </a:r>
            <a:r>
              <a:rPr lang="it-IT" b="1" i="1" dirty="0">
                <a:effectLst>
                  <a:outerShdw blurRad="38100" dist="38100" dir="2700000" algn="tl">
                    <a:srgbClr val="000000">
                      <a:alpha val="43137"/>
                    </a:srgbClr>
                  </a:outerShdw>
                </a:effectLst>
              </a:rPr>
              <a:t>un nuovo approccio digitale per l'intero ciclo contrattuale</a:t>
            </a:r>
            <a:r>
              <a:rPr lang="it-IT" dirty="0"/>
              <a:t>.</a:t>
            </a:r>
          </a:p>
          <a:p>
            <a:pPr lvl="1" algn="just"/>
            <a:r>
              <a:rPr lang="it-IT" dirty="0"/>
              <a:t>fa parte di una più ampia </a:t>
            </a:r>
            <a:r>
              <a:rPr lang="it-IT" b="1" i="1" dirty="0">
                <a:effectLst>
                  <a:outerShdw blurRad="38100" dist="38100" dir="2700000" algn="tl">
                    <a:srgbClr val="000000">
                      <a:alpha val="43137"/>
                    </a:srgbClr>
                  </a:outerShdw>
                </a:effectLst>
              </a:rPr>
              <a:t>transizione digitale </a:t>
            </a:r>
            <a:r>
              <a:rPr lang="it-IT" dirty="0"/>
              <a:t>che coinvolge la società nel suo insieme.</a:t>
            </a:r>
          </a:p>
          <a:p>
            <a:pPr lvl="1" algn="just"/>
            <a:r>
              <a:rPr lang="it-IT" dirty="0"/>
              <a:t>è un </a:t>
            </a:r>
            <a:r>
              <a:rPr lang="it-IT" b="1" dirty="0">
                <a:solidFill>
                  <a:srgbClr val="FF0000"/>
                </a:solidFill>
                <a:effectLst>
                  <a:outerShdw blurRad="38100" dist="38100" dir="2700000" algn="tl">
                    <a:srgbClr val="000000">
                      <a:alpha val="43137"/>
                    </a:srgbClr>
                  </a:outerShdw>
                </a:effectLst>
              </a:rPr>
              <a:t>principio strumentale </a:t>
            </a:r>
            <a:r>
              <a:rPr lang="it-IT" dirty="0"/>
              <a:t>finalizzato a </a:t>
            </a:r>
            <a:r>
              <a:rPr lang="it-IT" b="1" i="1" dirty="0">
                <a:effectLst>
                  <a:outerShdw blurRad="38100" dist="38100" dir="2700000" algn="tl">
                    <a:srgbClr val="000000">
                      <a:alpha val="43137"/>
                    </a:srgbClr>
                  </a:outerShdw>
                </a:effectLst>
              </a:rPr>
              <a:t>ridurre i tempi delle procedure di gara, della stipula e dell'esecuzione </a:t>
            </a:r>
            <a:r>
              <a:rPr lang="it-IT" dirty="0"/>
              <a:t>dei contratti. </a:t>
            </a:r>
          </a:p>
          <a:p>
            <a:pPr lvl="1" algn="just"/>
            <a:r>
              <a:rPr lang="it-IT" dirty="0"/>
              <a:t>è una </a:t>
            </a:r>
            <a:r>
              <a:rPr lang="it-IT" b="1" dirty="0">
                <a:solidFill>
                  <a:srgbClr val="FF0000"/>
                </a:solidFill>
                <a:effectLst>
                  <a:outerShdw blurRad="38100" dist="38100" dir="2700000" algn="tl">
                    <a:srgbClr val="000000">
                      <a:alpha val="43137"/>
                    </a:srgbClr>
                  </a:outerShdw>
                </a:effectLst>
              </a:rPr>
              <a:t>regola generale </a:t>
            </a:r>
            <a:r>
              <a:rPr lang="it-IT" dirty="0"/>
              <a:t>dell'azione amministrativa che contribuisce a garantire efficienza ed efficacia e al raggiungimento degli </a:t>
            </a:r>
            <a:r>
              <a:rPr lang="it-IT" b="1" i="1" dirty="0">
                <a:effectLst>
                  <a:outerShdw blurRad="38100" dist="38100" dir="2700000" algn="tl">
                    <a:srgbClr val="000000">
                      <a:alpha val="43137"/>
                    </a:srgbClr>
                  </a:outerShdw>
                </a:effectLst>
              </a:rPr>
              <a:t>obiettivi dell'efficienza, dell'efficacia e dell'imparzialità </a:t>
            </a:r>
            <a:r>
              <a:rPr lang="it-IT" dirty="0"/>
              <a:t>dell'azione pubblica.</a:t>
            </a:r>
          </a:p>
          <a:p>
            <a:pPr algn="just"/>
            <a:endParaRPr lang="it-IT" dirty="0"/>
          </a:p>
        </p:txBody>
      </p:sp>
      <p:sp>
        <p:nvSpPr>
          <p:cNvPr id="4" name="Segnaposto numero diapositiva 3">
            <a:extLst>
              <a:ext uri="{FF2B5EF4-FFF2-40B4-BE49-F238E27FC236}">
                <a16:creationId xmlns:a16="http://schemas.microsoft.com/office/drawing/2014/main" id="{5A0A2BB3-2017-32AB-107F-106BC0885523}"/>
              </a:ext>
            </a:extLst>
          </p:cNvPr>
          <p:cNvSpPr>
            <a:spLocks noGrp="1"/>
          </p:cNvSpPr>
          <p:nvPr>
            <p:ph type="sldNum" sz="quarter" idx="12"/>
          </p:nvPr>
        </p:nvSpPr>
        <p:spPr/>
        <p:txBody>
          <a:bodyPr/>
          <a:lstStyle/>
          <a:p>
            <a:fld id="{A88A401D-FA7D-467D-AFBB-0B3BA40DF614}" type="slidenum">
              <a:rPr lang="it-IT" smtClean="0"/>
              <a:t>15</a:t>
            </a:fld>
            <a:endParaRPr lang="it-IT"/>
          </a:p>
        </p:txBody>
      </p:sp>
      <p:sp>
        <p:nvSpPr>
          <p:cNvPr id="3" name="Segnaposto contenuto 2">
            <a:extLst>
              <a:ext uri="{FF2B5EF4-FFF2-40B4-BE49-F238E27FC236}">
                <a16:creationId xmlns:a16="http://schemas.microsoft.com/office/drawing/2014/main" id="{E34C9652-01DB-7F24-681F-F76DD6965677}"/>
              </a:ext>
            </a:extLst>
          </p:cNvPr>
          <p:cNvSpPr txBox="1">
            <a:spLocks/>
          </p:cNvSpPr>
          <p:nvPr/>
        </p:nvSpPr>
        <p:spPr>
          <a:xfrm>
            <a:off x="6553199" y="1235159"/>
            <a:ext cx="2159669" cy="3568839"/>
          </a:xfrm>
          <a:custGeom>
            <a:avLst/>
            <a:gdLst>
              <a:gd name="connsiteX0" fmla="*/ 0 w 2159669"/>
              <a:gd name="connsiteY0" fmla="*/ 0 h 3568839"/>
              <a:gd name="connsiteX1" fmla="*/ 561514 w 2159669"/>
              <a:gd name="connsiteY1" fmla="*/ 0 h 3568839"/>
              <a:gd name="connsiteX2" fmla="*/ 1123028 w 2159669"/>
              <a:gd name="connsiteY2" fmla="*/ 0 h 3568839"/>
              <a:gd name="connsiteX3" fmla="*/ 1641348 w 2159669"/>
              <a:gd name="connsiteY3" fmla="*/ 0 h 3568839"/>
              <a:gd name="connsiteX4" fmla="*/ 2159669 w 2159669"/>
              <a:gd name="connsiteY4" fmla="*/ 0 h 3568839"/>
              <a:gd name="connsiteX5" fmla="*/ 2159669 w 2159669"/>
              <a:gd name="connsiteY5" fmla="*/ 523430 h 3568839"/>
              <a:gd name="connsiteX6" fmla="*/ 2159669 w 2159669"/>
              <a:gd name="connsiteY6" fmla="*/ 1153925 h 3568839"/>
              <a:gd name="connsiteX7" fmla="*/ 2159669 w 2159669"/>
              <a:gd name="connsiteY7" fmla="*/ 1677354 h 3568839"/>
              <a:gd name="connsiteX8" fmla="*/ 2159669 w 2159669"/>
              <a:gd name="connsiteY8" fmla="*/ 2307849 h 3568839"/>
              <a:gd name="connsiteX9" fmla="*/ 2159669 w 2159669"/>
              <a:gd name="connsiteY9" fmla="*/ 2938344 h 3568839"/>
              <a:gd name="connsiteX10" fmla="*/ 2159669 w 2159669"/>
              <a:gd name="connsiteY10" fmla="*/ 3568839 h 3568839"/>
              <a:gd name="connsiteX11" fmla="*/ 1684542 w 2159669"/>
              <a:gd name="connsiteY11" fmla="*/ 3568839 h 3568839"/>
              <a:gd name="connsiteX12" fmla="*/ 1187818 w 2159669"/>
              <a:gd name="connsiteY12" fmla="*/ 3568839 h 3568839"/>
              <a:gd name="connsiteX13" fmla="*/ 691094 w 2159669"/>
              <a:gd name="connsiteY13" fmla="*/ 3568839 h 3568839"/>
              <a:gd name="connsiteX14" fmla="*/ 0 w 2159669"/>
              <a:gd name="connsiteY14" fmla="*/ 3568839 h 3568839"/>
              <a:gd name="connsiteX15" fmla="*/ 0 w 2159669"/>
              <a:gd name="connsiteY15" fmla="*/ 3045409 h 3568839"/>
              <a:gd name="connsiteX16" fmla="*/ 0 w 2159669"/>
              <a:gd name="connsiteY16" fmla="*/ 2379226 h 3568839"/>
              <a:gd name="connsiteX17" fmla="*/ 0 w 2159669"/>
              <a:gd name="connsiteY17" fmla="*/ 1820108 h 3568839"/>
              <a:gd name="connsiteX18" fmla="*/ 0 w 2159669"/>
              <a:gd name="connsiteY18" fmla="*/ 1153925 h 3568839"/>
              <a:gd name="connsiteX19" fmla="*/ 0 w 2159669"/>
              <a:gd name="connsiteY19" fmla="*/ 0 h 356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59669" h="3568839" fill="none" extrusionOk="0">
                <a:moveTo>
                  <a:pt x="0" y="0"/>
                </a:moveTo>
                <a:cubicBezTo>
                  <a:pt x="174326" y="8356"/>
                  <a:pt x="347297" y="-16085"/>
                  <a:pt x="561514" y="0"/>
                </a:cubicBezTo>
                <a:cubicBezTo>
                  <a:pt x="775731" y="16085"/>
                  <a:pt x="853293" y="-6341"/>
                  <a:pt x="1123028" y="0"/>
                </a:cubicBezTo>
                <a:cubicBezTo>
                  <a:pt x="1392763" y="6341"/>
                  <a:pt x="1443059" y="12443"/>
                  <a:pt x="1641348" y="0"/>
                </a:cubicBezTo>
                <a:cubicBezTo>
                  <a:pt x="1839637" y="-12443"/>
                  <a:pt x="1996585" y="-24810"/>
                  <a:pt x="2159669" y="0"/>
                </a:cubicBezTo>
                <a:cubicBezTo>
                  <a:pt x="2173103" y="206179"/>
                  <a:pt x="2163843" y="319699"/>
                  <a:pt x="2159669" y="523430"/>
                </a:cubicBezTo>
                <a:cubicBezTo>
                  <a:pt x="2155496" y="727161"/>
                  <a:pt x="2183947" y="960285"/>
                  <a:pt x="2159669" y="1153925"/>
                </a:cubicBezTo>
                <a:cubicBezTo>
                  <a:pt x="2135391" y="1347566"/>
                  <a:pt x="2149381" y="1451205"/>
                  <a:pt x="2159669" y="1677354"/>
                </a:cubicBezTo>
                <a:cubicBezTo>
                  <a:pt x="2169957" y="1903503"/>
                  <a:pt x="2165929" y="2060563"/>
                  <a:pt x="2159669" y="2307849"/>
                </a:cubicBezTo>
                <a:cubicBezTo>
                  <a:pt x="2153409" y="2555136"/>
                  <a:pt x="2183752" y="2756333"/>
                  <a:pt x="2159669" y="2938344"/>
                </a:cubicBezTo>
                <a:cubicBezTo>
                  <a:pt x="2135586" y="3120355"/>
                  <a:pt x="2134299" y="3271745"/>
                  <a:pt x="2159669" y="3568839"/>
                </a:cubicBezTo>
                <a:cubicBezTo>
                  <a:pt x="2047982" y="3565291"/>
                  <a:pt x="1911630" y="3547065"/>
                  <a:pt x="1684542" y="3568839"/>
                </a:cubicBezTo>
                <a:cubicBezTo>
                  <a:pt x="1457454" y="3590613"/>
                  <a:pt x="1303941" y="3560057"/>
                  <a:pt x="1187818" y="3568839"/>
                </a:cubicBezTo>
                <a:cubicBezTo>
                  <a:pt x="1071695" y="3577621"/>
                  <a:pt x="805706" y="3544848"/>
                  <a:pt x="691094" y="3568839"/>
                </a:cubicBezTo>
                <a:cubicBezTo>
                  <a:pt x="576482" y="3592830"/>
                  <a:pt x="322456" y="3538271"/>
                  <a:pt x="0" y="3568839"/>
                </a:cubicBezTo>
                <a:cubicBezTo>
                  <a:pt x="6988" y="3445967"/>
                  <a:pt x="-8573" y="3170937"/>
                  <a:pt x="0" y="3045409"/>
                </a:cubicBezTo>
                <a:cubicBezTo>
                  <a:pt x="8573" y="2919881"/>
                  <a:pt x="7613" y="2567940"/>
                  <a:pt x="0" y="2379226"/>
                </a:cubicBezTo>
                <a:cubicBezTo>
                  <a:pt x="-7613" y="2190512"/>
                  <a:pt x="-19827" y="2004406"/>
                  <a:pt x="0" y="1820108"/>
                </a:cubicBezTo>
                <a:cubicBezTo>
                  <a:pt x="19827" y="1635810"/>
                  <a:pt x="-5590" y="1437109"/>
                  <a:pt x="0" y="1153925"/>
                </a:cubicBezTo>
                <a:cubicBezTo>
                  <a:pt x="5590" y="870741"/>
                  <a:pt x="31868" y="372062"/>
                  <a:pt x="0" y="0"/>
                </a:cubicBezTo>
                <a:close/>
              </a:path>
              <a:path w="2159669" h="3568839" stroke="0" extrusionOk="0">
                <a:moveTo>
                  <a:pt x="0" y="0"/>
                </a:moveTo>
                <a:cubicBezTo>
                  <a:pt x="216451" y="3675"/>
                  <a:pt x="307047" y="23562"/>
                  <a:pt x="518321" y="0"/>
                </a:cubicBezTo>
                <a:cubicBezTo>
                  <a:pt x="729595" y="-23562"/>
                  <a:pt x="786791" y="6658"/>
                  <a:pt x="993448" y="0"/>
                </a:cubicBezTo>
                <a:cubicBezTo>
                  <a:pt x="1200105" y="-6658"/>
                  <a:pt x="1362614" y="-21184"/>
                  <a:pt x="1490172" y="0"/>
                </a:cubicBezTo>
                <a:cubicBezTo>
                  <a:pt x="1617730" y="21184"/>
                  <a:pt x="1885207" y="-6715"/>
                  <a:pt x="2159669" y="0"/>
                </a:cubicBezTo>
                <a:cubicBezTo>
                  <a:pt x="2146208" y="167896"/>
                  <a:pt x="2147110" y="419572"/>
                  <a:pt x="2159669" y="630495"/>
                </a:cubicBezTo>
                <a:cubicBezTo>
                  <a:pt x="2172228" y="841419"/>
                  <a:pt x="2138763" y="1005247"/>
                  <a:pt x="2159669" y="1189613"/>
                </a:cubicBezTo>
                <a:cubicBezTo>
                  <a:pt x="2180575" y="1373979"/>
                  <a:pt x="2138850" y="1503676"/>
                  <a:pt x="2159669" y="1784420"/>
                </a:cubicBezTo>
                <a:cubicBezTo>
                  <a:pt x="2180488" y="2065164"/>
                  <a:pt x="2148850" y="2219747"/>
                  <a:pt x="2159669" y="2343538"/>
                </a:cubicBezTo>
                <a:cubicBezTo>
                  <a:pt x="2170488" y="2467329"/>
                  <a:pt x="2133722" y="2768143"/>
                  <a:pt x="2159669" y="2902656"/>
                </a:cubicBezTo>
                <a:cubicBezTo>
                  <a:pt x="2185616" y="3037169"/>
                  <a:pt x="2154396" y="3323847"/>
                  <a:pt x="2159669" y="3568839"/>
                </a:cubicBezTo>
                <a:cubicBezTo>
                  <a:pt x="1963590" y="3581352"/>
                  <a:pt x="1772635" y="3543033"/>
                  <a:pt x="1598155" y="3568839"/>
                </a:cubicBezTo>
                <a:cubicBezTo>
                  <a:pt x="1423675" y="3594645"/>
                  <a:pt x="1287832" y="3577501"/>
                  <a:pt x="1101431" y="3568839"/>
                </a:cubicBezTo>
                <a:cubicBezTo>
                  <a:pt x="915030" y="3560177"/>
                  <a:pt x="792991" y="3580592"/>
                  <a:pt x="518321" y="3568839"/>
                </a:cubicBezTo>
                <a:cubicBezTo>
                  <a:pt x="243651" y="3557087"/>
                  <a:pt x="164941" y="3586084"/>
                  <a:pt x="0" y="3568839"/>
                </a:cubicBezTo>
                <a:cubicBezTo>
                  <a:pt x="-27201" y="3441243"/>
                  <a:pt x="-27608" y="3270858"/>
                  <a:pt x="0" y="3009721"/>
                </a:cubicBezTo>
                <a:cubicBezTo>
                  <a:pt x="27608" y="2748584"/>
                  <a:pt x="-17211" y="2681616"/>
                  <a:pt x="0" y="2521980"/>
                </a:cubicBezTo>
                <a:cubicBezTo>
                  <a:pt x="17211" y="2362344"/>
                  <a:pt x="-9163" y="2198941"/>
                  <a:pt x="0" y="2034238"/>
                </a:cubicBezTo>
                <a:cubicBezTo>
                  <a:pt x="9163" y="1869535"/>
                  <a:pt x="-20142" y="1672051"/>
                  <a:pt x="0" y="1546497"/>
                </a:cubicBezTo>
                <a:cubicBezTo>
                  <a:pt x="20142" y="1420943"/>
                  <a:pt x="-1642" y="1142377"/>
                  <a:pt x="0" y="1023067"/>
                </a:cubicBezTo>
                <a:cubicBezTo>
                  <a:pt x="1642" y="903757"/>
                  <a:pt x="13635" y="748646"/>
                  <a:pt x="0" y="535326"/>
                </a:cubicBezTo>
                <a:cubicBezTo>
                  <a:pt x="-13635" y="322006"/>
                  <a:pt x="-12267" y="138570"/>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Il codice: </a:t>
            </a:r>
          </a:p>
          <a:p>
            <a:pPr marL="176213" indent="-176213"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stabilisce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regole e principi </a:t>
            </a:r>
            <a:r>
              <a:rPr lang="it-IT" sz="1600" i="1" dirty="0">
                <a:solidFill>
                  <a:schemeClr val="tx1"/>
                </a:solidFill>
                <a:latin typeface="Leelawadee" panose="020B0502040204020203" pitchFamily="34" charset="-34"/>
                <a:cs typeface="Leelawadee" panose="020B0502040204020203" pitchFamily="34" charset="-34"/>
              </a:rPr>
              <a:t>generali;</a:t>
            </a:r>
          </a:p>
          <a:p>
            <a:pPr marL="176213" indent="-176213"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riformula</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sz="1600" i="1" dirty="0">
                <a:solidFill>
                  <a:schemeClr val="tx1"/>
                </a:solidFill>
                <a:latin typeface="Leelawadee" panose="020B0502040204020203" pitchFamily="34" charset="-34"/>
                <a:cs typeface="Leelawadee" panose="020B0502040204020203" pitchFamily="34" charset="-34"/>
              </a:rPr>
              <a:t>il concetto di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trasparenza</a:t>
            </a:r>
          </a:p>
          <a:p>
            <a:pPr marL="176213" indent="-176213"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prevede</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processi decisionali automatizzati</a:t>
            </a:r>
          </a:p>
          <a:p>
            <a:pPr marL="176213" indent="-176213"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istituisce</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l’ecosistema nazionale di approvvigionamento digitale</a:t>
            </a:r>
          </a:p>
        </p:txBody>
      </p:sp>
    </p:spTree>
    <p:extLst>
      <p:ext uri="{BB962C8B-B14F-4D97-AF65-F5344CB8AC3E}">
        <p14:creationId xmlns:p14="http://schemas.microsoft.com/office/powerpoint/2010/main" val="41577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500"/>
                                        <p:tgtEl>
                                          <p:spTgt spid="3">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egnaposto contenuto 2">
            <a:extLst>
              <a:ext uri="{FF2B5EF4-FFF2-40B4-BE49-F238E27FC236}">
                <a16:creationId xmlns:a16="http://schemas.microsoft.com/office/drawing/2014/main" id="{CEE27D6A-C44A-72A2-7B2F-A2A0A87A88F8}"/>
              </a:ext>
            </a:extLst>
          </p:cNvPr>
          <p:cNvSpPr txBox="1">
            <a:spLocks/>
          </p:cNvSpPr>
          <p:nvPr/>
        </p:nvSpPr>
        <p:spPr>
          <a:xfrm>
            <a:off x="7092279" y="1259044"/>
            <a:ext cx="1588239" cy="1612202"/>
          </a:xfrm>
          <a:custGeom>
            <a:avLst/>
            <a:gdLst>
              <a:gd name="connsiteX0" fmla="*/ 0 w 1588239"/>
              <a:gd name="connsiteY0" fmla="*/ 0 h 1612202"/>
              <a:gd name="connsiteX1" fmla="*/ 481766 w 1588239"/>
              <a:gd name="connsiteY1" fmla="*/ 0 h 1612202"/>
              <a:gd name="connsiteX2" fmla="*/ 963532 w 1588239"/>
              <a:gd name="connsiteY2" fmla="*/ 0 h 1612202"/>
              <a:gd name="connsiteX3" fmla="*/ 1588239 w 1588239"/>
              <a:gd name="connsiteY3" fmla="*/ 0 h 1612202"/>
              <a:gd name="connsiteX4" fmla="*/ 1588239 w 1588239"/>
              <a:gd name="connsiteY4" fmla="*/ 521279 h 1612202"/>
              <a:gd name="connsiteX5" fmla="*/ 1588239 w 1588239"/>
              <a:gd name="connsiteY5" fmla="*/ 1042557 h 1612202"/>
              <a:gd name="connsiteX6" fmla="*/ 1588239 w 1588239"/>
              <a:gd name="connsiteY6" fmla="*/ 1612202 h 1612202"/>
              <a:gd name="connsiteX7" fmla="*/ 1058826 w 1588239"/>
              <a:gd name="connsiteY7" fmla="*/ 1612202 h 1612202"/>
              <a:gd name="connsiteX8" fmla="*/ 513531 w 1588239"/>
              <a:gd name="connsiteY8" fmla="*/ 1612202 h 1612202"/>
              <a:gd name="connsiteX9" fmla="*/ 0 w 1588239"/>
              <a:gd name="connsiteY9" fmla="*/ 1612202 h 1612202"/>
              <a:gd name="connsiteX10" fmla="*/ 0 w 1588239"/>
              <a:gd name="connsiteY10" fmla="*/ 1058679 h 1612202"/>
              <a:gd name="connsiteX11" fmla="*/ 0 w 1588239"/>
              <a:gd name="connsiteY11" fmla="*/ 489035 h 1612202"/>
              <a:gd name="connsiteX12" fmla="*/ 0 w 1588239"/>
              <a:gd name="connsiteY12" fmla="*/ 0 h 16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239" h="1612202" fill="none" extrusionOk="0">
                <a:moveTo>
                  <a:pt x="0" y="0"/>
                </a:moveTo>
                <a:cubicBezTo>
                  <a:pt x="220442" y="-23579"/>
                  <a:pt x="268934" y="-794"/>
                  <a:pt x="481766" y="0"/>
                </a:cubicBezTo>
                <a:cubicBezTo>
                  <a:pt x="694598" y="794"/>
                  <a:pt x="838273" y="3760"/>
                  <a:pt x="963532" y="0"/>
                </a:cubicBezTo>
                <a:cubicBezTo>
                  <a:pt x="1088791" y="-3760"/>
                  <a:pt x="1327552" y="-9694"/>
                  <a:pt x="1588239" y="0"/>
                </a:cubicBezTo>
                <a:cubicBezTo>
                  <a:pt x="1613790" y="197120"/>
                  <a:pt x="1587395" y="276167"/>
                  <a:pt x="1588239" y="521279"/>
                </a:cubicBezTo>
                <a:cubicBezTo>
                  <a:pt x="1589083" y="766391"/>
                  <a:pt x="1569923" y="859511"/>
                  <a:pt x="1588239" y="1042557"/>
                </a:cubicBezTo>
                <a:cubicBezTo>
                  <a:pt x="1606555" y="1225603"/>
                  <a:pt x="1607994" y="1428775"/>
                  <a:pt x="1588239" y="1612202"/>
                </a:cubicBezTo>
                <a:cubicBezTo>
                  <a:pt x="1419227" y="1608620"/>
                  <a:pt x="1224117" y="1633284"/>
                  <a:pt x="1058826" y="1612202"/>
                </a:cubicBezTo>
                <a:cubicBezTo>
                  <a:pt x="893535" y="1591120"/>
                  <a:pt x="776138" y="1614924"/>
                  <a:pt x="513531" y="1612202"/>
                </a:cubicBezTo>
                <a:cubicBezTo>
                  <a:pt x="250925" y="1609480"/>
                  <a:pt x="175665" y="1587124"/>
                  <a:pt x="0" y="1612202"/>
                </a:cubicBezTo>
                <a:cubicBezTo>
                  <a:pt x="-2145" y="1362298"/>
                  <a:pt x="13226" y="1187445"/>
                  <a:pt x="0" y="1058679"/>
                </a:cubicBezTo>
                <a:cubicBezTo>
                  <a:pt x="-13226" y="929913"/>
                  <a:pt x="-23363" y="760413"/>
                  <a:pt x="0" y="489035"/>
                </a:cubicBezTo>
                <a:cubicBezTo>
                  <a:pt x="23363" y="217657"/>
                  <a:pt x="12943" y="185291"/>
                  <a:pt x="0" y="0"/>
                </a:cubicBezTo>
                <a:close/>
              </a:path>
              <a:path w="1588239" h="1612202" stroke="0" extrusionOk="0">
                <a:moveTo>
                  <a:pt x="0" y="0"/>
                </a:moveTo>
                <a:cubicBezTo>
                  <a:pt x="213964" y="6467"/>
                  <a:pt x="363038" y="-10622"/>
                  <a:pt x="513531" y="0"/>
                </a:cubicBezTo>
                <a:cubicBezTo>
                  <a:pt x="664024" y="10622"/>
                  <a:pt x="815506" y="-12529"/>
                  <a:pt x="995296" y="0"/>
                </a:cubicBezTo>
                <a:cubicBezTo>
                  <a:pt x="1175086" y="12529"/>
                  <a:pt x="1395329" y="23214"/>
                  <a:pt x="1588239" y="0"/>
                </a:cubicBezTo>
                <a:cubicBezTo>
                  <a:pt x="1606325" y="226916"/>
                  <a:pt x="1606407" y="298672"/>
                  <a:pt x="1588239" y="489035"/>
                </a:cubicBezTo>
                <a:cubicBezTo>
                  <a:pt x="1570071" y="679399"/>
                  <a:pt x="1595272" y="833858"/>
                  <a:pt x="1588239" y="994191"/>
                </a:cubicBezTo>
                <a:cubicBezTo>
                  <a:pt x="1581206" y="1154524"/>
                  <a:pt x="1563327" y="1336743"/>
                  <a:pt x="1588239" y="1612202"/>
                </a:cubicBezTo>
                <a:cubicBezTo>
                  <a:pt x="1417264" y="1614149"/>
                  <a:pt x="1190382" y="1624373"/>
                  <a:pt x="1058826" y="1612202"/>
                </a:cubicBezTo>
                <a:cubicBezTo>
                  <a:pt x="927270" y="1600031"/>
                  <a:pt x="782251" y="1634034"/>
                  <a:pt x="513531" y="1612202"/>
                </a:cubicBezTo>
                <a:cubicBezTo>
                  <a:pt x="244812" y="1590370"/>
                  <a:pt x="241506" y="1590068"/>
                  <a:pt x="0" y="1612202"/>
                </a:cubicBezTo>
                <a:cubicBezTo>
                  <a:pt x="20174" y="1459315"/>
                  <a:pt x="6315" y="1220601"/>
                  <a:pt x="0" y="1090923"/>
                </a:cubicBezTo>
                <a:cubicBezTo>
                  <a:pt x="-6315" y="961245"/>
                  <a:pt x="-22703" y="673612"/>
                  <a:pt x="0" y="537401"/>
                </a:cubicBezTo>
                <a:cubicBezTo>
                  <a:pt x="22703" y="401190"/>
                  <a:pt x="-25012" y="266515"/>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È necessario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proteggere i dati e garantire la sicurezza </a:t>
            </a:r>
            <a:r>
              <a:rPr lang="it-IT" sz="1600" i="1" dirty="0">
                <a:solidFill>
                  <a:schemeClr val="tx1"/>
                </a:solidFill>
                <a:latin typeface="Leelawadee" panose="020B0502040204020203" pitchFamily="34" charset="-34"/>
                <a:cs typeface="Leelawadee" panose="020B0502040204020203" pitchFamily="34" charset="-34"/>
              </a:rPr>
              <a:t>dei sistemi</a:t>
            </a:r>
          </a:p>
        </p:txBody>
      </p:sp>
      <p:sp>
        <p:nvSpPr>
          <p:cNvPr id="4" name="Titolo 3">
            <a:extLst>
              <a:ext uri="{FF2B5EF4-FFF2-40B4-BE49-F238E27FC236}">
                <a16:creationId xmlns:a16="http://schemas.microsoft.com/office/drawing/2014/main" id="{4AE25703-DB2F-B451-D017-F1DE2C16C228}"/>
              </a:ext>
            </a:extLst>
          </p:cNvPr>
          <p:cNvSpPr>
            <a:spLocks noGrp="1"/>
          </p:cNvSpPr>
          <p:nvPr>
            <p:ph type="title"/>
          </p:nvPr>
        </p:nvSpPr>
        <p:spPr>
          <a:xfrm>
            <a:off x="450919" y="340485"/>
            <a:ext cx="8229600" cy="857250"/>
          </a:xfrm>
        </p:spPr>
        <p:txBody>
          <a:bodyPr/>
          <a:lstStyle/>
          <a:p>
            <a:r>
              <a:rPr lang="it-IT" dirty="0"/>
              <a:t>Regole generali digitalizzazione </a:t>
            </a:r>
            <a:r>
              <a:rPr lang="it-IT" sz="2400" i="1" dirty="0"/>
              <a:t>(19)</a:t>
            </a:r>
            <a:endParaRPr lang="it-IT" i="1" dirty="0"/>
          </a:p>
        </p:txBody>
      </p:sp>
      <p:sp>
        <p:nvSpPr>
          <p:cNvPr id="3" name="Segnaposto numero diapositiva 2">
            <a:extLst>
              <a:ext uri="{FF2B5EF4-FFF2-40B4-BE49-F238E27FC236}">
                <a16:creationId xmlns:a16="http://schemas.microsoft.com/office/drawing/2014/main" id="{B260BAB1-B55A-35CA-C575-F603FB31E88F}"/>
              </a:ext>
            </a:extLst>
          </p:cNvPr>
          <p:cNvSpPr>
            <a:spLocks noGrp="1"/>
          </p:cNvSpPr>
          <p:nvPr>
            <p:ph type="sldNum" sz="quarter" idx="12"/>
          </p:nvPr>
        </p:nvSpPr>
        <p:spPr/>
        <p:txBody>
          <a:bodyPr/>
          <a:lstStyle/>
          <a:p>
            <a:fld id="{A88A401D-FA7D-467D-AFBB-0B3BA40DF614}" type="slidenum">
              <a:rPr lang="it-IT" smtClean="0"/>
              <a:t>16</a:t>
            </a:fld>
            <a:endParaRPr lang="it-IT"/>
          </a:p>
        </p:txBody>
      </p:sp>
      <p:sp>
        <p:nvSpPr>
          <p:cNvPr id="6" name="Segnaposto contenuto 2">
            <a:extLst>
              <a:ext uri="{FF2B5EF4-FFF2-40B4-BE49-F238E27FC236}">
                <a16:creationId xmlns:a16="http://schemas.microsoft.com/office/drawing/2014/main" id="{FE48167D-24EA-F171-34EC-A020D384DDC8}"/>
              </a:ext>
            </a:extLst>
          </p:cNvPr>
          <p:cNvSpPr txBox="1">
            <a:spLocks/>
          </p:cNvSpPr>
          <p:nvPr/>
        </p:nvSpPr>
        <p:spPr>
          <a:xfrm>
            <a:off x="457200" y="1259044"/>
            <a:ext cx="1342609" cy="1562780"/>
          </a:xfrm>
          <a:custGeom>
            <a:avLst/>
            <a:gdLst>
              <a:gd name="connsiteX0" fmla="*/ 0 w 1342609"/>
              <a:gd name="connsiteY0" fmla="*/ 0 h 1562780"/>
              <a:gd name="connsiteX1" fmla="*/ 684731 w 1342609"/>
              <a:gd name="connsiteY1" fmla="*/ 0 h 1562780"/>
              <a:gd name="connsiteX2" fmla="*/ 1342609 w 1342609"/>
              <a:gd name="connsiteY2" fmla="*/ 0 h 1562780"/>
              <a:gd name="connsiteX3" fmla="*/ 1342609 w 1342609"/>
              <a:gd name="connsiteY3" fmla="*/ 520927 h 1562780"/>
              <a:gd name="connsiteX4" fmla="*/ 1342609 w 1342609"/>
              <a:gd name="connsiteY4" fmla="*/ 994970 h 1562780"/>
              <a:gd name="connsiteX5" fmla="*/ 1342609 w 1342609"/>
              <a:gd name="connsiteY5" fmla="*/ 1562780 h 1562780"/>
              <a:gd name="connsiteX6" fmla="*/ 698157 w 1342609"/>
              <a:gd name="connsiteY6" fmla="*/ 1562780 h 1562780"/>
              <a:gd name="connsiteX7" fmla="*/ 0 w 1342609"/>
              <a:gd name="connsiteY7" fmla="*/ 1562780 h 1562780"/>
              <a:gd name="connsiteX8" fmla="*/ 0 w 1342609"/>
              <a:gd name="connsiteY8" fmla="*/ 1088737 h 1562780"/>
              <a:gd name="connsiteX9" fmla="*/ 0 w 1342609"/>
              <a:gd name="connsiteY9" fmla="*/ 536554 h 1562780"/>
              <a:gd name="connsiteX10" fmla="*/ 0 w 1342609"/>
              <a:gd name="connsiteY10" fmla="*/ 0 h 15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609" h="1562780" fill="none" extrusionOk="0">
                <a:moveTo>
                  <a:pt x="0" y="0"/>
                </a:moveTo>
                <a:cubicBezTo>
                  <a:pt x="245056" y="5114"/>
                  <a:pt x="517580" y="13088"/>
                  <a:pt x="684731" y="0"/>
                </a:cubicBezTo>
                <a:cubicBezTo>
                  <a:pt x="851882" y="-13088"/>
                  <a:pt x="1065102" y="11242"/>
                  <a:pt x="1342609" y="0"/>
                </a:cubicBezTo>
                <a:cubicBezTo>
                  <a:pt x="1350197" y="240286"/>
                  <a:pt x="1351679" y="298840"/>
                  <a:pt x="1342609" y="520927"/>
                </a:cubicBezTo>
                <a:cubicBezTo>
                  <a:pt x="1333539" y="743014"/>
                  <a:pt x="1327068" y="884882"/>
                  <a:pt x="1342609" y="994970"/>
                </a:cubicBezTo>
                <a:cubicBezTo>
                  <a:pt x="1358150" y="1105058"/>
                  <a:pt x="1344582" y="1351193"/>
                  <a:pt x="1342609" y="1562780"/>
                </a:cubicBezTo>
                <a:cubicBezTo>
                  <a:pt x="1116626" y="1572037"/>
                  <a:pt x="905377" y="1542821"/>
                  <a:pt x="698157" y="1562780"/>
                </a:cubicBezTo>
                <a:cubicBezTo>
                  <a:pt x="490937" y="1582739"/>
                  <a:pt x="315660" y="1588058"/>
                  <a:pt x="0" y="1562780"/>
                </a:cubicBezTo>
                <a:cubicBezTo>
                  <a:pt x="14495" y="1407477"/>
                  <a:pt x="-3120" y="1205452"/>
                  <a:pt x="0" y="1088737"/>
                </a:cubicBezTo>
                <a:cubicBezTo>
                  <a:pt x="3120" y="972022"/>
                  <a:pt x="19496" y="716760"/>
                  <a:pt x="0" y="536554"/>
                </a:cubicBezTo>
                <a:cubicBezTo>
                  <a:pt x="-19496" y="356348"/>
                  <a:pt x="19143" y="166923"/>
                  <a:pt x="0" y="0"/>
                </a:cubicBezTo>
                <a:close/>
              </a:path>
              <a:path w="1342609" h="1562780" stroke="0" extrusionOk="0">
                <a:moveTo>
                  <a:pt x="0" y="0"/>
                </a:moveTo>
                <a:cubicBezTo>
                  <a:pt x="155883" y="16538"/>
                  <a:pt x="469743" y="17172"/>
                  <a:pt x="657878" y="0"/>
                </a:cubicBezTo>
                <a:cubicBezTo>
                  <a:pt x="846013" y="-17172"/>
                  <a:pt x="1064701" y="-10799"/>
                  <a:pt x="1342609" y="0"/>
                </a:cubicBezTo>
                <a:cubicBezTo>
                  <a:pt x="1335033" y="222619"/>
                  <a:pt x="1361297" y="259841"/>
                  <a:pt x="1342609" y="489671"/>
                </a:cubicBezTo>
                <a:cubicBezTo>
                  <a:pt x="1323921" y="719501"/>
                  <a:pt x="1333241" y="820958"/>
                  <a:pt x="1342609" y="979342"/>
                </a:cubicBezTo>
                <a:cubicBezTo>
                  <a:pt x="1351977" y="1137726"/>
                  <a:pt x="1321060" y="1391264"/>
                  <a:pt x="1342609" y="1562780"/>
                </a:cubicBezTo>
                <a:cubicBezTo>
                  <a:pt x="1018408" y="1532857"/>
                  <a:pt x="935528" y="1550148"/>
                  <a:pt x="684731" y="1562780"/>
                </a:cubicBezTo>
                <a:cubicBezTo>
                  <a:pt x="433934" y="1575412"/>
                  <a:pt x="141869" y="1594088"/>
                  <a:pt x="0" y="1562780"/>
                </a:cubicBezTo>
                <a:cubicBezTo>
                  <a:pt x="-20752" y="1330327"/>
                  <a:pt x="-7207" y="1169370"/>
                  <a:pt x="0" y="1026226"/>
                </a:cubicBezTo>
                <a:cubicBezTo>
                  <a:pt x="7207" y="883082"/>
                  <a:pt x="3249" y="662005"/>
                  <a:pt x="0" y="489671"/>
                </a:cubicBezTo>
                <a:cubicBezTo>
                  <a:pt x="-3249" y="317337"/>
                  <a:pt x="17168" y="127274"/>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L’intero ciclo dei contratti pubblici deve essere digitalizzato, compresi:</a:t>
            </a:r>
          </a:p>
        </p:txBody>
      </p:sp>
      <p:sp>
        <p:nvSpPr>
          <p:cNvPr id="8" name="Segnaposto contenuto 2">
            <a:extLst>
              <a:ext uri="{FF2B5EF4-FFF2-40B4-BE49-F238E27FC236}">
                <a16:creationId xmlns:a16="http://schemas.microsoft.com/office/drawing/2014/main" id="{AABB63AB-8A57-6A53-48DB-E706A1FFE169}"/>
              </a:ext>
            </a:extLst>
          </p:cNvPr>
          <p:cNvSpPr txBox="1">
            <a:spLocks/>
          </p:cNvSpPr>
          <p:nvPr/>
        </p:nvSpPr>
        <p:spPr>
          <a:xfrm>
            <a:off x="1918566" y="1215455"/>
            <a:ext cx="1861346" cy="360042"/>
          </a:xfrm>
          <a:custGeom>
            <a:avLst/>
            <a:gdLst>
              <a:gd name="connsiteX0" fmla="*/ 0 w 1861346"/>
              <a:gd name="connsiteY0" fmla="*/ 0 h 360042"/>
              <a:gd name="connsiteX1" fmla="*/ 639062 w 1861346"/>
              <a:gd name="connsiteY1" fmla="*/ 0 h 360042"/>
              <a:gd name="connsiteX2" fmla="*/ 1278124 w 1861346"/>
              <a:gd name="connsiteY2" fmla="*/ 0 h 360042"/>
              <a:gd name="connsiteX3" fmla="*/ 1861346 w 1861346"/>
              <a:gd name="connsiteY3" fmla="*/ 0 h 360042"/>
              <a:gd name="connsiteX4" fmla="*/ 1861346 w 1861346"/>
              <a:gd name="connsiteY4" fmla="*/ 360042 h 360042"/>
              <a:gd name="connsiteX5" fmla="*/ 1259511 w 1861346"/>
              <a:gd name="connsiteY5" fmla="*/ 360042 h 360042"/>
              <a:gd name="connsiteX6" fmla="*/ 694903 w 1861346"/>
              <a:gd name="connsiteY6" fmla="*/ 360042 h 360042"/>
              <a:gd name="connsiteX7" fmla="*/ 0 w 1861346"/>
              <a:gd name="connsiteY7" fmla="*/ 360042 h 360042"/>
              <a:gd name="connsiteX8" fmla="*/ 0 w 1861346"/>
              <a:gd name="connsiteY8"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46" h="360042" fill="none" extrusionOk="0">
                <a:moveTo>
                  <a:pt x="0" y="0"/>
                </a:moveTo>
                <a:cubicBezTo>
                  <a:pt x="240403" y="28402"/>
                  <a:pt x="452784" y="2002"/>
                  <a:pt x="639062" y="0"/>
                </a:cubicBezTo>
                <a:cubicBezTo>
                  <a:pt x="825340" y="-2002"/>
                  <a:pt x="1060695" y="-8918"/>
                  <a:pt x="1278124" y="0"/>
                </a:cubicBezTo>
                <a:cubicBezTo>
                  <a:pt x="1495553" y="8918"/>
                  <a:pt x="1650979" y="-24050"/>
                  <a:pt x="1861346" y="0"/>
                </a:cubicBezTo>
                <a:cubicBezTo>
                  <a:pt x="1863296" y="177216"/>
                  <a:pt x="1856478" y="200330"/>
                  <a:pt x="1861346" y="360042"/>
                </a:cubicBezTo>
                <a:cubicBezTo>
                  <a:pt x="1645561" y="339284"/>
                  <a:pt x="1445700" y="372609"/>
                  <a:pt x="1259511" y="360042"/>
                </a:cubicBezTo>
                <a:cubicBezTo>
                  <a:pt x="1073323" y="347475"/>
                  <a:pt x="873294" y="334202"/>
                  <a:pt x="694903" y="360042"/>
                </a:cubicBezTo>
                <a:cubicBezTo>
                  <a:pt x="516512" y="385882"/>
                  <a:pt x="224484" y="379953"/>
                  <a:pt x="0" y="360042"/>
                </a:cubicBezTo>
                <a:cubicBezTo>
                  <a:pt x="-16649" y="235167"/>
                  <a:pt x="713" y="172778"/>
                  <a:pt x="0" y="0"/>
                </a:cubicBezTo>
                <a:close/>
              </a:path>
              <a:path w="1861346" h="360042" stroke="0" extrusionOk="0">
                <a:moveTo>
                  <a:pt x="0" y="0"/>
                </a:moveTo>
                <a:cubicBezTo>
                  <a:pt x="176281" y="-15214"/>
                  <a:pt x="441492" y="12351"/>
                  <a:pt x="601835" y="0"/>
                </a:cubicBezTo>
                <a:cubicBezTo>
                  <a:pt x="762179" y="-12351"/>
                  <a:pt x="956961" y="-21673"/>
                  <a:pt x="1166443" y="0"/>
                </a:cubicBezTo>
                <a:cubicBezTo>
                  <a:pt x="1375925" y="21673"/>
                  <a:pt x="1609598" y="-8426"/>
                  <a:pt x="1861346" y="0"/>
                </a:cubicBezTo>
                <a:cubicBezTo>
                  <a:pt x="1863886" y="170601"/>
                  <a:pt x="1861426" y="268965"/>
                  <a:pt x="1861346" y="360042"/>
                </a:cubicBezTo>
                <a:cubicBezTo>
                  <a:pt x="1722652" y="384104"/>
                  <a:pt x="1506787" y="358495"/>
                  <a:pt x="1278124" y="360042"/>
                </a:cubicBezTo>
                <a:cubicBezTo>
                  <a:pt x="1049461" y="361589"/>
                  <a:pt x="839891" y="333030"/>
                  <a:pt x="694903" y="360042"/>
                </a:cubicBezTo>
                <a:cubicBezTo>
                  <a:pt x="549915" y="387054"/>
                  <a:pt x="166519" y="354362"/>
                  <a:pt x="0" y="360042"/>
                </a:cubicBezTo>
                <a:cubicBezTo>
                  <a:pt x="-3977" y="212355"/>
                  <a:pt x="-4989" y="165571"/>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programmazione</a:t>
            </a:r>
          </a:p>
        </p:txBody>
      </p:sp>
      <p:sp>
        <p:nvSpPr>
          <p:cNvPr id="12" name="Segnaposto contenuto 2">
            <a:extLst>
              <a:ext uri="{FF2B5EF4-FFF2-40B4-BE49-F238E27FC236}">
                <a16:creationId xmlns:a16="http://schemas.microsoft.com/office/drawing/2014/main" id="{9C7D6F1E-A116-15D3-3155-DA04D6AEB17F}"/>
              </a:ext>
            </a:extLst>
          </p:cNvPr>
          <p:cNvSpPr txBox="1">
            <a:spLocks/>
          </p:cNvSpPr>
          <p:nvPr/>
        </p:nvSpPr>
        <p:spPr>
          <a:xfrm>
            <a:off x="1918566" y="1640671"/>
            <a:ext cx="1861346" cy="360042"/>
          </a:xfrm>
          <a:custGeom>
            <a:avLst/>
            <a:gdLst>
              <a:gd name="connsiteX0" fmla="*/ 0 w 1861346"/>
              <a:gd name="connsiteY0" fmla="*/ 0 h 360042"/>
              <a:gd name="connsiteX1" fmla="*/ 639062 w 1861346"/>
              <a:gd name="connsiteY1" fmla="*/ 0 h 360042"/>
              <a:gd name="connsiteX2" fmla="*/ 1278124 w 1861346"/>
              <a:gd name="connsiteY2" fmla="*/ 0 h 360042"/>
              <a:gd name="connsiteX3" fmla="*/ 1861346 w 1861346"/>
              <a:gd name="connsiteY3" fmla="*/ 0 h 360042"/>
              <a:gd name="connsiteX4" fmla="*/ 1861346 w 1861346"/>
              <a:gd name="connsiteY4" fmla="*/ 360042 h 360042"/>
              <a:gd name="connsiteX5" fmla="*/ 1259511 w 1861346"/>
              <a:gd name="connsiteY5" fmla="*/ 360042 h 360042"/>
              <a:gd name="connsiteX6" fmla="*/ 694903 w 1861346"/>
              <a:gd name="connsiteY6" fmla="*/ 360042 h 360042"/>
              <a:gd name="connsiteX7" fmla="*/ 0 w 1861346"/>
              <a:gd name="connsiteY7" fmla="*/ 360042 h 360042"/>
              <a:gd name="connsiteX8" fmla="*/ 0 w 1861346"/>
              <a:gd name="connsiteY8"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46" h="360042" fill="none" extrusionOk="0">
                <a:moveTo>
                  <a:pt x="0" y="0"/>
                </a:moveTo>
                <a:cubicBezTo>
                  <a:pt x="240403" y="28402"/>
                  <a:pt x="452784" y="2002"/>
                  <a:pt x="639062" y="0"/>
                </a:cubicBezTo>
                <a:cubicBezTo>
                  <a:pt x="825340" y="-2002"/>
                  <a:pt x="1060695" y="-8918"/>
                  <a:pt x="1278124" y="0"/>
                </a:cubicBezTo>
                <a:cubicBezTo>
                  <a:pt x="1495553" y="8918"/>
                  <a:pt x="1650979" y="-24050"/>
                  <a:pt x="1861346" y="0"/>
                </a:cubicBezTo>
                <a:cubicBezTo>
                  <a:pt x="1863296" y="177216"/>
                  <a:pt x="1856478" y="200330"/>
                  <a:pt x="1861346" y="360042"/>
                </a:cubicBezTo>
                <a:cubicBezTo>
                  <a:pt x="1645561" y="339284"/>
                  <a:pt x="1445700" y="372609"/>
                  <a:pt x="1259511" y="360042"/>
                </a:cubicBezTo>
                <a:cubicBezTo>
                  <a:pt x="1073323" y="347475"/>
                  <a:pt x="873294" y="334202"/>
                  <a:pt x="694903" y="360042"/>
                </a:cubicBezTo>
                <a:cubicBezTo>
                  <a:pt x="516512" y="385882"/>
                  <a:pt x="224484" y="379953"/>
                  <a:pt x="0" y="360042"/>
                </a:cubicBezTo>
                <a:cubicBezTo>
                  <a:pt x="-16649" y="235167"/>
                  <a:pt x="713" y="172778"/>
                  <a:pt x="0" y="0"/>
                </a:cubicBezTo>
                <a:close/>
              </a:path>
              <a:path w="1861346" h="360042" stroke="0" extrusionOk="0">
                <a:moveTo>
                  <a:pt x="0" y="0"/>
                </a:moveTo>
                <a:cubicBezTo>
                  <a:pt x="176281" y="-15214"/>
                  <a:pt x="441492" y="12351"/>
                  <a:pt x="601835" y="0"/>
                </a:cubicBezTo>
                <a:cubicBezTo>
                  <a:pt x="762179" y="-12351"/>
                  <a:pt x="956961" y="-21673"/>
                  <a:pt x="1166443" y="0"/>
                </a:cubicBezTo>
                <a:cubicBezTo>
                  <a:pt x="1375925" y="21673"/>
                  <a:pt x="1609598" y="-8426"/>
                  <a:pt x="1861346" y="0"/>
                </a:cubicBezTo>
                <a:cubicBezTo>
                  <a:pt x="1863886" y="170601"/>
                  <a:pt x="1861426" y="268965"/>
                  <a:pt x="1861346" y="360042"/>
                </a:cubicBezTo>
                <a:cubicBezTo>
                  <a:pt x="1722652" y="384104"/>
                  <a:pt x="1506787" y="358495"/>
                  <a:pt x="1278124" y="360042"/>
                </a:cubicBezTo>
                <a:cubicBezTo>
                  <a:pt x="1049461" y="361589"/>
                  <a:pt x="839891" y="333030"/>
                  <a:pt x="694903" y="360042"/>
                </a:cubicBezTo>
                <a:cubicBezTo>
                  <a:pt x="549915" y="387054"/>
                  <a:pt x="166519" y="354362"/>
                  <a:pt x="0" y="360042"/>
                </a:cubicBezTo>
                <a:cubicBezTo>
                  <a:pt x="-3977" y="212355"/>
                  <a:pt x="-4989" y="165571"/>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progettazione</a:t>
            </a:r>
          </a:p>
        </p:txBody>
      </p:sp>
      <p:sp>
        <p:nvSpPr>
          <p:cNvPr id="13" name="Segnaposto contenuto 2">
            <a:extLst>
              <a:ext uri="{FF2B5EF4-FFF2-40B4-BE49-F238E27FC236}">
                <a16:creationId xmlns:a16="http://schemas.microsoft.com/office/drawing/2014/main" id="{977ED1FB-5302-BD07-1378-08716DE81221}"/>
              </a:ext>
            </a:extLst>
          </p:cNvPr>
          <p:cNvSpPr txBox="1">
            <a:spLocks/>
          </p:cNvSpPr>
          <p:nvPr/>
        </p:nvSpPr>
        <p:spPr>
          <a:xfrm>
            <a:off x="1922545" y="2064351"/>
            <a:ext cx="1861346" cy="360042"/>
          </a:xfrm>
          <a:custGeom>
            <a:avLst/>
            <a:gdLst>
              <a:gd name="connsiteX0" fmla="*/ 0 w 1861346"/>
              <a:gd name="connsiteY0" fmla="*/ 0 h 360042"/>
              <a:gd name="connsiteX1" fmla="*/ 639062 w 1861346"/>
              <a:gd name="connsiteY1" fmla="*/ 0 h 360042"/>
              <a:gd name="connsiteX2" fmla="*/ 1278124 w 1861346"/>
              <a:gd name="connsiteY2" fmla="*/ 0 h 360042"/>
              <a:gd name="connsiteX3" fmla="*/ 1861346 w 1861346"/>
              <a:gd name="connsiteY3" fmla="*/ 0 h 360042"/>
              <a:gd name="connsiteX4" fmla="*/ 1861346 w 1861346"/>
              <a:gd name="connsiteY4" fmla="*/ 360042 h 360042"/>
              <a:gd name="connsiteX5" fmla="*/ 1259511 w 1861346"/>
              <a:gd name="connsiteY5" fmla="*/ 360042 h 360042"/>
              <a:gd name="connsiteX6" fmla="*/ 694903 w 1861346"/>
              <a:gd name="connsiteY6" fmla="*/ 360042 h 360042"/>
              <a:gd name="connsiteX7" fmla="*/ 0 w 1861346"/>
              <a:gd name="connsiteY7" fmla="*/ 360042 h 360042"/>
              <a:gd name="connsiteX8" fmla="*/ 0 w 1861346"/>
              <a:gd name="connsiteY8"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46" h="360042" fill="none" extrusionOk="0">
                <a:moveTo>
                  <a:pt x="0" y="0"/>
                </a:moveTo>
                <a:cubicBezTo>
                  <a:pt x="240403" y="28402"/>
                  <a:pt x="452784" y="2002"/>
                  <a:pt x="639062" y="0"/>
                </a:cubicBezTo>
                <a:cubicBezTo>
                  <a:pt x="825340" y="-2002"/>
                  <a:pt x="1060695" y="-8918"/>
                  <a:pt x="1278124" y="0"/>
                </a:cubicBezTo>
                <a:cubicBezTo>
                  <a:pt x="1495553" y="8918"/>
                  <a:pt x="1650979" y="-24050"/>
                  <a:pt x="1861346" y="0"/>
                </a:cubicBezTo>
                <a:cubicBezTo>
                  <a:pt x="1863296" y="177216"/>
                  <a:pt x="1856478" y="200330"/>
                  <a:pt x="1861346" y="360042"/>
                </a:cubicBezTo>
                <a:cubicBezTo>
                  <a:pt x="1645561" y="339284"/>
                  <a:pt x="1445700" y="372609"/>
                  <a:pt x="1259511" y="360042"/>
                </a:cubicBezTo>
                <a:cubicBezTo>
                  <a:pt x="1073323" y="347475"/>
                  <a:pt x="873294" y="334202"/>
                  <a:pt x="694903" y="360042"/>
                </a:cubicBezTo>
                <a:cubicBezTo>
                  <a:pt x="516512" y="385882"/>
                  <a:pt x="224484" y="379953"/>
                  <a:pt x="0" y="360042"/>
                </a:cubicBezTo>
                <a:cubicBezTo>
                  <a:pt x="-16649" y="235167"/>
                  <a:pt x="713" y="172778"/>
                  <a:pt x="0" y="0"/>
                </a:cubicBezTo>
                <a:close/>
              </a:path>
              <a:path w="1861346" h="360042" stroke="0" extrusionOk="0">
                <a:moveTo>
                  <a:pt x="0" y="0"/>
                </a:moveTo>
                <a:cubicBezTo>
                  <a:pt x="176281" y="-15214"/>
                  <a:pt x="441492" y="12351"/>
                  <a:pt x="601835" y="0"/>
                </a:cubicBezTo>
                <a:cubicBezTo>
                  <a:pt x="762179" y="-12351"/>
                  <a:pt x="956961" y="-21673"/>
                  <a:pt x="1166443" y="0"/>
                </a:cubicBezTo>
                <a:cubicBezTo>
                  <a:pt x="1375925" y="21673"/>
                  <a:pt x="1609598" y="-8426"/>
                  <a:pt x="1861346" y="0"/>
                </a:cubicBezTo>
                <a:cubicBezTo>
                  <a:pt x="1863886" y="170601"/>
                  <a:pt x="1861426" y="268965"/>
                  <a:pt x="1861346" y="360042"/>
                </a:cubicBezTo>
                <a:cubicBezTo>
                  <a:pt x="1722652" y="384104"/>
                  <a:pt x="1506787" y="358495"/>
                  <a:pt x="1278124" y="360042"/>
                </a:cubicBezTo>
                <a:cubicBezTo>
                  <a:pt x="1049461" y="361589"/>
                  <a:pt x="839891" y="333030"/>
                  <a:pt x="694903" y="360042"/>
                </a:cubicBezTo>
                <a:cubicBezTo>
                  <a:pt x="549915" y="387054"/>
                  <a:pt x="166519" y="354362"/>
                  <a:pt x="0" y="360042"/>
                </a:cubicBezTo>
                <a:cubicBezTo>
                  <a:pt x="-3977" y="212355"/>
                  <a:pt x="-4989" y="165571"/>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affidamento</a:t>
            </a:r>
          </a:p>
        </p:txBody>
      </p:sp>
      <p:sp>
        <p:nvSpPr>
          <p:cNvPr id="14" name="Segnaposto contenuto 2">
            <a:extLst>
              <a:ext uri="{FF2B5EF4-FFF2-40B4-BE49-F238E27FC236}">
                <a16:creationId xmlns:a16="http://schemas.microsoft.com/office/drawing/2014/main" id="{EDDA4071-E7C4-A052-C0F7-286E030CB4CC}"/>
              </a:ext>
            </a:extLst>
          </p:cNvPr>
          <p:cNvSpPr txBox="1">
            <a:spLocks/>
          </p:cNvSpPr>
          <p:nvPr/>
        </p:nvSpPr>
        <p:spPr>
          <a:xfrm>
            <a:off x="1920268" y="2461782"/>
            <a:ext cx="1861346" cy="360042"/>
          </a:xfrm>
          <a:custGeom>
            <a:avLst/>
            <a:gdLst>
              <a:gd name="connsiteX0" fmla="*/ 0 w 1861346"/>
              <a:gd name="connsiteY0" fmla="*/ 0 h 360042"/>
              <a:gd name="connsiteX1" fmla="*/ 639062 w 1861346"/>
              <a:gd name="connsiteY1" fmla="*/ 0 h 360042"/>
              <a:gd name="connsiteX2" fmla="*/ 1278124 w 1861346"/>
              <a:gd name="connsiteY2" fmla="*/ 0 h 360042"/>
              <a:gd name="connsiteX3" fmla="*/ 1861346 w 1861346"/>
              <a:gd name="connsiteY3" fmla="*/ 0 h 360042"/>
              <a:gd name="connsiteX4" fmla="*/ 1861346 w 1861346"/>
              <a:gd name="connsiteY4" fmla="*/ 360042 h 360042"/>
              <a:gd name="connsiteX5" fmla="*/ 1259511 w 1861346"/>
              <a:gd name="connsiteY5" fmla="*/ 360042 h 360042"/>
              <a:gd name="connsiteX6" fmla="*/ 694903 w 1861346"/>
              <a:gd name="connsiteY6" fmla="*/ 360042 h 360042"/>
              <a:gd name="connsiteX7" fmla="*/ 0 w 1861346"/>
              <a:gd name="connsiteY7" fmla="*/ 360042 h 360042"/>
              <a:gd name="connsiteX8" fmla="*/ 0 w 1861346"/>
              <a:gd name="connsiteY8"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46" h="360042" fill="none" extrusionOk="0">
                <a:moveTo>
                  <a:pt x="0" y="0"/>
                </a:moveTo>
                <a:cubicBezTo>
                  <a:pt x="240403" y="28402"/>
                  <a:pt x="452784" y="2002"/>
                  <a:pt x="639062" y="0"/>
                </a:cubicBezTo>
                <a:cubicBezTo>
                  <a:pt x="825340" y="-2002"/>
                  <a:pt x="1060695" y="-8918"/>
                  <a:pt x="1278124" y="0"/>
                </a:cubicBezTo>
                <a:cubicBezTo>
                  <a:pt x="1495553" y="8918"/>
                  <a:pt x="1650979" y="-24050"/>
                  <a:pt x="1861346" y="0"/>
                </a:cubicBezTo>
                <a:cubicBezTo>
                  <a:pt x="1863296" y="177216"/>
                  <a:pt x="1856478" y="200330"/>
                  <a:pt x="1861346" y="360042"/>
                </a:cubicBezTo>
                <a:cubicBezTo>
                  <a:pt x="1645561" y="339284"/>
                  <a:pt x="1445700" y="372609"/>
                  <a:pt x="1259511" y="360042"/>
                </a:cubicBezTo>
                <a:cubicBezTo>
                  <a:pt x="1073323" y="347475"/>
                  <a:pt x="873294" y="334202"/>
                  <a:pt x="694903" y="360042"/>
                </a:cubicBezTo>
                <a:cubicBezTo>
                  <a:pt x="516512" y="385882"/>
                  <a:pt x="224484" y="379953"/>
                  <a:pt x="0" y="360042"/>
                </a:cubicBezTo>
                <a:cubicBezTo>
                  <a:pt x="-16649" y="235167"/>
                  <a:pt x="713" y="172778"/>
                  <a:pt x="0" y="0"/>
                </a:cubicBezTo>
                <a:close/>
              </a:path>
              <a:path w="1861346" h="360042" stroke="0" extrusionOk="0">
                <a:moveTo>
                  <a:pt x="0" y="0"/>
                </a:moveTo>
                <a:cubicBezTo>
                  <a:pt x="176281" y="-15214"/>
                  <a:pt x="441492" y="12351"/>
                  <a:pt x="601835" y="0"/>
                </a:cubicBezTo>
                <a:cubicBezTo>
                  <a:pt x="762179" y="-12351"/>
                  <a:pt x="956961" y="-21673"/>
                  <a:pt x="1166443" y="0"/>
                </a:cubicBezTo>
                <a:cubicBezTo>
                  <a:pt x="1375925" y="21673"/>
                  <a:pt x="1609598" y="-8426"/>
                  <a:pt x="1861346" y="0"/>
                </a:cubicBezTo>
                <a:cubicBezTo>
                  <a:pt x="1863886" y="170601"/>
                  <a:pt x="1861426" y="268965"/>
                  <a:pt x="1861346" y="360042"/>
                </a:cubicBezTo>
                <a:cubicBezTo>
                  <a:pt x="1722652" y="384104"/>
                  <a:pt x="1506787" y="358495"/>
                  <a:pt x="1278124" y="360042"/>
                </a:cubicBezTo>
                <a:cubicBezTo>
                  <a:pt x="1049461" y="361589"/>
                  <a:pt x="839891" y="333030"/>
                  <a:pt x="694903" y="360042"/>
                </a:cubicBezTo>
                <a:cubicBezTo>
                  <a:pt x="549915" y="387054"/>
                  <a:pt x="166519" y="354362"/>
                  <a:pt x="0" y="360042"/>
                </a:cubicBezTo>
                <a:cubicBezTo>
                  <a:pt x="-3977" y="212355"/>
                  <a:pt x="-4989" y="165571"/>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esecuzione</a:t>
            </a:r>
          </a:p>
        </p:txBody>
      </p:sp>
      <p:sp>
        <p:nvSpPr>
          <p:cNvPr id="16" name="Segnaposto contenuto 2">
            <a:extLst>
              <a:ext uri="{FF2B5EF4-FFF2-40B4-BE49-F238E27FC236}">
                <a16:creationId xmlns:a16="http://schemas.microsoft.com/office/drawing/2014/main" id="{AE67E067-5286-596F-E36A-8C3F758B6D87}"/>
              </a:ext>
            </a:extLst>
          </p:cNvPr>
          <p:cNvSpPr txBox="1">
            <a:spLocks/>
          </p:cNvSpPr>
          <p:nvPr/>
        </p:nvSpPr>
        <p:spPr>
          <a:xfrm>
            <a:off x="4004840" y="1232218"/>
            <a:ext cx="2915001" cy="1612202"/>
          </a:xfrm>
          <a:custGeom>
            <a:avLst/>
            <a:gdLst>
              <a:gd name="connsiteX0" fmla="*/ 0 w 2915001"/>
              <a:gd name="connsiteY0" fmla="*/ 0 h 1612202"/>
              <a:gd name="connsiteX1" fmla="*/ 495550 w 2915001"/>
              <a:gd name="connsiteY1" fmla="*/ 0 h 1612202"/>
              <a:gd name="connsiteX2" fmla="*/ 1107700 w 2915001"/>
              <a:gd name="connsiteY2" fmla="*/ 0 h 1612202"/>
              <a:gd name="connsiteX3" fmla="*/ 1719851 w 2915001"/>
              <a:gd name="connsiteY3" fmla="*/ 0 h 1612202"/>
              <a:gd name="connsiteX4" fmla="*/ 2215401 w 2915001"/>
              <a:gd name="connsiteY4" fmla="*/ 0 h 1612202"/>
              <a:gd name="connsiteX5" fmla="*/ 2915001 w 2915001"/>
              <a:gd name="connsiteY5" fmla="*/ 0 h 1612202"/>
              <a:gd name="connsiteX6" fmla="*/ 2915001 w 2915001"/>
              <a:gd name="connsiteY6" fmla="*/ 489035 h 1612202"/>
              <a:gd name="connsiteX7" fmla="*/ 2915001 w 2915001"/>
              <a:gd name="connsiteY7" fmla="*/ 1026435 h 1612202"/>
              <a:gd name="connsiteX8" fmla="*/ 2915001 w 2915001"/>
              <a:gd name="connsiteY8" fmla="*/ 1612202 h 1612202"/>
              <a:gd name="connsiteX9" fmla="*/ 2302851 w 2915001"/>
              <a:gd name="connsiteY9" fmla="*/ 1612202 h 1612202"/>
              <a:gd name="connsiteX10" fmla="*/ 1690701 w 2915001"/>
              <a:gd name="connsiteY10" fmla="*/ 1612202 h 1612202"/>
              <a:gd name="connsiteX11" fmla="*/ 1049400 w 2915001"/>
              <a:gd name="connsiteY11" fmla="*/ 1612202 h 1612202"/>
              <a:gd name="connsiteX12" fmla="*/ 524700 w 2915001"/>
              <a:gd name="connsiteY12" fmla="*/ 1612202 h 1612202"/>
              <a:gd name="connsiteX13" fmla="*/ 0 w 2915001"/>
              <a:gd name="connsiteY13" fmla="*/ 1612202 h 1612202"/>
              <a:gd name="connsiteX14" fmla="*/ 0 w 2915001"/>
              <a:gd name="connsiteY14" fmla="*/ 1123167 h 1612202"/>
              <a:gd name="connsiteX15" fmla="*/ 0 w 2915001"/>
              <a:gd name="connsiteY15" fmla="*/ 601889 h 1612202"/>
              <a:gd name="connsiteX16" fmla="*/ 0 w 2915001"/>
              <a:gd name="connsiteY16" fmla="*/ 0 h 16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001" h="1612202" fill="none" extrusionOk="0">
                <a:moveTo>
                  <a:pt x="0" y="0"/>
                </a:moveTo>
                <a:cubicBezTo>
                  <a:pt x="107261" y="12063"/>
                  <a:pt x="267521" y="24402"/>
                  <a:pt x="495550" y="0"/>
                </a:cubicBezTo>
                <a:cubicBezTo>
                  <a:pt x="723579" y="-24402"/>
                  <a:pt x="853050" y="3053"/>
                  <a:pt x="1107700" y="0"/>
                </a:cubicBezTo>
                <a:cubicBezTo>
                  <a:pt x="1362350" y="-3053"/>
                  <a:pt x="1481103" y="-727"/>
                  <a:pt x="1719851" y="0"/>
                </a:cubicBezTo>
                <a:cubicBezTo>
                  <a:pt x="1958599" y="727"/>
                  <a:pt x="2000783" y="-20844"/>
                  <a:pt x="2215401" y="0"/>
                </a:cubicBezTo>
                <a:cubicBezTo>
                  <a:pt x="2430019" y="20844"/>
                  <a:pt x="2608406" y="15553"/>
                  <a:pt x="2915001" y="0"/>
                </a:cubicBezTo>
                <a:cubicBezTo>
                  <a:pt x="2930782" y="208224"/>
                  <a:pt x="2929868" y="262044"/>
                  <a:pt x="2915001" y="489035"/>
                </a:cubicBezTo>
                <a:cubicBezTo>
                  <a:pt x="2900134" y="716026"/>
                  <a:pt x="2901860" y="770330"/>
                  <a:pt x="2915001" y="1026435"/>
                </a:cubicBezTo>
                <a:cubicBezTo>
                  <a:pt x="2928142" y="1282540"/>
                  <a:pt x="2904294" y="1356131"/>
                  <a:pt x="2915001" y="1612202"/>
                </a:cubicBezTo>
                <a:cubicBezTo>
                  <a:pt x="2657022" y="1582527"/>
                  <a:pt x="2558956" y="1623751"/>
                  <a:pt x="2302851" y="1612202"/>
                </a:cubicBezTo>
                <a:cubicBezTo>
                  <a:pt x="2046746" y="1600654"/>
                  <a:pt x="1921786" y="1619989"/>
                  <a:pt x="1690701" y="1612202"/>
                </a:cubicBezTo>
                <a:cubicBezTo>
                  <a:pt x="1459616" y="1604416"/>
                  <a:pt x="1367680" y="1632885"/>
                  <a:pt x="1049400" y="1612202"/>
                </a:cubicBezTo>
                <a:cubicBezTo>
                  <a:pt x="731120" y="1591519"/>
                  <a:pt x="760172" y="1630737"/>
                  <a:pt x="524700" y="1612202"/>
                </a:cubicBezTo>
                <a:cubicBezTo>
                  <a:pt x="289228" y="1593667"/>
                  <a:pt x="129208" y="1603243"/>
                  <a:pt x="0" y="1612202"/>
                </a:cubicBezTo>
                <a:cubicBezTo>
                  <a:pt x="20520" y="1447073"/>
                  <a:pt x="-19995" y="1241948"/>
                  <a:pt x="0" y="1123167"/>
                </a:cubicBezTo>
                <a:cubicBezTo>
                  <a:pt x="19995" y="1004387"/>
                  <a:pt x="18694" y="774350"/>
                  <a:pt x="0" y="601889"/>
                </a:cubicBezTo>
                <a:cubicBezTo>
                  <a:pt x="-18694" y="429428"/>
                  <a:pt x="-6135" y="298779"/>
                  <a:pt x="0" y="0"/>
                </a:cubicBezTo>
                <a:close/>
              </a:path>
              <a:path w="2915001" h="1612202" stroke="0" extrusionOk="0">
                <a:moveTo>
                  <a:pt x="0" y="0"/>
                </a:moveTo>
                <a:cubicBezTo>
                  <a:pt x="150102" y="-5720"/>
                  <a:pt x="397719" y="-21944"/>
                  <a:pt x="553850" y="0"/>
                </a:cubicBezTo>
                <a:cubicBezTo>
                  <a:pt x="709981" y="21944"/>
                  <a:pt x="867322" y="-18135"/>
                  <a:pt x="1049400" y="0"/>
                </a:cubicBezTo>
                <a:cubicBezTo>
                  <a:pt x="1231478" y="18135"/>
                  <a:pt x="1386943" y="10802"/>
                  <a:pt x="1574101" y="0"/>
                </a:cubicBezTo>
                <a:cubicBezTo>
                  <a:pt x="1761259" y="-10802"/>
                  <a:pt x="1875656" y="-15440"/>
                  <a:pt x="2069651" y="0"/>
                </a:cubicBezTo>
                <a:cubicBezTo>
                  <a:pt x="2263646" y="15440"/>
                  <a:pt x="2494777" y="-28469"/>
                  <a:pt x="2915001" y="0"/>
                </a:cubicBezTo>
                <a:cubicBezTo>
                  <a:pt x="2892745" y="156453"/>
                  <a:pt x="2932526" y="443357"/>
                  <a:pt x="2915001" y="569645"/>
                </a:cubicBezTo>
                <a:cubicBezTo>
                  <a:pt x="2897476" y="695934"/>
                  <a:pt x="2929255" y="985260"/>
                  <a:pt x="2915001" y="1107045"/>
                </a:cubicBezTo>
                <a:cubicBezTo>
                  <a:pt x="2900747" y="1228830"/>
                  <a:pt x="2930798" y="1485476"/>
                  <a:pt x="2915001" y="1612202"/>
                </a:cubicBezTo>
                <a:cubicBezTo>
                  <a:pt x="2702446" y="1630080"/>
                  <a:pt x="2614567" y="1602771"/>
                  <a:pt x="2361151" y="1612202"/>
                </a:cubicBezTo>
                <a:cubicBezTo>
                  <a:pt x="2107735" y="1621634"/>
                  <a:pt x="2059856" y="1616306"/>
                  <a:pt x="1807301" y="1612202"/>
                </a:cubicBezTo>
                <a:cubicBezTo>
                  <a:pt x="1554746" y="1608099"/>
                  <a:pt x="1338983" y="1618793"/>
                  <a:pt x="1166000" y="1612202"/>
                </a:cubicBezTo>
                <a:cubicBezTo>
                  <a:pt x="993017" y="1605611"/>
                  <a:pt x="823374" y="1592347"/>
                  <a:pt x="641300" y="1612202"/>
                </a:cubicBezTo>
                <a:cubicBezTo>
                  <a:pt x="459226" y="1632057"/>
                  <a:pt x="129612" y="1633321"/>
                  <a:pt x="0" y="1612202"/>
                </a:cubicBezTo>
                <a:cubicBezTo>
                  <a:pt x="24658" y="1377420"/>
                  <a:pt x="-16327" y="1331765"/>
                  <a:pt x="0" y="1107045"/>
                </a:cubicBezTo>
                <a:cubicBezTo>
                  <a:pt x="16327" y="882325"/>
                  <a:pt x="-7621" y="682417"/>
                  <a:pt x="0" y="553523"/>
                </a:cubicBezTo>
                <a:cubicBezTo>
                  <a:pt x="7621" y="424629"/>
                  <a:pt x="3438" y="152747"/>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Tutte le attività devono essere realizzate attraverso </a:t>
            </a:r>
            <a:r>
              <a:rPr lang="it-IT" sz="17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piattaforme</a:t>
            </a:r>
            <a:r>
              <a:rPr lang="it-IT" sz="1600" i="1" dirty="0">
                <a:solidFill>
                  <a:schemeClr val="tx1"/>
                </a:solidFill>
                <a:latin typeface="Leelawadee" panose="020B0502040204020203" pitchFamily="34" charset="-34"/>
                <a:cs typeface="Leelawadee" panose="020B0502040204020203" pitchFamily="34" charset="-34"/>
              </a:rPr>
              <a:t> e </a:t>
            </a:r>
            <a:r>
              <a:rPr lang="it-IT" sz="17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servizi</a:t>
            </a:r>
            <a:r>
              <a:rPr lang="it-IT" sz="1600" i="1" dirty="0">
                <a:solidFill>
                  <a:schemeClr val="tx1"/>
                </a:solidFill>
                <a:latin typeface="Leelawadee" panose="020B0502040204020203" pitchFamily="34" charset="-34"/>
                <a:cs typeface="Leelawadee" panose="020B0502040204020203" pitchFamily="34" charset="-34"/>
              </a:rPr>
              <a:t> </a:t>
            </a:r>
            <a:r>
              <a:rPr lang="it-IT" sz="17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digitali</a:t>
            </a:r>
            <a:r>
              <a:rPr lang="it-IT" sz="1600" i="1" dirty="0">
                <a:solidFill>
                  <a:schemeClr val="tx1"/>
                </a:solidFill>
                <a:latin typeface="Leelawadee" panose="020B0502040204020203" pitchFamily="34" charset="-34"/>
                <a:cs typeface="Leelawadee" panose="020B0502040204020203" pitchFamily="34" charset="-34"/>
              </a:rPr>
              <a:t> </a:t>
            </a:r>
            <a:r>
              <a:rPr lang="it-IT" sz="17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interoperabili</a:t>
            </a:r>
            <a:r>
              <a:rPr lang="it-IT" sz="1600" i="1" dirty="0">
                <a:solidFill>
                  <a:schemeClr val="tx1"/>
                </a:solidFill>
                <a:latin typeface="Leelawadee" panose="020B0502040204020203" pitchFamily="34" charset="-34"/>
                <a:cs typeface="Leelawadee" panose="020B0502040204020203" pitchFamily="34" charset="-34"/>
              </a:rPr>
              <a:t> che scambiano dati automaticamente</a:t>
            </a:r>
          </a:p>
        </p:txBody>
      </p:sp>
      <p:sp>
        <p:nvSpPr>
          <p:cNvPr id="17" name="Freccia in giù 16">
            <a:extLst>
              <a:ext uri="{FF2B5EF4-FFF2-40B4-BE49-F238E27FC236}">
                <a16:creationId xmlns:a16="http://schemas.microsoft.com/office/drawing/2014/main" id="{FD0A28A8-751A-5A16-E27E-BC377E660CC8}"/>
              </a:ext>
            </a:extLst>
          </p:cNvPr>
          <p:cNvSpPr/>
          <p:nvPr/>
        </p:nvSpPr>
        <p:spPr>
          <a:xfrm rot="16200000">
            <a:off x="6621524" y="1919905"/>
            <a:ext cx="819860" cy="223226"/>
          </a:xfrm>
          <a:custGeom>
            <a:avLst/>
            <a:gdLst>
              <a:gd name="connsiteX0" fmla="*/ 0 w 819860"/>
              <a:gd name="connsiteY0" fmla="*/ 128696 h 223226"/>
              <a:gd name="connsiteX1" fmla="*/ 204965 w 819860"/>
              <a:gd name="connsiteY1" fmla="*/ 128696 h 223226"/>
              <a:gd name="connsiteX2" fmla="*/ 204965 w 819860"/>
              <a:gd name="connsiteY2" fmla="*/ 0 h 223226"/>
              <a:gd name="connsiteX3" fmla="*/ 614895 w 819860"/>
              <a:gd name="connsiteY3" fmla="*/ 0 h 223226"/>
              <a:gd name="connsiteX4" fmla="*/ 614895 w 819860"/>
              <a:gd name="connsiteY4" fmla="*/ 128696 h 223226"/>
              <a:gd name="connsiteX5" fmla="*/ 819860 w 819860"/>
              <a:gd name="connsiteY5" fmla="*/ 128696 h 223226"/>
              <a:gd name="connsiteX6" fmla="*/ 409930 w 819860"/>
              <a:gd name="connsiteY6" fmla="*/ 223226 h 223226"/>
              <a:gd name="connsiteX7" fmla="*/ 0 w 819860"/>
              <a:gd name="connsiteY7" fmla="*/ 128696 h 22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860" h="223226" fill="none" extrusionOk="0">
                <a:moveTo>
                  <a:pt x="0" y="128696"/>
                </a:moveTo>
                <a:cubicBezTo>
                  <a:pt x="55111" y="125155"/>
                  <a:pt x="156005" y="123444"/>
                  <a:pt x="204965" y="128696"/>
                </a:cubicBezTo>
                <a:cubicBezTo>
                  <a:pt x="200124" y="77162"/>
                  <a:pt x="204045" y="32762"/>
                  <a:pt x="204965" y="0"/>
                </a:cubicBezTo>
                <a:cubicBezTo>
                  <a:pt x="377970" y="-375"/>
                  <a:pt x="466597" y="-9877"/>
                  <a:pt x="614895" y="0"/>
                </a:cubicBezTo>
                <a:cubicBezTo>
                  <a:pt x="611705" y="44615"/>
                  <a:pt x="613934" y="85307"/>
                  <a:pt x="614895" y="128696"/>
                </a:cubicBezTo>
                <a:cubicBezTo>
                  <a:pt x="684518" y="119755"/>
                  <a:pt x="764324" y="128938"/>
                  <a:pt x="819860" y="128696"/>
                </a:cubicBezTo>
                <a:cubicBezTo>
                  <a:pt x="703414" y="176239"/>
                  <a:pt x="522153" y="182342"/>
                  <a:pt x="409930" y="223226"/>
                </a:cubicBezTo>
                <a:cubicBezTo>
                  <a:pt x="308685" y="198507"/>
                  <a:pt x="135142" y="161358"/>
                  <a:pt x="0" y="128696"/>
                </a:cubicBezTo>
                <a:close/>
              </a:path>
              <a:path w="819860" h="223226" stroke="0" extrusionOk="0">
                <a:moveTo>
                  <a:pt x="0" y="128696"/>
                </a:moveTo>
                <a:cubicBezTo>
                  <a:pt x="85903" y="124167"/>
                  <a:pt x="141516" y="130850"/>
                  <a:pt x="204965" y="128696"/>
                </a:cubicBezTo>
                <a:cubicBezTo>
                  <a:pt x="204942" y="69053"/>
                  <a:pt x="203706" y="59445"/>
                  <a:pt x="204965" y="0"/>
                </a:cubicBezTo>
                <a:cubicBezTo>
                  <a:pt x="401307" y="5659"/>
                  <a:pt x="523463" y="-9396"/>
                  <a:pt x="614895" y="0"/>
                </a:cubicBezTo>
                <a:cubicBezTo>
                  <a:pt x="619479" y="27450"/>
                  <a:pt x="617008" y="75476"/>
                  <a:pt x="614895" y="128696"/>
                </a:cubicBezTo>
                <a:cubicBezTo>
                  <a:pt x="676277" y="126897"/>
                  <a:pt x="720908" y="135514"/>
                  <a:pt x="819860" y="128696"/>
                </a:cubicBezTo>
                <a:cubicBezTo>
                  <a:pt x="735107" y="157914"/>
                  <a:pt x="551290" y="198465"/>
                  <a:pt x="409930" y="223226"/>
                </a:cubicBezTo>
                <a:cubicBezTo>
                  <a:pt x="250682" y="202185"/>
                  <a:pt x="158694" y="170781"/>
                  <a:pt x="0" y="128696"/>
                </a:cubicBezTo>
                <a:close/>
              </a:path>
            </a:pathLst>
          </a:custGeom>
          <a:solidFill>
            <a:srgbClr val="FF0000"/>
          </a:solidFill>
          <a:ln>
            <a:extLst>
              <a:ext uri="{C807C97D-BFC1-408E-A445-0C87EB9F89A2}">
                <ask:lineSketchStyleProps xmlns:ask="http://schemas.microsoft.com/office/drawing/2018/sketchyshapes" sd="1219033472">
                  <a:prstGeom prst="downArrow">
                    <a:avLst>
                      <a:gd name="adj1" fmla="val 50000"/>
                      <a:gd name="adj2" fmla="val 42347"/>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8" name="Segnaposto contenuto 2">
            <a:extLst>
              <a:ext uri="{FF2B5EF4-FFF2-40B4-BE49-F238E27FC236}">
                <a16:creationId xmlns:a16="http://schemas.microsoft.com/office/drawing/2014/main" id="{93FDDDD8-05BA-9EA4-CB8F-7259AFD0F840}"/>
              </a:ext>
            </a:extLst>
          </p:cNvPr>
          <p:cNvSpPr txBox="1">
            <a:spLocks/>
          </p:cNvSpPr>
          <p:nvPr/>
        </p:nvSpPr>
        <p:spPr>
          <a:xfrm>
            <a:off x="457200" y="3072852"/>
            <a:ext cx="2691775" cy="1612202"/>
          </a:xfrm>
          <a:custGeom>
            <a:avLst/>
            <a:gdLst>
              <a:gd name="connsiteX0" fmla="*/ 0 w 2691775"/>
              <a:gd name="connsiteY0" fmla="*/ 0 h 1612202"/>
              <a:gd name="connsiteX1" fmla="*/ 699862 w 2691775"/>
              <a:gd name="connsiteY1" fmla="*/ 0 h 1612202"/>
              <a:gd name="connsiteX2" fmla="*/ 1345888 w 2691775"/>
              <a:gd name="connsiteY2" fmla="*/ 0 h 1612202"/>
              <a:gd name="connsiteX3" fmla="*/ 1964996 w 2691775"/>
              <a:gd name="connsiteY3" fmla="*/ 0 h 1612202"/>
              <a:gd name="connsiteX4" fmla="*/ 2691775 w 2691775"/>
              <a:gd name="connsiteY4" fmla="*/ 0 h 1612202"/>
              <a:gd name="connsiteX5" fmla="*/ 2691775 w 2691775"/>
              <a:gd name="connsiteY5" fmla="*/ 553523 h 1612202"/>
              <a:gd name="connsiteX6" fmla="*/ 2691775 w 2691775"/>
              <a:gd name="connsiteY6" fmla="*/ 1090923 h 1612202"/>
              <a:gd name="connsiteX7" fmla="*/ 2691775 w 2691775"/>
              <a:gd name="connsiteY7" fmla="*/ 1612202 h 1612202"/>
              <a:gd name="connsiteX8" fmla="*/ 1991914 w 2691775"/>
              <a:gd name="connsiteY8" fmla="*/ 1612202 h 1612202"/>
              <a:gd name="connsiteX9" fmla="*/ 1318970 w 2691775"/>
              <a:gd name="connsiteY9" fmla="*/ 1612202 h 1612202"/>
              <a:gd name="connsiteX10" fmla="*/ 672944 w 2691775"/>
              <a:gd name="connsiteY10" fmla="*/ 1612202 h 1612202"/>
              <a:gd name="connsiteX11" fmla="*/ 0 w 2691775"/>
              <a:gd name="connsiteY11" fmla="*/ 1612202 h 1612202"/>
              <a:gd name="connsiteX12" fmla="*/ 0 w 2691775"/>
              <a:gd name="connsiteY12" fmla="*/ 1058679 h 1612202"/>
              <a:gd name="connsiteX13" fmla="*/ 0 w 2691775"/>
              <a:gd name="connsiteY13" fmla="*/ 553523 h 1612202"/>
              <a:gd name="connsiteX14" fmla="*/ 0 w 2691775"/>
              <a:gd name="connsiteY14" fmla="*/ 0 h 16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1775" h="1612202" fill="none" extrusionOk="0">
                <a:moveTo>
                  <a:pt x="0" y="0"/>
                </a:moveTo>
                <a:cubicBezTo>
                  <a:pt x="302226" y="-176"/>
                  <a:pt x="358452" y="19453"/>
                  <a:pt x="699862" y="0"/>
                </a:cubicBezTo>
                <a:cubicBezTo>
                  <a:pt x="1041272" y="-19453"/>
                  <a:pt x="1058175" y="4663"/>
                  <a:pt x="1345888" y="0"/>
                </a:cubicBezTo>
                <a:cubicBezTo>
                  <a:pt x="1633601" y="-4663"/>
                  <a:pt x="1677058" y="16722"/>
                  <a:pt x="1964996" y="0"/>
                </a:cubicBezTo>
                <a:cubicBezTo>
                  <a:pt x="2252934" y="-16722"/>
                  <a:pt x="2394843" y="34946"/>
                  <a:pt x="2691775" y="0"/>
                </a:cubicBezTo>
                <a:cubicBezTo>
                  <a:pt x="2682207" y="171259"/>
                  <a:pt x="2714091" y="378517"/>
                  <a:pt x="2691775" y="553523"/>
                </a:cubicBezTo>
                <a:cubicBezTo>
                  <a:pt x="2669459" y="728529"/>
                  <a:pt x="2711069" y="979104"/>
                  <a:pt x="2691775" y="1090923"/>
                </a:cubicBezTo>
                <a:cubicBezTo>
                  <a:pt x="2672481" y="1202742"/>
                  <a:pt x="2694854" y="1470021"/>
                  <a:pt x="2691775" y="1612202"/>
                </a:cubicBezTo>
                <a:cubicBezTo>
                  <a:pt x="2445003" y="1639013"/>
                  <a:pt x="2250800" y="1604869"/>
                  <a:pt x="1991914" y="1612202"/>
                </a:cubicBezTo>
                <a:cubicBezTo>
                  <a:pt x="1733028" y="1619535"/>
                  <a:pt x="1488349" y="1609372"/>
                  <a:pt x="1318970" y="1612202"/>
                </a:cubicBezTo>
                <a:cubicBezTo>
                  <a:pt x="1149591" y="1615032"/>
                  <a:pt x="909222" y="1624071"/>
                  <a:pt x="672944" y="1612202"/>
                </a:cubicBezTo>
                <a:cubicBezTo>
                  <a:pt x="436666" y="1600333"/>
                  <a:pt x="178201" y="1610484"/>
                  <a:pt x="0" y="1612202"/>
                </a:cubicBezTo>
                <a:cubicBezTo>
                  <a:pt x="-19671" y="1361696"/>
                  <a:pt x="-25174" y="1232975"/>
                  <a:pt x="0" y="1058679"/>
                </a:cubicBezTo>
                <a:cubicBezTo>
                  <a:pt x="25174" y="884383"/>
                  <a:pt x="12158" y="804856"/>
                  <a:pt x="0" y="553523"/>
                </a:cubicBezTo>
                <a:cubicBezTo>
                  <a:pt x="-12158" y="302190"/>
                  <a:pt x="24197" y="129145"/>
                  <a:pt x="0" y="0"/>
                </a:cubicBezTo>
                <a:close/>
              </a:path>
              <a:path w="2691775" h="1612202" stroke="0" extrusionOk="0">
                <a:moveTo>
                  <a:pt x="0" y="0"/>
                </a:moveTo>
                <a:cubicBezTo>
                  <a:pt x="241096" y="-13532"/>
                  <a:pt x="509838" y="-8181"/>
                  <a:pt x="646026" y="0"/>
                </a:cubicBezTo>
                <a:cubicBezTo>
                  <a:pt x="782214" y="8181"/>
                  <a:pt x="1032546" y="-17883"/>
                  <a:pt x="1238217" y="0"/>
                </a:cubicBezTo>
                <a:cubicBezTo>
                  <a:pt x="1443888" y="17883"/>
                  <a:pt x="1654941" y="22560"/>
                  <a:pt x="1857325" y="0"/>
                </a:cubicBezTo>
                <a:cubicBezTo>
                  <a:pt x="2059709" y="-22560"/>
                  <a:pt x="2419448" y="-17725"/>
                  <a:pt x="2691775" y="0"/>
                </a:cubicBezTo>
                <a:cubicBezTo>
                  <a:pt x="2711101" y="218585"/>
                  <a:pt x="2666516" y="346499"/>
                  <a:pt x="2691775" y="553523"/>
                </a:cubicBezTo>
                <a:cubicBezTo>
                  <a:pt x="2717034" y="760547"/>
                  <a:pt x="2707974" y="961357"/>
                  <a:pt x="2691775" y="1074801"/>
                </a:cubicBezTo>
                <a:cubicBezTo>
                  <a:pt x="2675576" y="1188245"/>
                  <a:pt x="2709716" y="1484620"/>
                  <a:pt x="2691775" y="1612202"/>
                </a:cubicBezTo>
                <a:cubicBezTo>
                  <a:pt x="2477742" y="1601978"/>
                  <a:pt x="2305730" y="1640481"/>
                  <a:pt x="2045749" y="1612202"/>
                </a:cubicBezTo>
                <a:cubicBezTo>
                  <a:pt x="1785768" y="1583923"/>
                  <a:pt x="1506760" y="1596709"/>
                  <a:pt x="1345888" y="1612202"/>
                </a:cubicBezTo>
                <a:cubicBezTo>
                  <a:pt x="1185016" y="1627695"/>
                  <a:pt x="908258" y="1643997"/>
                  <a:pt x="699862" y="1612202"/>
                </a:cubicBezTo>
                <a:cubicBezTo>
                  <a:pt x="491466" y="1580407"/>
                  <a:pt x="158287" y="1630400"/>
                  <a:pt x="0" y="1612202"/>
                </a:cubicBezTo>
                <a:cubicBezTo>
                  <a:pt x="-1799" y="1369086"/>
                  <a:pt x="-12071" y="1299832"/>
                  <a:pt x="0" y="1107045"/>
                </a:cubicBezTo>
                <a:cubicBezTo>
                  <a:pt x="12071" y="914258"/>
                  <a:pt x="-22069" y="744356"/>
                  <a:pt x="0" y="618011"/>
                </a:cubicBezTo>
                <a:cubicBezTo>
                  <a:pt x="22069" y="491666"/>
                  <a:pt x="5027" y="128122"/>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I dati e le informazioni trattati devono essere gestiti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 formato aperto </a:t>
            </a:r>
            <a:r>
              <a:rPr lang="it-IT" sz="1600" i="1" dirty="0">
                <a:solidFill>
                  <a:schemeClr val="tx1"/>
                </a:solidFill>
                <a:latin typeface="Leelawadee" panose="020B0502040204020203" pitchFamily="34" charset="-34"/>
                <a:cs typeface="Leelawadee" panose="020B0502040204020203" pitchFamily="34" charset="-34"/>
              </a:rPr>
              <a:t>per garantire la neutralità tecnologica e </a:t>
            </a:r>
            <a:r>
              <a:rPr lang="it-IT" sz="1600" b="1" i="1" dirty="0">
                <a:solidFill>
                  <a:schemeClr val="tx1"/>
                </a:solidFill>
                <a:latin typeface="Leelawadee" panose="020B0502040204020203" pitchFamily="34" charset="-34"/>
                <a:cs typeface="Leelawadee" panose="020B0502040204020203" pitchFamily="34" charset="-34"/>
              </a:rPr>
              <a:t>evitare discriminazioni tra OE</a:t>
            </a:r>
            <a:r>
              <a:rPr lang="it-IT" sz="1600" i="1" dirty="0">
                <a:solidFill>
                  <a:schemeClr val="tx1"/>
                </a:solidFill>
                <a:latin typeface="Leelawadee" panose="020B0502040204020203" pitchFamily="34" charset="-34"/>
                <a:cs typeface="Leelawadee" panose="020B0502040204020203" pitchFamily="34" charset="-34"/>
              </a:rPr>
              <a:t>.</a:t>
            </a:r>
          </a:p>
        </p:txBody>
      </p:sp>
      <p:sp>
        <p:nvSpPr>
          <p:cNvPr id="20" name="Segnaposto contenuto 2">
            <a:extLst>
              <a:ext uri="{FF2B5EF4-FFF2-40B4-BE49-F238E27FC236}">
                <a16:creationId xmlns:a16="http://schemas.microsoft.com/office/drawing/2014/main" id="{AA279B3F-F021-79A6-E059-545D3398E8A0}"/>
              </a:ext>
            </a:extLst>
          </p:cNvPr>
          <p:cNvSpPr txBox="1">
            <a:spLocks/>
          </p:cNvSpPr>
          <p:nvPr/>
        </p:nvSpPr>
        <p:spPr>
          <a:xfrm>
            <a:off x="3334124" y="3072852"/>
            <a:ext cx="2691775" cy="1612202"/>
          </a:xfrm>
          <a:custGeom>
            <a:avLst/>
            <a:gdLst>
              <a:gd name="connsiteX0" fmla="*/ 0 w 2691775"/>
              <a:gd name="connsiteY0" fmla="*/ 0 h 1612202"/>
              <a:gd name="connsiteX1" fmla="*/ 699862 w 2691775"/>
              <a:gd name="connsiteY1" fmla="*/ 0 h 1612202"/>
              <a:gd name="connsiteX2" fmla="*/ 1345888 w 2691775"/>
              <a:gd name="connsiteY2" fmla="*/ 0 h 1612202"/>
              <a:gd name="connsiteX3" fmla="*/ 1964996 w 2691775"/>
              <a:gd name="connsiteY3" fmla="*/ 0 h 1612202"/>
              <a:gd name="connsiteX4" fmla="*/ 2691775 w 2691775"/>
              <a:gd name="connsiteY4" fmla="*/ 0 h 1612202"/>
              <a:gd name="connsiteX5" fmla="*/ 2691775 w 2691775"/>
              <a:gd name="connsiteY5" fmla="*/ 553523 h 1612202"/>
              <a:gd name="connsiteX6" fmla="*/ 2691775 w 2691775"/>
              <a:gd name="connsiteY6" fmla="*/ 1090923 h 1612202"/>
              <a:gd name="connsiteX7" fmla="*/ 2691775 w 2691775"/>
              <a:gd name="connsiteY7" fmla="*/ 1612202 h 1612202"/>
              <a:gd name="connsiteX8" fmla="*/ 1991914 w 2691775"/>
              <a:gd name="connsiteY8" fmla="*/ 1612202 h 1612202"/>
              <a:gd name="connsiteX9" fmla="*/ 1318970 w 2691775"/>
              <a:gd name="connsiteY9" fmla="*/ 1612202 h 1612202"/>
              <a:gd name="connsiteX10" fmla="*/ 672944 w 2691775"/>
              <a:gd name="connsiteY10" fmla="*/ 1612202 h 1612202"/>
              <a:gd name="connsiteX11" fmla="*/ 0 w 2691775"/>
              <a:gd name="connsiteY11" fmla="*/ 1612202 h 1612202"/>
              <a:gd name="connsiteX12" fmla="*/ 0 w 2691775"/>
              <a:gd name="connsiteY12" fmla="*/ 1058679 h 1612202"/>
              <a:gd name="connsiteX13" fmla="*/ 0 w 2691775"/>
              <a:gd name="connsiteY13" fmla="*/ 553523 h 1612202"/>
              <a:gd name="connsiteX14" fmla="*/ 0 w 2691775"/>
              <a:gd name="connsiteY14" fmla="*/ 0 h 16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1775" h="1612202" fill="none" extrusionOk="0">
                <a:moveTo>
                  <a:pt x="0" y="0"/>
                </a:moveTo>
                <a:cubicBezTo>
                  <a:pt x="302226" y="-176"/>
                  <a:pt x="358452" y="19453"/>
                  <a:pt x="699862" y="0"/>
                </a:cubicBezTo>
                <a:cubicBezTo>
                  <a:pt x="1041272" y="-19453"/>
                  <a:pt x="1058175" y="4663"/>
                  <a:pt x="1345888" y="0"/>
                </a:cubicBezTo>
                <a:cubicBezTo>
                  <a:pt x="1633601" y="-4663"/>
                  <a:pt x="1677058" y="16722"/>
                  <a:pt x="1964996" y="0"/>
                </a:cubicBezTo>
                <a:cubicBezTo>
                  <a:pt x="2252934" y="-16722"/>
                  <a:pt x="2394843" y="34946"/>
                  <a:pt x="2691775" y="0"/>
                </a:cubicBezTo>
                <a:cubicBezTo>
                  <a:pt x="2682207" y="171259"/>
                  <a:pt x="2714091" y="378517"/>
                  <a:pt x="2691775" y="553523"/>
                </a:cubicBezTo>
                <a:cubicBezTo>
                  <a:pt x="2669459" y="728529"/>
                  <a:pt x="2711069" y="979104"/>
                  <a:pt x="2691775" y="1090923"/>
                </a:cubicBezTo>
                <a:cubicBezTo>
                  <a:pt x="2672481" y="1202742"/>
                  <a:pt x="2694854" y="1470021"/>
                  <a:pt x="2691775" y="1612202"/>
                </a:cubicBezTo>
                <a:cubicBezTo>
                  <a:pt x="2445003" y="1639013"/>
                  <a:pt x="2250800" y="1604869"/>
                  <a:pt x="1991914" y="1612202"/>
                </a:cubicBezTo>
                <a:cubicBezTo>
                  <a:pt x="1733028" y="1619535"/>
                  <a:pt x="1488349" y="1609372"/>
                  <a:pt x="1318970" y="1612202"/>
                </a:cubicBezTo>
                <a:cubicBezTo>
                  <a:pt x="1149591" y="1615032"/>
                  <a:pt x="909222" y="1624071"/>
                  <a:pt x="672944" y="1612202"/>
                </a:cubicBezTo>
                <a:cubicBezTo>
                  <a:pt x="436666" y="1600333"/>
                  <a:pt x="178201" y="1610484"/>
                  <a:pt x="0" y="1612202"/>
                </a:cubicBezTo>
                <a:cubicBezTo>
                  <a:pt x="-19671" y="1361696"/>
                  <a:pt x="-25174" y="1232975"/>
                  <a:pt x="0" y="1058679"/>
                </a:cubicBezTo>
                <a:cubicBezTo>
                  <a:pt x="25174" y="884383"/>
                  <a:pt x="12158" y="804856"/>
                  <a:pt x="0" y="553523"/>
                </a:cubicBezTo>
                <a:cubicBezTo>
                  <a:pt x="-12158" y="302190"/>
                  <a:pt x="24197" y="129145"/>
                  <a:pt x="0" y="0"/>
                </a:cubicBezTo>
                <a:close/>
              </a:path>
              <a:path w="2691775" h="1612202" stroke="0" extrusionOk="0">
                <a:moveTo>
                  <a:pt x="0" y="0"/>
                </a:moveTo>
                <a:cubicBezTo>
                  <a:pt x="241096" y="-13532"/>
                  <a:pt x="509838" y="-8181"/>
                  <a:pt x="646026" y="0"/>
                </a:cubicBezTo>
                <a:cubicBezTo>
                  <a:pt x="782214" y="8181"/>
                  <a:pt x="1032546" y="-17883"/>
                  <a:pt x="1238217" y="0"/>
                </a:cubicBezTo>
                <a:cubicBezTo>
                  <a:pt x="1443888" y="17883"/>
                  <a:pt x="1654941" y="22560"/>
                  <a:pt x="1857325" y="0"/>
                </a:cubicBezTo>
                <a:cubicBezTo>
                  <a:pt x="2059709" y="-22560"/>
                  <a:pt x="2419448" y="-17725"/>
                  <a:pt x="2691775" y="0"/>
                </a:cubicBezTo>
                <a:cubicBezTo>
                  <a:pt x="2711101" y="218585"/>
                  <a:pt x="2666516" y="346499"/>
                  <a:pt x="2691775" y="553523"/>
                </a:cubicBezTo>
                <a:cubicBezTo>
                  <a:pt x="2717034" y="760547"/>
                  <a:pt x="2707974" y="961357"/>
                  <a:pt x="2691775" y="1074801"/>
                </a:cubicBezTo>
                <a:cubicBezTo>
                  <a:pt x="2675576" y="1188245"/>
                  <a:pt x="2709716" y="1484620"/>
                  <a:pt x="2691775" y="1612202"/>
                </a:cubicBezTo>
                <a:cubicBezTo>
                  <a:pt x="2477742" y="1601978"/>
                  <a:pt x="2305730" y="1640481"/>
                  <a:pt x="2045749" y="1612202"/>
                </a:cubicBezTo>
                <a:cubicBezTo>
                  <a:pt x="1785768" y="1583923"/>
                  <a:pt x="1506760" y="1596709"/>
                  <a:pt x="1345888" y="1612202"/>
                </a:cubicBezTo>
                <a:cubicBezTo>
                  <a:pt x="1185016" y="1627695"/>
                  <a:pt x="908258" y="1643997"/>
                  <a:pt x="699862" y="1612202"/>
                </a:cubicBezTo>
                <a:cubicBezTo>
                  <a:pt x="491466" y="1580407"/>
                  <a:pt x="158287" y="1630400"/>
                  <a:pt x="0" y="1612202"/>
                </a:cubicBezTo>
                <a:cubicBezTo>
                  <a:pt x="-1799" y="1369086"/>
                  <a:pt x="-12071" y="1299832"/>
                  <a:pt x="0" y="1107045"/>
                </a:cubicBezTo>
                <a:cubicBezTo>
                  <a:pt x="12071" y="914258"/>
                  <a:pt x="-22069" y="744356"/>
                  <a:pt x="0" y="618011"/>
                </a:cubicBezTo>
                <a:cubicBezTo>
                  <a:pt x="22069" y="491666"/>
                  <a:pt x="5027" y="128122"/>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La digitalizzazione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rispetta</a:t>
            </a:r>
            <a:r>
              <a:rPr lang="it-IT" sz="1600" i="1" dirty="0">
                <a:solidFill>
                  <a:schemeClr val="tx1"/>
                </a:solidFill>
                <a:latin typeface="Leelawadee" panose="020B0502040204020203" pitchFamily="34" charset="-34"/>
                <a:cs typeface="Leelawadee" panose="020B0502040204020203" pitchFamily="34" charset="-34"/>
              </a:rPr>
              <a:t>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principi </a:t>
            </a:r>
            <a:r>
              <a:rPr lang="it-IT" sz="1600" i="1" dirty="0">
                <a:solidFill>
                  <a:schemeClr val="tx1"/>
                </a:solidFill>
                <a:latin typeface="Leelawadee" panose="020B0502040204020203" pitchFamily="34" charset="-34"/>
                <a:cs typeface="Leelawadee" panose="020B0502040204020203" pitchFamily="34" charset="-34"/>
              </a:rPr>
              <a:t>del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CAD</a:t>
            </a:r>
            <a:r>
              <a:rPr lang="it-IT" sz="1600" i="1" dirty="0">
                <a:solidFill>
                  <a:schemeClr val="tx1"/>
                </a:solidFill>
                <a:latin typeface="Leelawadee" panose="020B0502040204020203" pitchFamily="34" charset="-34"/>
                <a:cs typeface="Leelawadee" panose="020B0502040204020203" pitchFamily="34" charset="-34"/>
              </a:rPr>
              <a:t> e no l’esercizio dei diritti di cittadinanza digitale, senza ridurre la tutela dei privati nei confronti della PA </a:t>
            </a:r>
          </a:p>
        </p:txBody>
      </p:sp>
      <p:sp>
        <p:nvSpPr>
          <p:cNvPr id="25" name="Segnaposto contenuto 2">
            <a:extLst>
              <a:ext uri="{FF2B5EF4-FFF2-40B4-BE49-F238E27FC236}">
                <a16:creationId xmlns:a16="http://schemas.microsoft.com/office/drawing/2014/main" id="{BFAA4D6C-19E1-EDC7-2D93-9CAB213AC308}"/>
              </a:ext>
            </a:extLst>
          </p:cNvPr>
          <p:cNvSpPr txBox="1">
            <a:spLocks/>
          </p:cNvSpPr>
          <p:nvPr/>
        </p:nvSpPr>
        <p:spPr>
          <a:xfrm>
            <a:off x="6205641" y="3059803"/>
            <a:ext cx="2494588" cy="1612202"/>
          </a:xfrm>
          <a:custGeom>
            <a:avLst/>
            <a:gdLst>
              <a:gd name="connsiteX0" fmla="*/ 0 w 2494588"/>
              <a:gd name="connsiteY0" fmla="*/ 0 h 1612202"/>
              <a:gd name="connsiteX1" fmla="*/ 648593 w 2494588"/>
              <a:gd name="connsiteY1" fmla="*/ 0 h 1612202"/>
              <a:gd name="connsiteX2" fmla="*/ 1247294 w 2494588"/>
              <a:gd name="connsiteY2" fmla="*/ 0 h 1612202"/>
              <a:gd name="connsiteX3" fmla="*/ 1821049 w 2494588"/>
              <a:gd name="connsiteY3" fmla="*/ 0 h 1612202"/>
              <a:gd name="connsiteX4" fmla="*/ 2494588 w 2494588"/>
              <a:gd name="connsiteY4" fmla="*/ 0 h 1612202"/>
              <a:gd name="connsiteX5" fmla="*/ 2494588 w 2494588"/>
              <a:gd name="connsiteY5" fmla="*/ 553523 h 1612202"/>
              <a:gd name="connsiteX6" fmla="*/ 2494588 w 2494588"/>
              <a:gd name="connsiteY6" fmla="*/ 1090923 h 1612202"/>
              <a:gd name="connsiteX7" fmla="*/ 2494588 w 2494588"/>
              <a:gd name="connsiteY7" fmla="*/ 1612202 h 1612202"/>
              <a:gd name="connsiteX8" fmla="*/ 1845995 w 2494588"/>
              <a:gd name="connsiteY8" fmla="*/ 1612202 h 1612202"/>
              <a:gd name="connsiteX9" fmla="*/ 1222348 w 2494588"/>
              <a:gd name="connsiteY9" fmla="*/ 1612202 h 1612202"/>
              <a:gd name="connsiteX10" fmla="*/ 623647 w 2494588"/>
              <a:gd name="connsiteY10" fmla="*/ 1612202 h 1612202"/>
              <a:gd name="connsiteX11" fmla="*/ 0 w 2494588"/>
              <a:gd name="connsiteY11" fmla="*/ 1612202 h 1612202"/>
              <a:gd name="connsiteX12" fmla="*/ 0 w 2494588"/>
              <a:gd name="connsiteY12" fmla="*/ 1058679 h 1612202"/>
              <a:gd name="connsiteX13" fmla="*/ 0 w 2494588"/>
              <a:gd name="connsiteY13" fmla="*/ 553523 h 1612202"/>
              <a:gd name="connsiteX14" fmla="*/ 0 w 2494588"/>
              <a:gd name="connsiteY14" fmla="*/ 0 h 16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588" h="1612202" fill="none" extrusionOk="0">
                <a:moveTo>
                  <a:pt x="0" y="0"/>
                </a:moveTo>
                <a:cubicBezTo>
                  <a:pt x="222626" y="-26710"/>
                  <a:pt x="377540" y="26012"/>
                  <a:pt x="648593" y="0"/>
                </a:cubicBezTo>
                <a:cubicBezTo>
                  <a:pt x="919646" y="-26012"/>
                  <a:pt x="1088591" y="16942"/>
                  <a:pt x="1247294" y="0"/>
                </a:cubicBezTo>
                <a:cubicBezTo>
                  <a:pt x="1405997" y="-16942"/>
                  <a:pt x="1651903" y="20041"/>
                  <a:pt x="1821049" y="0"/>
                </a:cubicBezTo>
                <a:cubicBezTo>
                  <a:pt x="1990195" y="-20041"/>
                  <a:pt x="2344666" y="1358"/>
                  <a:pt x="2494588" y="0"/>
                </a:cubicBezTo>
                <a:cubicBezTo>
                  <a:pt x="2485020" y="171259"/>
                  <a:pt x="2516904" y="378517"/>
                  <a:pt x="2494588" y="553523"/>
                </a:cubicBezTo>
                <a:cubicBezTo>
                  <a:pt x="2472272" y="728529"/>
                  <a:pt x="2513882" y="979104"/>
                  <a:pt x="2494588" y="1090923"/>
                </a:cubicBezTo>
                <a:cubicBezTo>
                  <a:pt x="2475294" y="1202742"/>
                  <a:pt x="2497667" y="1470021"/>
                  <a:pt x="2494588" y="1612202"/>
                </a:cubicBezTo>
                <a:cubicBezTo>
                  <a:pt x="2179169" y="1594681"/>
                  <a:pt x="2002569" y="1632545"/>
                  <a:pt x="1845995" y="1612202"/>
                </a:cubicBezTo>
                <a:cubicBezTo>
                  <a:pt x="1689421" y="1591859"/>
                  <a:pt x="1384581" y="1630669"/>
                  <a:pt x="1222348" y="1612202"/>
                </a:cubicBezTo>
                <a:cubicBezTo>
                  <a:pt x="1060115" y="1593735"/>
                  <a:pt x="761517" y="1610562"/>
                  <a:pt x="623647" y="1612202"/>
                </a:cubicBezTo>
                <a:cubicBezTo>
                  <a:pt x="485777" y="1613842"/>
                  <a:pt x="175542" y="1628903"/>
                  <a:pt x="0" y="1612202"/>
                </a:cubicBezTo>
                <a:cubicBezTo>
                  <a:pt x="-19671" y="1361696"/>
                  <a:pt x="-25174" y="1232975"/>
                  <a:pt x="0" y="1058679"/>
                </a:cubicBezTo>
                <a:cubicBezTo>
                  <a:pt x="25174" y="884383"/>
                  <a:pt x="12158" y="804856"/>
                  <a:pt x="0" y="553523"/>
                </a:cubicBezTo>
                <a:cubicBezTo>
                  <a:pt x="-12158" y="302190"/>
                  <a:pt x="24197" y="129145"/>
                  <a:pt x="0" y="0"/>
                </a:cubicBezTo>
                <a:close/>
              </a:path>
              <a:path w="2494588" h="1612202" stroke="0" extrusionOk="0">
                <a:moveTo>
                  <a:pt x="0" y="0"/>
                </a:moveTo>
                <a:cubicBezTo>
                  <a:pt x="204927" y="-7783"/>
                  <a:pt x="367351" y="14857"/>
                  <a:pt x="598701" y="0"/>
                </a:cubicBezTo>
                <a:cubicBezTo>
                  <a:pt x="830051" y="-14857"/>
                  <a:pt x="909738" y="-10340"/>
                  <a:pt x="1147510" y="0"/>
                </a:cubicBezTo>
                <a:cubicBezTo>
                  <a:pt x="1385282" y="10340"/>
                  <a:pt x="1437304" y="11176"/>
                  <a:pt x="1721266" y="0"/>
                </a:cubicBezTo>
                <a:cubicBezTo>
                  <a:pt x="2005228" y="-11176"/>
                  <a:pt x="2289558" y="-22941"/>
                  <a:pt x="2494588" y="0"/>
                </a:cubicBezTo>
                <a:cubicBezTo>
                  <a:pt x="2513914" y="218585"/>
                  <a:pt x="2469329" y="346499"/>
                  <a:pt x="2494588" y="553523"/>
                </a:cubicBezTo>
                <a:cubicBezTo>
                  <a:pt x="2519847" y="760547"/>
                  <a:pt x="2510787" y="961357"/>
                  <a:pt x="2494588" y="1074801"/>
                </a:cubicBezTo>
                <a:cubicBezTo>
                  <a:pt x="2478389" y="1188245"/>
                  <a:pt x="2512529" y="1484620"/>
                  <a:pt x="2494588" y="1612202"/>
                </a:cubicBezTo>
                <a:cubicBezTo>
                  <a:pt x="2329903" y="1627912"/>
                  <a:pt x="2023040" y="1604785"/>
                  <a:pt x="1895887" y="1612202"/>
                </a:cubicBezTo>
                <a:cubicBezTo>
                  <a:pt x="1768734" y="1619619"/>
                  <a:pt x="1459008" y="1634184"/>
                  <a:pt x="1247294" y="1612202"/>
                </a:cubicBezTo>
                <a:cubicBezTo>
                  <a:pt x="1035580" y="1590220"/>
                  <a:pt x="833505" y="1623374"/>
                  <a:pt x="648593" y="1612202"/>
                </a:cubicBezTo>
                <a:cubicBezTo>
                  <a:pt x="463681" y="1601030"/>
                  <a:pt x="267277" y="1638460"/>
                  <a:pt x="0" y="1612202"/>
                </a:cubicBezTo>
                <a:cubicBezTo>
                  <a:pt x="-1799" y="1369086"/>
                  <a:pt x="-12071" y="1299832"/>
                  <a:pt x="0" y="1107045"/>
                </a:cubicBezTo>
                <a:cubicBezTo>
                  <a:pt x="12071" y="914258"/>
                  <a:pt x="-22069" y="744356"/>
                  <a:pt x="0" y="618011"/>
                </a:cubicBezTo>
                <a:cubicBezTo>
                  <a:pt x="22069" y="491666"/>
                  <a:pt x="5027" y="128122"/>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La digitalizzazione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favorisce</a:t>
            </a:r>
            <a:r>
              <a:rPr lang="it-IT" sz="1600" i="1" dirty="0">
                <a:solidFill>
                  <a:schemeClr val="tx1"/>
                </a:solidFill>
                <a:latin typeface="Leelawadee" panose="020B0502040204020203" pitchFamily="34" charset="-34"/>
                <a:cs typeface="Leelawadee" panose="020B0502040204020203" pitchFamily="34" charset="-34"/>
              </a:rPr>
              <a:t> 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trasparenza</a:t>
            </a:r>
            <a:r>
              <a:rPr lang="it-IT" sz="1600" i="1" dirty="0">
                <a:solidFill>
                  <a:schemeClr val="tx1"/>
                </a:solidFill>
                <a:latin typeface="Leelawadee" panose="020B0502040204020203" pitchFamily="34" charset="-34"/>
                <a:cs typeface="Leelawadee" panose="020B0502040204020203" pitchFamily="34" charset="-34"/>
              </a:rPr>
              <a:t>, consentendo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l'accesso</a:t>
            </a:r>
            <a:r>
              <a:rPr lang="it-IT" sz="1600" i="1" dirty="0">
                <a:solidFill>
                  <a:schemeClr val="tx1"/>
                </a:solidFill>
                <a:latin typeface="Leelawadee" panose="020B0502040204020203" pitchFamily="34" charset="-34"/>
                <a:cs typeface="Leelawadee" panose="020B0502040204020203" pitchFamily="34" charset="-34"/>
              </a:rPr>
              <a:t> ai documenti amministrativi e 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tracciabilità</a:t>
            </a:r>
            <a:r>
              <a:rPr lang="it-IT" sz="1600" i="1" dirty="0">
                <a:solidFill>
                  <a:schemeClr val="tx1"/>
                </a:solidFill>
                <a:latin typeface="Leelawadee" panose="020B0502040204020203" pitchFamily="34" charset="-34"/>
                <a:cs typeface="Leelawadee" panose="020B0502040204020203" pitchFamily="34" charset="-34"/>
              </a:rPr>
              <a:t> delle operazioni.</a:t>
            </a:r>
          </a:p>
        </p:txBody>
      </p:sp>
      <p:sp>
        <p:nvSpPr>
          <p:cNvPr id="22" name="Freccia in giù 21">
            <a:extLst>
              <a:ext uri="{FF2B5EF4-FFF2-40B4-BE49-F238E27FC236}">
                <a16:creationId xmlns:a16="http://schemas.microsoft.com/office/drawing/2014/main" id="{2799CEB8-96C1-A761-4FAB-1074FCC1E357}"/>
              </a:ext>
            </a:extLst>
          </p:cNvPr>
          <p:cNvSpPr/>
          <p:nvPr/>
        </p:nvSpPr>
        <p:spPr>
          <a:xfrm rot="16200000">
            <a:off x="5797650" y="3727572"/>
            <a:ext cx="699378" cy="216024"/>
          </a:xfrm>
          <a:custGeom>
            <a:avLst/>
            <a:gdLst>
              <a:gd name="connsiteX0" fmla="*/ 0 w 699378"/>
              <a:gd name="connsiteY0" fmla="*/ 108012 h 216024"/>
              <a:gd name="connsiteX1" fmla="*/ 174845 w 699378"/>
              <a:gd name="connsiteY1" fmla="*/ 108012 h 216024"/>
              <a:gd name="connsiteX2" fmla="*/ 174845 w 699378"/>
              <a:gd name="connsiteY2" fmla="*/ 0 h 216024"/>
              <a:gd name="connsiteX3" fmla="*/ 524534 w 699378"/>
              <a:gd name="connsiteY3" fmla="*/ 0 h 216024"/>
              <a:gd name="connsiteX4" fmla="*/ 524534 w 699378"/>
              <a:gd name="connsiteY4" fmla="*/ 108012 h 216024"/>
              <a:gd name="connsiteX5" fmla="*/ 699378 w 699378"/>
              <a:gd name="connsiteY5" fmla="*/ 108012 h 216024"/>
              <a:gd name="connsiteX6" fmla="*/ 349689 w 699378"/>
              <a:gd name="connsiteY6" fmla="*/ 216024 h 216024"/>
              <a:gd name="connsiteX7" fmla="*/ 0 w 69937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378" h="216024" fill="none" extrusionOk="0">
                <a:moveTo>
                  <a:pt x="0" y="108012"/>
                </a:moveTo>
                <a:cubicBezTo>
                  <a:pt x="64992" y="114913"/>
                  <a:pt x="100095" y="112550"/>
                  <a:pt x="174845" y="108012"/>
                </a:cubicBezTo>
                <a:cubicBezTo>
                  <a:pt x="176971" y="60932"/>
                  <a:pt x="177041" y="22571"/>
                  <a:pt x="174845" y="0"/>
                </a:cubicBezTo>
                <a:cubicBezTo>
                  <a:pt x="261475" y="17243"/>
                  <a:pt x="356360" y="1813"/>
                  <a:pt x="524534" y="0"/>
                </a:cubicBezTo>
                <a:cubicBezTo>
                  <a:pt x="524995" y="23680"/>
                  <a:pt x="519166" y="75889"/>
                  <a:pt x="524534" y="108012"/>
                </a:cubicBezTo>
                <a:cubicBezTo>
                  <a:pt x="585769" y="115987"/>
                  <a:pt x="618798" y="106388"/>
                  <a:pt x="699378" y="108012"/>
                </a:cubicBezTo>
                <a:cubicBezTo>
                  <a:pt x="552445" y="171601"/>
                  <a:pt x="459072" y="176473"/>
                  <a:pt x="349689" y="216024"/>
                </a:cubicBezTo>
                <a:cubicBezTo>
                  <a:pt x="180698" y="152557"/>
                  <a:pt x="108989" y="134579"/>
                  <a:pt x="0" y="108012"/>
                </a:cubicBezTo>
                <a:close/>
              </a:path>
              <a:path w="699378" h="216024" stroke="0" extrusionOk="0">
                <a:moveTo>
                  <a:pt x="0" y="108012"/>
                </a:moveTo>
                <a:cubicBezTo>
                  <a:pt x="48423" y="111962"/>
                  <a:pt x="107201" y="114445"/>
                  <a:pt x="174845" y="108012"/>
                </a:cubicBezTo>
                <a:cubicBezTo>
                  <a:pt x="171633" y="84445"/>
                  <a:pt x="171184" y="24920"/>
                  <a:pt x="174845" y="0"/>
                </a:cubicBezTo>
                <a:cubicBezTo>
                  <a:pt x="268937" y="17327"/>
                  <a:pt x="443825" y="-10636"/>
                  <a:pt x="524534" y="0"/>
                </a:cubicBezTo>
                <a:cubicBezTo>
                  <a:pt x="522900" y="28384"/>
                  <a:pt x="521190" y="83707"/>
                  <a:pt x="524534" y="108012"/>
                </a:cubicBezTo>
                <a:cubicBezTo>
                  <a:pt x="596966" y="105912"/>
                  <a:pt x="633725" y="113724"/>
                  <a:pt x="699378" y="108012"/>
                </a:cubicBezTo>
                <a:cubicBezTo>
                  <a:pt x="548767" y="142734"/>
                  <a:pt x="470829" y="163873"/>
                  <a:pt x="349689" y="216024"/>
                </a:cubicBezTo>
                <a:cubicBezTo>
                  <a:pt x="201269" y="154795"/>
                  <a:pt x="101172" y="130053"/>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9" name="Freccia in giù 18">
            <a:extLst>
              <a:ext uri="{FF2B5EF4-FFF2-40B4-BE49-F238E27FC236}">
                <a16:creationId xmlns:a16="http://schemas.microsoft.com/office/drawing/2014/main" id="{CDF8DF34-91AF-BF69-AFED-E8C073FF80EA}"/>
              </a:ext>
            </a:extLst>
          </p:cNvPr>
          <p:cNvSpPr/>
          <p:nvPr/>
        </p:nvSpPr>
        <p:spPr>
          <a:xfrm rot="16200000">
            <a:off x="2907298" y="3722042"/>
            <a:ext cx="699378" cy="216024"/>
          </a:xfrm>
          <a:custGeom>
            <a:avLst/>
            <a:gdLst>
              <a:gd name="connsiteX0" fmla="*/ 0 w 699378"/>
              <a:gd name="connsiteY0" fmla="*/ 108012 h 216024"/>
              <a:gd name="connsiteX1" fmla="*/ 174845 w 699378"/>
              <a:gd name="connsiteY1" fmla="*/ 108012 h 216024"/>
              <a:gd name="connsiteX2" fmla="*/ 174845 w 699378"/>
              <a:gd name="connsiteY2" fmla="*/ 0 h 216024"/>
              <a:gd name="connsiteX3" fmla="*/ 524534 w 699378"/>
              <a:gd name="connsiteY3" fmla="*/ 0 h 216024"/>
              <a:gd name="connsiteX4" fmla="*/ 524534 w 699378"/>
              <a:gd name="connsiteY4" fmla="*/ 108012 h 216024"/>
              <a:gd name="connsiteX5" fmla="*/ 699378 w 699378"/>
              <a:gd name="connsiteY5" fmla="*/ 108012 h 216024"/>
              <a:gd name="connsiteX6" fmla="*/ 349689 w 699378"/>
              <a:gd name="connsiteY6" fmla="*/ 216024 h 216024"/>
              <a:gd name="connsiteX7" fmla="*/ 0 w 69937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378" h="216024" fill="none" extrusionOk="0">
                <a:moveTo>
                  <a:pt x="0" y="108012"/>
                </a:moveTo>
                <a:cubicBezTo>
                  <a:pt x="64992" y="114913"/>
                  <a:pt x="100095" y="112550"/>
                  <a:pt x="174845" y="108012"/>
                </a:cubicBezTo>
                <a:cubicBezTo>
                  <a:pt x="176971" y="60932"/>
                  <a:pt x="177041" y="22571"/>
                  <a:pt x="174845" y="0"/>
                </a:cubicBezTo>
                <a:cubicBezTo>
                  <a:pt x="261475" y="17243"/>
                  <a:pt x="356360" y="1813"/>
                  <a:pt x="524534" y="0"/>
                </a:cubicBezTo>
                <a:cubicBezTo>
                  <a:pt x="524995" y="23680"/>
                  <a:pt x="519166" y="75889"/>
                  <a:pt x="524534" y="108012"/>
                </a:cubicBezTo>
                <a:cubicBezTo>
                  <a:pt x="585769" y="115987"/>
                  <a:pt x="618798" y="106388"/>
                  <a:pt x="699378" y="108012"/>
                </a:cubicBezTo>
                <a:cubicBezTo>
                  <a:pt x="552445" y="171601"/>
                  <a:pt x="459072" y="176473"/>
                  <a:pt x="349689" y="216024"/>
                </a:cubicBezTo>
                <a:cubicBezTo>
                  <a:pt x="180698" y="152557"/>
                  <a:pt x="108989" y="134579"/>
                  <a:pt x="0" y="108012"/>
                </a:cubicBezTo>
                <a:close/>
              </a:path>
              <a:path w="699378" h="216024" stroke="0" extrusionOk="0">
                <a:moveTo>
                  <a:pt x="0" y="108012"/>
                </a:moveTo>
                <a:cubicBezTo>
                  <a:pt x="48423" y="111962"/>
                  <a:pt x="107201" y="114445"/>
                  <a:pt x="174845" y="108012"/>
                </a:cubicBezTo>
                <a:cubicBezTo>
                  <a:pt x="171633" y="84445"/>
                  <a:pt x="171184" y="24920"/>
                  <a:pt x="174845" y="0"/>
                </a:cubicBezTo>
                <a:cubicBezTo>
                  <a:pt x="268937" y="17327"/>
                  <a:pt x="443825" y="-10636"/>
                  <a:pt x="524534" y="0"/>
                </a:cubicBezTo>
                <a:cubicBezTo>
                  <a:pt x="522900" y="28384"/>
                  <a:pt x="521190" y="83707"/>
                  <a:pt x="524534" y="108012"/>
                </a:cubicBezTo>
                <a:cubicBezTo>
                  <a:pt x="596966" y="105912"/>
                  <a:pt x="633725" y="113724"/>
                  <a:pt x="699378" y="108012"/>
                </a:cubicBezTo>
                <a:cubicBezTo>
                  <a:pt x="548767" y="142734"/>
                  <a:pt x="470829" y="163873"/>
                  <a:pt x="349689" y="216024"/>
                </a:cubicBezTo>
                <a:cubicBezTo>
                  <a:pt x="201269" y="154795"/>
                  <a:pt x="101172" y="130053"/>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7" name="Freccia in giù 6">
            <a:extLst>
              <a:ext uri="{FF2B5EF4-FFF2-40B4-BE49-F238E27FC236}">
                <a16:creationId xmlns:a16="http://schemas.microsoft.com/office/drawing/2014/main" id="{0AF78583-52D6-F03A-9115-23D8D4BCBEC5}"/>
              </a:ext>
            </a:extLst>
          </p:cNvPr>
          <p:cNvSpPr/>
          <p:nvPr/>
        </p:nvSpPr>
        <p:spPr>
          <a:xfrm rot="16200000">
            <a:off x="1282505" y="1883763"/>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5" name="Freccia in giù 14">
            <a:extLst>
              <a:ext uri="{FF2B5EF4-FFF2-40B4-BE49-F238E27FC236}">
                <a16:creationId xmlns:a16="http://schemas.microsoft.com/office/drawing/2014/main" id="{06BA5BE7-FE62-68A2-B8FE-DF3182B1D189}"/>
              </a:ext>
            </a:extLst>
          </p:cNvPr>
          <p:cNvSpPr/>
          <p:nvPr/>
        </p:nvSpPr>
        <p:spPr>
          <a:xfrm rot="16200000">
            <a:off x="3485057" y="1925145"/>
            <a:ext cx="857249" cy="216025"/>
          </a:xfrm>
          <a:custGeom>
            <a:avLst/>
            <a:gdLst>
              <a:gd name="connsiteX0" fmla="*/ 0 w 857249"/>
              <a:gd name="connsiteY0" fmla="*/ 108013 h 216025"/>
              <a:gd name="connsiteX1" fmla="*/ 214312 w 857249"/>
              <a:gd name="connsiteY1" fmla="*/ 108013 h 216025"/>
              <a:gd name="connsiteX2" fmla="*/ 214312 w 857249"/>
              <a:gd name="connsiteY2" fmla="*/ 0 h 216025"/>
              <a:gd name="connsiteX3" fmla="*/ 642937 w 857249"/>
              <a:gd name="connsiteY3" fmla="*/ 0 h 216025"/>
              <a:gd name="connsiteX4" fmla="*/ 642937 w 857249"/>
              <a:gd name="connsiteY4" fmla="*/ 108013 h 216025"/>
              <a:gd name="connsiteX5" fmla="*/ 857249 w 857249"/>
              <a:gd name="connsiteY5" fmla="*/ 108013 h 216025"/>
              <a:gd name="connsiteX6" fmla="*/ 428625 w 857249"/>
              <a:gd name="connsiteY6" fmla="*/ 216025 h 216025"/>
              <a:gd name="connsiteX7" fmla="*/ 0 w 857249"/>
              <a:gd name="connsiteY7" fmla="*/ 108013 h 2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 h="216025" fill="none" extrusionOk="0">
                <a:moveTo>
                  <a:pt x="0" y="108013"/>
                </a:moveTo>
                <a:cubicBezTo>
                  <a:pt x="46511" y="116260"/>
                  <a:pt x="147538" y="98027"/>
                  <a:pt x="214312" y="108013"/>
                </a:cubicBezTo>
                <a:cubicBezTo>
                  <a:pt x="211855" y="86181"/>
                  <a:pt x="216029" y="37174"/>
                  <a:pt x="214312" y="0"/>
                </a:cubicBezTo>
                <a:cubicBezTo>
                  <a:pt x="358183" y="4515"/>
                  <a:pt x="451830" y="18791"/>
                  <a:pt x="642937" y="0"/>
                </a:cubicBezTo>
                <a:cubicBezTo>
                  <a:pt x="645296" y="30462"/>
                  <a:pt x="643579" y="72234"/>
                  <a:pt x="642937" y="108013"/>
                </a:cubicBezTo>
                <a:cubicBezTo>
                  <a:pt x="692370" y="108582"/>
                  <a:pt x="785928" y="107539"/>
                  <a:pt x="857249" y="108013"/>
                </a:cubicBezTo>
                <a:cubicBezTo>
                  <a:pt x="742875" y="117609"/>
                  <a:pt x="627557" y="174474"/>
                  <a:pt x="428625" y="216025"/>
                </a:cubicBezTo>
                <a:cubicBezTo>
                  <a:pt x="244156" y="154848"/>
                  <a:pt x="110271" y="134450"/>
                  <a:pt x="0" y="108013"/>
                </a:cubicBezTo>
                <a:close/>
              </a:path>
              <a:path w="857249" h="216025" stroke="0" extrusionOk="0">
                <a:moveTo>
                  <a:pt x="0" y="108013"/>
                </a:moveTo>
                <a:cubicBezTo>
                  <a:pt x="90500" y="106528"/>
                  <a:pt x="158086" y="115139"/>
                  <a:pt x="214312" y="108013"/>
                </a:cubicBezTo>
                <a:cubicBezTo>
                  <a:pt x="216599" y="81675"/>
                  <a:pt x="218082" y="44516"/>
                  <a:pt x="214312" y="0"/>
                </a:cubicBezTo>
                <a:cubicBezTo>
                  <a:pt x="355664" y="-17868"/>
                  <a:pt x="445592" y="-20541"/>
                  <a:pt x="642937" y="0"/>
                </a:cubicBezTo>
                <a:cubicBezTo>
                  <a:pt x="640654" y="36254"/>
                  <a:pt x="645095" y="85462"/>
                  <a:pt x="642937" y="108013"/>
                </a:cubicBezTo>
                <a:cubicBezTo>
                  <a:pt x="694238" y="102800"/>
                  <a:pt x="750259" y="110942"/>
                  <a:pt x="857249" y="108013"/>
                </a:cubicBezTo>
                <a:cubicBezTo>
                  <a:pt x="739474" y="121064"/>
                  <a:pt x="557145" y="176373"/>
                  <a:pt x="428625" y="216025"/>
                </a:cubicBezTo>
                <a:cubicBezTo>
                  <a:pt x="239242" y="161725"/>
                  <a:pt x="203693" y="174900"/>
                  <a:pt x="0" y="108013"/>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1142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fade">
                                      <p:cBhvr>
                                        <p:cTn id="20" dur="500"/>
                                        <p:tgtEl>
                                          <p:spTgt spid="8">
                                            <p:bg/>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bg/>
                                          </p:spTgt>
                                        </p:tgtEl>
                                        <p:attrNameLst>
                                          <p:attrName>style.visibility</p:attrName>
                                        </p:attrNameLst>
                                      </p:cBhvr>
                                      <p:to>
                                        <p:strVal val="visible"/>
                                      </p:to>
                                    </p:set>
                                    <p:animEffect transition="in" filter="fade">
                                      <p:cBhvr>
                                        <p:cTn id="28" dur="500"/>
                                        <p:tgtEl>
                                          <p:spTgt spid="12">
                                            <p:bg/>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3">
                                            <p:bg/>
                                          </p:spTgt>
                                        </p:tgtEl>
                                        <p:attrNameLst>
                                          <p:attrName>style.visibility</p:attrName>
                                        </p:attrNameLst>
                                      </p:cBhvr>
                                      <p:to>
                                        <p:strVal val="visible"/>
                                      </p:to>
                                    </p:set>
                                    <p:animEffect transition="in" filter="fade">
                                      <p:cBhvr>
                                        <p:cTn id="36" dur="500"/>
                                        <p:tgtEl>
                                          <p:spTgt spid="13">
                                            <p:bg/>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500"/>
                                        <p:tgtEl>
                                          <p:spTgt spid="13">
                                            <p:txEl>
                                              <p:pRg st="0" end="0"/>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4">
                                            <p:bg/>
                                          </p:spTgt>
                                        </p:tgtEl>
                                        <p:attrNameLst>
                                          <p:attrName>style.visibility</p:attrName>
                                        </p:attrNameLst>
                                      </p:cBhvr>
                                      <p:to>
                                        <p:strVal val="visible"/>
                                      </p:to>
                                    </p:set>
                                    <p:animEffect transition="in" filter="fade">
                                      <p:cBhvr>
                                        <p:cTn id="44" dur="500"/>
                                        <p:tgtEl>
                                          <p:spTgt spid="14">
                                            <p:bg/>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5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6">
                                            <p:bg/>
                                          </p:spTgt>
                                        </p:tgtEl>
                                        <p:attrNameLst>
                                          <p:attrName>style.visibility</p:attrName>
                                        </p:attrNameLst>
                                      </p:cBhvr>
                                      <p:to>
                                        <p:strVal val="visible"/>
                                      </p:to>
                                    </p:set>
                                    <p:animEffect transition="in" filter="fade">
                                      <p:cBhvr>
                                        <p:cTn id="57" dur="500"/>
                                        <p:tgtEl>
                                          <p:spTgt spid="16">
                                            <p:bg/>
                                          </p:spTgt>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fade">
                                      <p:cBhvr>
                                        <p:cTn id="61" dur="5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6">
                                            <p:bg/>
                                          </p:spTgt>
                                        </p:tgtEl>
                                        <p:attrNameLst>
                                          <p:attrName>style.visibility</p:attrName>
                                        </p:attrNameLst>
                                      </p:cBhvr>
                                      <p:to>
                                        <p:strVal val="visible"/>
                                      </p:to>
                                    </p:set>
                                    <p:animEffect transition="in" filter="fade">
                                      <p:cBhvr>
                                        <p:cTn id="70" dur="500"/>
                                        <p:tgtEl>
                                          <p:spTgt spid="26">
                                            <p:bg/>
                                          </p:spTgt>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6">
                                            <p:txEl>
                                              <p:pRg st="0" end="0"/>
                                            </p:txEl>
                                          </p:spTgt>
                                        </p:tgtEl>
                                        <p:attrNameLst>
                                          <p:attrName>style.visibility</p:attrName>
                                        </p:attrNameLst>
                                      </p:cBhvr>
                                      <p:to>
                                        <p:strVal val="visible"/>
                                      </p:to>
                                    </p:set>
                                    <p:animEffect transition="in" filter="fade">
                                      <p:cBhvr>
                                        <p:cTn id="74" dur="500"/>
                                        <p:tgtEl>
                                          <p:spTgt spid="2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bg/>
                                          </p:spTgt>
                                        </p:tgtEl>
                                        <p:attrNameLst>
                                          <p:attrName>style.visibility</p:attrName>
                                        </p:attrNameLst>
                                      </p:cBhvr>
                                      <p:to>
                                        <p:strVal val="visible"/>
                                      </p:to>
                                    </p:set>
                                    <p:animEffect transition="in" filter="fade">
                                      <p:cBhvr>
                                        <p:cTn id="79" dur="500"/>
                                        <p:tgtEl>
                                          <p:spTgt spid="18">
                                            <p:bg/>
                                          </p:spTgt>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Effect transition="in" filter="fade">
                                      <p:cBhvr>
                                        <p:cTn id="83" dur="500"/>
                                        <p:tgtEl>
                                          <p:spTgt spid="18">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0">
                                            <p:bg/>
                                          </p:spTgt>
                                        </p:tgtEl>
                                        <p:attrNameLst>
                                          <p:attrName>style.visibility</p:attrName>
                                        </p:attrNameLst>
                                      </p:cBhvr>
                                      <p:to>
                                        <p:strVal val="visible"/>
                                      </p:to>
                                    </p:set>
                                    <p:animEffect transition="in" filter="fade">
                                      <p:cBhvr>
                                        <p:cTn id="92" dur="500"/>
                                        <p:tgtEl>
                                          <p:spTgt spid="20">
                                            <p:bg/>
                                          </p:spTgt>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20">
                                            <p:txEl>
                                              <p:pRg st="0" end="0"/>
                                            </p:txEl>
                                          </p:spTgt>
                                        </p:tgtEl>
                                        <p:attrNameLst>
                                          <p:attrName>style.visibility</p:attrName>
                                        </p:attrNameLst>
                                      </p:cBhvr>
                                      <p:to>
                                        <p:strVal val="visible"/>
                                      </p:to>
                                    </p:set>
                                    <p:animEffect transition="in" filter="fade">
                                      <p:cBhvr>
                                        <p:cTn id="96" dur="500"/>
                                        <p:tgtEl>
                                          <p:spTgt spid="20">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5">
                                            <p:bg/>
                                          </p:spTgt>
                                        </p:tgtEl>
                                        <p:attrNameLst>
                                          <p:attrName>style.visibility</p:attrName>
                                        </p:attrNameLst>
                                      </p:cBhvr>
                                      <p:to>
                                        <p:strVal val="visible"/>
                                      </p:to>
                                    </p:set>
                                    <p:animEffect transition="in" filter="fade">
                                      <p:cBhvr>
                                        <p:cTn id="105" dur="500"/>
                                        <p:tgtEl>
                                          <p:spTgt spid="25">
                                            <p:bg/>
                                          </p:spTgt>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5">
                                            <p:txEl>
                                              <p:pRg st="0" end="0"/>
                                            </p:txEl>
                                          </p:spTgt>
                                        </p:tgtEl>
                                        <p:attrNameLst>
                                          <p:attrName>style.visibility</p:attrName>
                                        </p:attrNameLst>
                                      </p:cBhvr>
                                      <p:to>
                                        <p:strVal val="visible"/>
                                      </p:to>
                                    </p:set>
                                    <p:animEffect transition="in" filter="fade">
                                      <p:cBhvr>
                                        <p:cTn id="10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6" grpId="0" uiExpand="1" build="p" animBg="1"/>
      <p:bldP spid="8" grpId="0" uiExpand="1" build="p" animBg="1"/>
      <p:bldP spid="12" grpId="0" uiExpand="1" build="p" animBg="1"/>
      <p:bldP spid="13" grpId="0" uiExpand="1" build="p" animBg="1"/>
      <p:bldP spid="14" grpId="0" uiExpand="1" build="p" animBg="1"/>
      <p:bldP spid="16" grpId="0" uiExpand="1" build="p" animBg="1"/>
      <p:bldP spid="17" grpId="0" animBg="1"/>
      <p:bldP spid="18" grpId="0" uiExpand="1" build="p" animBg="1"/>
      <p:bldP spid="20" grpId="0" uiExpand="1" build="p" animBg="1"/>
      <p:bldP spid="25" grpId="0" uiExpand="1" build="p" animBg="1"/>
      <p:bldP spid="22" grpId="0" animBg="1"/>
      <p:bldP spid="19" grpId="0" animBg="1"/>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65724-A5A7-30E2-667F-61ED58C48C59}"/>
              </a:ext>
            </a:extLst>
          </p:cNvPr>
          <p:cNvSpPr>
            <a:spLocks noGrp="1"/>
          </p:cNvSpPr>
          <p:nvPr>
            <p:ph type="title"/>
          </p:nvPr>
        </p:nvSpPr>
        <p:spPr/>
        <p:txBody>
          <a:bodyPr>
            <a:normAutofit/>
          </a:bodyPr>
          <a:lstStyle/>
          <a:p>
            <a:r>
              <a:rPr lang="it-IT" dirty="0"/>
              <a:t>Principio dell’unicità dell’invio </a:t>
            </a:r>
            <a:r>
              <a:rPr lang="it-IT" sz="2700" i="1" dirty="0"/>
              <a:t>(19)</a:t>
            </a:r>
            <a:endParaRPr lang="it-IT" i="1" dirty="0"/>
          </a:p>
        </p:txBody>
      </p:sp>
      <p:sp>
        <p:nvSpPr>
          <p:cNvPr id="3" name="Segnaposto contenuto 2">
            <a:extLst>
              <a:ext uri="{FF2B5EF4-FFF2-40B4-BE49-F238E27FC236}">
                <a16:creationId xmlns:a16="http://schemas.microsoft.com/office/drawing/2014/main" id="{29BEA7AF-EE25-3C20-7AE6-181AEBF70F7B}"/>
              </a:ext>
            </a:extLst>
          </p:cNvPr>
          <p:cNvSpPr>
            <a:spLocks noGrp="1"/>
          </p:cNvSpPr>
          <p:nvPr>
            <p:ph idx="1"/>
          </p:nvPr>
        </p:nvSpPr>
        <p:spPr>
          <a:xfrm>
            <a:off x="457200" y="1200151"/>
            <a:ext cx="4618856" cy="3737370"/>
          </a:xfrm>
        </p:spPr>
        <p:txBody>
          <a:bodyPr>
            <a:normAutofit/>
          </a:bodyPr>
          <a:lstStyle/>
          <a:p>
            <a:pPr algn="just"/>
            <a:r>
              <a:rPr lang="it-IT" dirty="0"/>
              <a:t>Vengono elaborati una serie di principi di base, tra cui quello dell’unicità dell’invio, secondo cui l</a:t>
            </a:r>
            <a:r>
              <a:rPr lang="it-IT" b="0" i="0" dirty="0">
                <a:solidFill>
                  <a:srgbClr val="000000"/>
                </a:solidFill>
                <a:effectLst/>
              </a:rPr>
              <a:t>e SA si assicurano che:</a:t>
            </a:r>
          </a:p>
          <a:p>
            <a:pPr lvl="1" algn="just"/>
            <a:r>
              <a:rPr lang="it-IT" dirty="0">
                <a:solidFill>
                  <a:srgbClr val="000000"/>
                </a:solidFill>
              </a:rPr>
              <a:t>ogni dato sia </a:t>
            </a:r>
            <a:r>
              <a:rPr lang="it-IT" b="1" dirty="0">
                <a:solidFill>
                  <a:srgbClr val="FF0000"/>
                </a:solidFill>
                <a:effectLst>
                  <a:outerShdw blurRad="38100" dist="38100" dir="2700000" algn="tl">
                    <a:srgbClr val="000000">
                      <a:alpha val="43137"/>
                    </a:srgbClr>
                  </a:outerShdw>
                </a:effectLst>
              </a:rPr>
              <a:t>fornito 1 sola volta a un 1 sistema informativo </a:t>
            </a:r>
            <a:r>
              <a:rPr lang="it-IT" dirty="0">
                <a:solidFill>
                  <a:srgbClr val="000000"/>
                </a:solidFill>
              </a:rPr>
              <a:t>(v. invio alla Banca dati nazionale dei contratti pubblici, </a:t>
            </a:r>
            <a:r>
              <a:rPr lang="it-IT" dirty="0" err="1">
                <a:solidFill>
                  <a:srgbClr val="000000"/>
                </a:solidFill>
              </a:rPr>
              <a:t>BDNCP</a:t>
            </a:r>
            <a:r>
              <a:rPr lang="it-IT" dirty="0">
                <a:solidFill>
                  <a:srgbClr val="000000"/>
                </a:solidFill>
              </a:rPr>
              <a:t>, dell’ANAC); </a:t>
            </a:r>
          </a:p>
          <a:p>
            <a:pPr algn="just"/>
            <a:r>
              <a:rPr lang="it-IT" dirty="0"/>
              <a:t>Lo </a:t>
            </a:r>
            <a:r>
              <a:rPr lang="it-IT" b="1" dirty="0">
                <a:solidFill>
                  <a:srgbClr val="000000"/>
                </a:solidFill>
                <a:effectLst>
                  <a:outerShdw blurRad="38100" dist="38100" dir="2700000" algn="tl">
                    <a:srgbClr val="000000">
                      <a:alpha val="43137"/>
                    </a:srgbClr>
                  </a:outerShdw>
                </a:effectLst>
              </a:rPr>
              <a:t>stesso dato, una volta fornito: </a:t>
            </a:r>
          </a:p>
          <a:p>
            <a:pPr lvl="1" algn="just"/>
            <a:r>
              <a:rPr lang="it-IT" b="1" dirty="0">
                <a:solidFill>
                  <a:srgbClr val="000000"/>
                </a:solidFill>
                <a:effectLst>
                  <a:outerShdw blurRad="38100" dist="38100" dir="2700000" algn="tl">
                    <a:srgbClr val="000000">
                      <a:alpha val="43137"/>
                    </a:srgbClr>
                  </a:outerShdw>
                </a:effectLst>
              </a:rPr>
              <a:t>non può essere richiesto </a:t>
            </a:r>
            <a:r>
              <a:rPr lang="it-IT" dirty="0"/>
              <a:t>da altri sistemi o banche dati;</a:t>
            </a:r>
          </a:p>
          <a:p>
            <a:pPr lvl="1" algn="just"/>
            <a:r>
              <a:rPr lang="it-IT" dirty="0"/>
              <a:t>è </a:t>
            </a:r>
            <a:r>
              <a:rPr lang="it-IT" b="1" dirty="0">
                <a:solidFill>
                  <a:srgbClr val="000000"/>
                </a:solidFill>
                <a:effectLst>
                  <a:outerShdw blurRad="38100" dist="38100" dir="2700000" algn="tl">
                    <a:srgbClr val="000000">
                      <a:alpha val="43137"/>
                    </a:srgbClr>
                  </a:outerShdw>
                </a:effectLst>
              </a:rPr>
              <a:t>reso disponibile dal sistema informativo ricevente.</a:t>
            </a:r>
          </a:p>
        </p:txBody>
      </p:sp>
      <p:sp>
        <p:nvSpPr>
          <p:cNvPr id="4" name="Segnaposto numero diapositiva 3">
            <a:extLst>
              <a:ext uri="{FF2B5EF4-FFF2-40B4-BE49-F238E27FC236}">
                <a16:creationId xmlns:a16="http://schemas.microsoft.com/office/drawing/2014/main" id="{F90B93E9-9E6D-0992-5C8F-0CF81C13D3A1}"/>
              </a:ext>
            </a:extLst>
          </p:cNvPr>
          <p:cNvSpPr>
            <a:spLocks noGrp="1"/>
          </p:cNvSpPr>
          <p:nvPr>
            <p:ph type="sldNum" sz="quarter" idx="12"/>
          </p:nvPr>
        </p:nvSpPr>
        <p:spPr/>
        <p:txBody>
          <a:bodyPr/>
          <a:lstStyle/>
          <a:p>
            <a:fld id="{A88A401D-FA7D-467D-AFBB-0B3BA40DF614}" type="slidenum">
              <a:rPr lang="it-IT" smtClean="0"/>
              <a:t>17</a:t>
            </a:fld>
            <a:endParaRPr lang="it-IT"/>
          </a:p>
        </p:txBody>
      </p:sp>
      <p:sp>
        <p:nvSpPr>
          <p:cNvPr id="6" name="Rettangolo 5">
            <a:extLst>
              <a:ext uri="{FF2B5EF4-FFF2-40B4-BE49-F238E27FC236}">
                <a16:creationId xmlns:a16="http://schemas.microsoft.com/office/drawing/2014/main" id="{55460CDD-EBFB-37D1-0AD3-02DDBD77B6D9}"/>
              </a:ext>
            </a:extLst>
          </p:cNvPr>
          <p:cNvSpPr/>
          <p:nvPr/>
        </p:nvSpPr>
        <p:spPr>
          <a:xfrm>
            <a:off x="5148064" y="1360214"/>
            <a:ext cx="3744416" cy="353475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Tale principio declina in senso digitale la regola generale del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divieto di aggravio del procedimento amministrativo </a:t>
            </a:r>
            <a:r>
              <a:rPr lang="it-IT" sz="1600"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e </a:t>
            </a:r>
            <a:r>
              <a:rPr lang="it-IT" sz="1600" i="1" dirty="0">
                <a:solidFill>
                  <a:schemeClr val="tx1"/>
                </a:solidFill>
                <a:latin typeface="Leelawadee" panose="020B0502040204020203" pitchFamily="34" charset="-34"/>
                <a:cs typeface="Leelawadee" panose="020B0502040204020203" pitchFamily="34" charset="-34"/>
              </a:rPr>
              <a:t>si applica a:</a:t>
            </a:r>
          </a:p>
          <a:p>
            <a:pPr marL="285750" indent="-285750" algn="just">
              <a:buFont typeface="Arial" panose="020B0604020202020204" pitchFamily="34" charset="0"/>
              <a:buChar char="•"/>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programmazione</a:t>
            </a:r>
            <a:r>
              <a:rPr lang="it-IT" sz="1600" i="1" dirty="0">
                <a:solidFill>
                  <a:schemeClr val="tx1"/>
                </a:solidFill>
                <a:latin typeface="Leelawadee" panose="020B0502040204020203" pitchFamily="34" charset="-34"/>
                <a:cs typeface="Leelawadee" panose="020B0502040204020203" pitchFamily="34" charset="-34"/>
              </a:rPr>
              <a:t> di lavori, opere, servizi e forniture, </a:t>
            </a:r>
          </a:p>
          <a:p>
            <a:pPr marL="285750" indent="-285750" algn="just">
              <a:buFont typeface="Arial" panose="020B0604020202020204" pitchFamily="34" charset="0"/>
              <a:buChar char="•"/>
            </a:pPr>
            <a:r>
              <a:rPr lang="it-IT" sz="1600" i="1" dirty="0">
                <a:solidFill>
                  <a:schemeClr val="tx1"/>
                </a:solidFill>
                <a:latin typeface="Leelawadee" panose="020B0502040204020203" pitchFamily="34" charset="-34"/>
                <a:cs typeface="Leelawadee" panose="020B0502040204020203" pitchFamily="34" charset="-34"/>
              </a:rPr>
              <a:t>tutte 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procedure</a:t>
            </a:r>
            <a:r>
              <a:rPr lang="it-IT" sz="1600" i="1" dirty="0">
                <a:solidFill>
                  <a:schemeClr val="tx1"/>
                </a:solidFill>
                <a:latin typeface="Leelawadee" panose="020B0502040204020203" pitchFamily="34" charset="-34"/>
                <a:cs typeface="Leelawadee" panose="020B0502040204020203" pitchFamily="34" charset="-34"/>
              </a:rPr>
              <a:t> di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affidamento</a:t>
            </a:r>
            <a:r>
              <a:rPr lang="it-IT" sz="1600" i="1" dirty="0">
                <a:solidFill>
                  <a:schemeClr val="tx1"/>
                </a:solidFill>
                <a:latin typeface="Leelawadee" panose="020B0502040204020203" pitchFamily="34" charset="-34"/>
                <a:cs typeface="Leelawadee" panose="020B0502040204020203" pitchFamily="34" charset="-34"/>
              </a:rPr>
              <a:t> e di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realizzazione</a:t>
            </a:r>
            <a:r>
              <a:rPr lang="it-IT" sz="1600" i="1" dirty="0">
                <a:solidFill>
                  <a:schemeClr val="tx1"/>
                </a:solidFill>
                <a:latin typeface="Leelawadee" panose="020B0502040204020203" pitchFamily="34" charset="-34"/>
                <a:cs typeface="Leelawadee" panose="020B0502040204020203" pitchFamily="34" charset="-34"/>
              </a:rPr>
              <a:t> di contratti pubblici soggette al codice e a quelle da esso escluse, in tutto o in parte, </a:t>
            </a:r>
          </a:p>
          <a:p>
            <a:pPr algn="just"/>
            <a:r>
              <a:rPr lang="it-IT" sz="1600" i="1" dirty="0">
                <a:solidFill>
                  <a:schemeClr val="tx1"/>
                </a:solidFill>
                <a:latin typeface="Leelawadee" panose="020B0502040204020203" pitchFamily="34" charset="-34"/>
                <a:cs typeface="Leelawadee" panose="020B0502040204020203" pitchFamily="34" charset="-34"/>
              </a:rPr>
              <a:t>ogni qualvolta siano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imposti</a:t>
            </a:r>
            <a:r>
              <a:rPr lang="it-IT" sz="1600" i="1" dirty="0">
                <a:solidFill>
                  <a:schemeClr val="tx1"/>
                </a:solidFill>
                <a:latin typeface="Leelawadee" panose="020B0502040204020203" pitchFamily="34" charset="-34"/>
                <a:cs typeface="Leelawadee" panose="020B0502040204020203" pitchFamily="34" charset="-34"/>
              </a:rPr>
              <a:t>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obblighi</a:t>
            </a:r>
            <a:r>
              <a:rPr lang="it-IT" sz="1600" i="1" dirty="0">
                <a:solidFill>
                  <a:schemeClr val="tx1"/>
                </a:solidFill>
                <a:latin typeface="Leelawadee" panose="020B0502040204020203" pitchFamily="34" charset="-34"/>
                <a:cs typeface="Leelawadee" panose="020B0502040204020203" pitchFamily="34" charset="-34"/>
              </a:rPr>
              <a:t> di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comunicazione</a:t>
            </a:r>
            <a:r>
              <a:rPr lang="it-IT" sz="1600" i="1" dirty="0">
                <a:solidFill>
                  <a:schemeClr val="tx1"/>
                </a:solidFill>
                <a:latin typeface="Leelawadee" panose="020B0502040204020203" pitchFamily="34" charset="-34"/>
                <a:cs typeface="Leelawadee" panose="020B0502040204020203" pitchFamily="34" charset="-34"/>
              </a:rPr>
              <a:t> a una banca dati o a un sistema informativo. </a:t>
            </a:r>
          </a:p>
        </p:txBody>
      </p:sp>
    </p:spTree>
    <p:extLst>
      <p:ext uri="{BB962C8B-B14F-4D97-AF65-F5344CB8AC3E}">
        <p14:creationId xmlns:p14="http://schemas.microsoft.com/office/powerpoint/2010/main" val="35946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65724-A5A7-30E2-667F-61ED58C48C59}"/>
              </a:ext>
            </a:extLst>
          </p:cNvPr>
          <p:cNvSpPr>
            <a:spLocks noGrp="1"/>
          </p:cNvSpPr>
          <p:nvPr>
            <p:ph type="title"/>
          </p:nvPr>
        </p:nvSpPr>
        <p:spPr/>
        <p:txBody>
          <a:bodyPr>
            <a:normAutofit/>
          </a:bodyPr>
          <a:lstStyle/>
          <a:p>
            <a:r>
              <a:rPr lang="it-IT" dirty="0"/>
              <a:t>Obblighi di digitalizzazione </a:t>
            </a:r>
            <a:r>
              <a:rPr lang="it-IT" sz="2700" i="1" dirty="0"/>
              <a:t>(20, 28)</a:t>
            </a:r>
            <a:endParaRPr lang="it-IT" i="1" dirty="0"/>
          </a:p>
        </p:txBody>
      </p:sp>
      <p:sp>
        <p:nvSpPr>
          <p:cNvPr id="3" name="Segnaposto contenuto 2">
            <a:extLst>
              <a:ext uri="{FF2B5EF4-FFF2-40B4-BE49-F238E27FC236}">
                <a16:creationId xmlns:a16="http://schemas.microsoft.com/office/drawing/2014/main" id="{29BEA7AF-EE25-3C20-7AE6-181AEBF70F7B}"/>
              </a:ext>
            </a:extLst>
          </p:cNvPr>
          <p:cNvSpPr>
            <a:spLocks noGrp="1"/>
          </p:cNvSpPr>
          <p:nvPr>
            <p:ph idx="1"/>
          </p:nvPr>
        </p:nvSpPr>
        <p:spPr>
          <a:xfrm>
            <a:off x="251520" y="1203599"/>
            <a:ext cx="6085656" cy="3603847"/>
          </a:xfrm>
        </p:spPr>
        <p:txBody>
          <a:bodyPr>
            <a:normAutofit/>
          </a:bodyPr>
          <a:lstStyle/>
          <a:p>
            <a:pPr algn="just"/>
            <a:r>
              <a:rPr lang="it-IT" dirty="0"/>
              <a:t>Tutti gli atti relativi al ciclo dei contratti, che non siano considerati riservati o che non siano secretati, sono pubblicati </a:t>
            </a:r>
          </a:p>
          <a:p>
            <a:pPr lvl="1" algn="just"/>
            <a:r>
              <a:rPr lang="it-IT" dirty="0"/>
              <a:t>su </a:t>
            </a:r>
            <a:r>
              <a:rPr lang="it-IT" b="1" dirty="0">
                <a:solidFill>
                  <a:srgbClr val="FF0000"/>
                </a:solidFill>
                <a:effectLst>
                  <a:outerShdw blurRad="38100" dist="38100" dir="2700000" algn="tl">
                    <a:srgbClr val="000000">
                      <a:alpha val="43137"/>
                    </a:srgbClr>
                  </a:outerShdw>
                </a:effectLst>
              </a:rPr>
              <a:t>un unico spazio virtuale</a:t>
            </a:r>
            <a:r>
              <a:rPr lang="it-IT" dirty="0"/>
              <a:t>, </a:t>
            </a:r>
          </a:p>
          <a:p>
            <a:pPr lvl="1" algn="just"/>
            <a:r>
              <a:rPr lang="it-IT" dirty="0"/>
              <a:t>all’</a:t>
            </a:r>
            <a:r>
              <a:rPr lang="it-IT" b="1" dirty="0">
                <a:solidFill>
                  <a:srgbClr val="FF0000"/>
                </a:solidFill>
                <a:effectLst>
                  <a:outerShdw blurRad="38100" dist="38100" dir="2700000" algn="tl">
                    <a:srgbClr val="000000">
                      <a:alpha val="43137"/>
                    </a:srgbClr>
                  </a:outerShdw>
                </a:effectLst>
              </a:rPr>
              <a:t>interno della </a:t>
            </a:r>
            <a:r>
              <a:rPr lang="it-IT" b="1" dirty="0" err="1">
                <a:solidFill>
                  <a:srgbClr val="FF0000"/>
                </a:solidFill>
                <a:effectLst>
                  <a:outerShdw blurRad="38100" dist="38100" dir="2700000" algn="tl">
                    <a:srgbClr val="000000">
                      <a:alpha val="43137"/>
                    </a:srgbClr>
                  </a:outerShdw>
                </a:effectLst>
              </a:rPr>
              <a:t>BDNCP</a:t>
            </a:r>
            <a:r>
              <a:rPr lang="it-IT" dirty="0"/>
              <a:t>, gestita da ANAC, tramite collegamento tra la sezione «Amministrazione trasparente» del sito istituzionale e la </a:t>
            </a:r>
            <a:r>
              <a:rPr lang="it-IT" dirty="0" err="1"/>
              <a:t>BDNCP</a:t>
            </a:r>
            <a:r>
              <a:rPr lang="it-IT" dirty="0"/>
              <a:t>.</a:t>
            </a:r>
          </a:p>
          <a:p>
            <a:pPr algn="just"/>
            <a:r>
              <a:rPr lang="it-IT" dirty="0"/>
              <a:t>Il caricamento avviene </a:t>
            </a:r>
            <a:r>
              <a:rPr lang="it-IT" b="1" i="1" dirty="0">
                <a:effectLst>
                  <a:outerShdw blurRad="38100" dist="38100" dir="2700000" algn="tl">
                    <a:srgbClr val="000000">
                      <a:alpha val="43137"/>
                    </a:srgbClr>
                  </a:outerShdw>
                </a:effectLst>
              </a:rPr>
              <a:t>attraverso le piattaforme di e-procurement</a:t>
            </a:r>
            <a:r>
              <a:rPr lang="it-IT" dirty="0"/>
              <a:t>, mentre sulla sezione Amministrazione trasparente della stazione appaltante o dell’ente concedente vi dovrà essere solo il link che rinvia al luogo virtuale di pubblicazione. </a:t>
            </a:r>
          </a:p>
        </p:txBody>
      </p:sp>
      <p:sp>
        <p:nvSpPr>
          <p:cNvPr id="4" name="Segnaposto numero diapositiva 3">
            <a:extLst>
              <a:ext uri="{FF2B5EF4-FFF2-40B4-BE49-F238E27FC236}">
                <a16:creationId xmlns:a16="http://schemas.microsoft.com/office/drawing/2014/main" id="{F90B93E9-9E6D-0992-5C8F-0CF81C13D3A1}"/>
              </a:ext>
            </a:extLst>
          </p:cNvPr>
          <p:cNvSpPr>
            <a:spLocks noGrp="1"/>
          </p:cNvSpPr>
          <p:nvPr>
            <p:ph type="sldNum" sz="quarter" idx="12"/>
          </p:nvPr>
        </p:nvSpPr>
        <p:spPr/>
        <p:txBody>
          <a:bodyPr/>
          <a:lstStyle/>
          <a:p>
            <a:fld id="{A88A401D-FA7D-467D-AFBB-0B3BA40DF614}" type="slidenum">
              <a:rPr lang="it-IT" smtClean="0"/>
              <a:t>18</a:t>
            </a:fld>
            <a:endParaRPr lang="it-IT"/>
          </a:p>
        </p:txBody>
      </p:sp>
      <p:sp>
        <p:nvSpPr>
          <p:cNvPr id="5" name="Rettangolo 4">
            <a:extLst>
              <a:ext uri="{FF2B5EF4-FFF2-40B4-BE49-F238E27FC236}">
                <a16:creationId xmlns:a16="http://schemas.microsoft.com/office/drawing/2014/main" id="{007BBF0F-B3B8-9795-E31F-55036FED3ABA}"/>
              </a:ext>
            </a:extLst>
          </p:cNvPr>
          <p:cNvSpPr/>
          <p:nvPr/>
        </p:nvSpPr>
        <p:spPr>
          <a:xfrm>
            <a:off x="6337176" y="1125943"/>
            <a:ext cx="2565648" cy="2088232"/>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Le comunicazioni e l’interscambio di dati per le finalità di conoscenza e di trasparenza avvengono nel rispetto del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principio di unicità del luogo di pubblicazione </a:t>
            </a:r>
            <a:r>
              <a:rPr lang="it-IT" sz="1600" i="1" dirty="0">
                <a:solidFill>
                  <a:schemeClr val="tx1"/>
                </a:solidFill>
                <a:latin typeface="Leelawadee" panose="020B0502040204020203" pitchFamily="34" charset="-34"/>
                <a:cs typeface="Leelawadee" panose="020B0502040204020203" pitchFamily="34" charset="-34"/>
              </a:rPr>
              <a:t>e dell’invio delle informazioni</a:t>
            </a:r>
          </a:p>
        </p:txBody>
      </p:sp>
      <p:sp>
        <p:nvSpPr>
          <p:cNvPr id="7" name="Rettangolo 6">
            <a:extLst>
              <a:ext uri="{FF2B5EF4-FFF2-40B4-BE49-F238E27FC236}">
                <a16:creationId xmlns:a16="http://schemas.microsoft.com/office/drawing/2014/main" id="{3AE5AC5F-C7EE-630C-4FD5-166534179919}"/>
              </a:ext>
            </a:extLst>
          </p:cNvPr>
          <p:cNvSpPr/>
          <p:nvPr/>
        </p:nvSpPr>
        <p:spPr>
          <a:xfrm>
            <a:off x="6326832" y="3214175"/>
            <a:ext cx="2493640" cy="1553088"/>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Le regioni e le province autonome </a:t>
            </a:r>
            <a:r>
              <a:rPr lang="it-IT" sz="1600" dirty="0">
                <a:solidFill>
                  <a:schemeClr val="tx1"/>
                </a:solidFill>
                <a:latin typeface="Leelawadee" panose="020B0502040204020203" pitchFamily="34" charset="-34"/>
                <a:cs typeface="Leelawadee" panose="020B0502040204020203" pitchFamily="34" charset="-34"/>
              </a:rPr>
              <a:t>assicurano la trasparenza (20.3) e il rispetto della digitalizza-zione e il supporto alle SA (21.8).</a:t>
            </a:r>
          </a:p>
        </p:txBody>
      </p:sp>
    </p:spTree>
    <p:extLst>
      <p:ext uri="{BB962C8B-B14F-4D97-AF65-F5344CB8AC3E}">
        <p14:creationId xmlns:p14="http://schemas.microsoft.com/office/powerpoint/2010/main" val="17738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3C7E78-9EED-1207-2C37-B2C42DC1D567}"/>
              </a:ext>
            </a:extLst>
          </p:cNvPr>
          <p:cNvSpPr>
            <a:spLocks noGrp="1"/>
          </p:cNvSpPr>
          <p:nvPr>
            <p:ph type="title"/>
          </p:nvPr>
        </p:nvSpPr>
        <p:spPr/>
        <p:txBody>
          <a:bodyPr/>
          <a:lstStyle/>
          <a:p>
            <a:r>
              <a:rPr lang="it-IT" dirty="0"/>
              <a:t>Obbligo piattaforme </a:t>
            </a:r>
            <a:r>
              <a:rPr lang="it-IT" sz="2000" i="1" dirty="0"/>
              <a:t>(25)</a:t>
            </a:r>
            <a:endParaRPr lang="it-IT" i="1" dirty="0"/>
          </a:p>
        </p:txBody>
      </p:sp>
      <p:sp>
        <p:nvSpPr>
          <p:cNvPr id="5" name="Segnaposto contenuto 4">
            <a:extLst>
              <a:ext uri="{FF2B5EF4-FFF2-40B4-BE49-F238E27FC236}">
                <a16:creationId xmlns:a16="http://schemas.microsoft.com/office/drawing/2014/main" id="{E32D9A06-4DD9-6FE9-9662-09FCC888E520}"/>
              </a:ext>
            </a:extLst>
          </p:cNvPr>
          <p:cNvSpPr>
            <a:spLocks noGrp="1"/>
          </p:cNvSpPr>
          <p:nvPr>
            <p:ph idx="1"/>
          </p:nvPr>
        </p:nvSpPr>
        <p:spPr>
          <a:xfrm>
            <a:off x="457200" y="1200151"/>
            <a:ext cx="6096000" cy="3737370"/>
          </a:xfrm>
        </p:spPr>
        <p:txBody>
          <a:bodyPr>
            <a:normAutofit lnSpcReduction="10000"/>
          </a:bodyPr>
          <a:lstStyle/>
          <a:p>
            <a:pPr algn="just"/>
            <a:r>
              <a:rPr lang="it-IT" dirty="0"/>
              <a:t>A differenza del previgente Codice, </a:t>
            </a:r>
            <a:r>
              <a:rPr lang="it-IT" b="1" dirty="0">
                <a:solidFill>
                  <a:srgbClr val="FF0000"/>
                </a:solidFill>
                <a:effectLst>
                  <a:outerShdw blurRad="38100" dist="38100" dir="2700000" algn="tl">
                    <a:srgbClr val="000000">
                      <a:alpha val="43137"/>
                    </a:srgbClr>
                  </a:outerShdw>
                </a:effectLst>
              </a:rPr>
              <a:t>tutte le gare (e i relativi dati e informazioni) transitano attraverso le piattaforme abilitate</a:t>
            </a:r>
            <a:r>
              <a:rPr lang="it-IT" dirty="0"/>
              <a:t>.</a:t>
            </a:r>
          </a:p>
          <a:p>
            <a:pPr algn="just"/>
            <a:r>
              <a:rPr lang="it-IT" dirty="0"/>
              <a:t>Le </a:t>
            </a:r>
            <a:r>
              <a:rPr lang="it-IT" b="1" dirty="0">
                <a:effectLst>
                  <a:outerShdw blurRad="38100" dist="38100" dir="2700000" algn="tl">
                    <a:srgbClr val="000000">
                      <a:alpha val="43137"/>
                    </a:srgbClr>
                  </a:outerShdw>
                </a:effectLst>
              </a:rPr>
              <a:t>SA non dotate di una propria piattaforma </a:t>
            </a:r>
            <a:r>
              <a:rPr lang="it-IT" dirty="0"/>
              <a:t>(interconnessa?) devono avvalersi</a:t>
            </a:r>
            <a:r>
              <a:rPr lang="it-IT" b="1" dirty="0">
                <a:effectLst>
                  <a:outerShdw blurRad="38100" dist="38100" dir="2700000" algn="tl">
                    <a:srgbClr val="000000">
                      <a:alpha val="43137"/>
                    </a:srgbClr>
                  </a:outerShdw>
                </a:effectLst>
              </a:rPr>
              <a:t>:</a:t>
            </a:r>
          </a:p>
          <a:p>
            <a:pPr lvl="1" algn="just"/>
            <a:r>
              <a:rPr lang="it-IT" dirty="0"/>
              <a:t>di </a:t>
            </a:r>
            <a:r>
              <a:rPr lang="it-IT" b="1" dirty="0">
                <a:effectLst>
                  <a:outerShdw blurRad="38100" dist="38100" dir="2700000" algn="tl">
                    <a:srgbClr val="000000">
                      <a:alpha val="43137"/>
                    </a:srgbClr>
                  </a:outerShdw>
                </a:effectLst>
              </a:rPr>
              <a:t>quelle messe a disposizione da altre SA </a:t>
            </a:r>
            <a:r>
              <a:rPr lang="it-IT" dirty="0"/>
              <a:t>(25) o</a:t>
            </a:r>
          </a:p>
          <a:p>
            <a:pPr lvl="1" algn="just"/>
            <a:r>
              <a:rPr lang="it-IT" dirty="0"/>
              <a:t>dei</a:t>
            </a:r>
            <a:r>
              <a:rPr lang="it-IT" b="1" dirty="0">
                <a:effectLst>
                  <a:outerShdw blurRad="38100" dist="38100" dir="2700000" algn="tl">
                    <a:srgbClr val="000000">
                      <a:alpha val="43137"/>
                    </a:srgbClr>
                  </a:outerShdw>
                </a:effectLst>
              </a:rPr>
              <a:t> servizi resi da centrali di committenza</a:t>
            </a:r>
            <a:r>
              <a:rPr lang="it-IT" dirty="0"/>
              <a:t>, come   il </a:t>
            </a:r>
            <a:r>
              <a:rPr lang="it-IT" b="1" dirty="0" err="1">
                <a:effectLst>
                  <a:outerShdw blurRad="38100" dist="38100" dir="2700000" algn="tl">
                    <a:srgbClr val="000000">
                      <a:alpha val="43137"/>
                    </a:srgbClr>
                  </a:outerShdw>
                </a:effectLst>
              </a:rPr>
              <a:t>MePA</a:t>
            </a:r>
            <a:r>
              <a:rPr lang="it-IT" dirty="0"/>
              <a:t> (Mercato elettronico della Pubblica amministrazione) </a:t>
            </a:r>
            <a:r>
              <a:rPr lang="it-IT" b="1" dirty="0">
                <a:effectLst>
                  <a:outerShdw blurRad="38100" dist="38100" dir="2700000" algn="tl">
                    <a:srgbClr val="000000">
                      <a:alpha val="43137"/>
                    </a:srgbClr>
                  </a:outerShdw>
                </a:effectLst>
              </a:rPr>
              <a:t>gestito da Consip </a:t>
            </a:r>
            <a:r>
              <a:rPr lang="it-IT" dirty="0"/>
              <a:t>per conto del MEF (4.3-ter, del </a:t>
            </a:r>
            <a:r>
              <a:rPr lang="it-IT" dirty="0" err="1"/>
              <a:t>d.l.</a:t>
            </a:r>
            <a:r>
              <a:rPr lang="it-IT" dirty="0"/>
              <a:t> 95/2012) </a:t>
            </a:r>
            <a:r>
              <a:rPr lang="it-IT"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o enti concedenti, o da soggetti aggregatori, da regioni o province autonome, che a loro volta possono ricorrere a un gestore del sistema.</a:t>
            </a:r>
            <a:endParaRPr lang="it-IT" dirty="0"/>
          </a:p>
        </p:txBody>
      </p:sp>
      <p:sp>
        <p:nvSpPr>
          <p:cNvPr id="3" name="Segnaposto numero diapositiva 2">
            <a:extLst>
              <a:ext uri="{FF2B5EF4-FFF2-40B4-BE49-F238E27FC236}">
                <a16:creationId xmlns:a16="http://schemas.microsoft.com/office/drawing/2014/main" id="{F949C6C2-90C4-8715-233B-49A6750144CF}"/>
              </a:ext>
            </a:extLst>
          </p:cNvPr>
          <p:cNvSpPr>
            <a:spLocks noGrp="1"/>
          </p:cNvSpPr>
          <p:nvPr>
            <p:ph type="sldNum" sz="quarter" idx="12"/>
          </p:nvPr>
        </p:nvSpPr>
        <p:spPr/>
        <p:txBody>
          <a:bodyPr/>
          <a:lstStyle/>
          <a:p>
            <a:fld id="{A88A401D-FA7D-467D-AFBB-0B3BA40DF614}" type="slidenum">
              <a:rPr lang="it-IT" smtClean="0"/>
              <a:t>19</a:t>
            </a:fld>
            <a:endParaRPr lang="it-IT"/>
          </a:p>
        </p:txBody>
      </p:sp>
      <p:sp>
        <p:nvSpPr>
          <p:cNvPr id="6" name="Rettangolo 5">
            <a:extLst>
              <a:ext uri="{FF2B5EF4-FFF2-40B4-BE49-F238E27FC236}">
                <a16:creationId xmlns:a16="http://schemas.microsoft.com/office/drawing/2014/main" id="{D667D22A-D91E-0ADE-1B46-1CE3545DF196}"/>
              </a:ext>
            </a:extLst>
          </p:cNvPr>
          <p:cNvSpPr/>
          <p:nvPr/>
        </p:nvSpPr>
        <p:spPr>
          <a:xfrm>
            <a:off x="6553200" y="1347613"/>
            <a:ext cx="2234463" cy="3247009"/>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obbligo di utilizzare il </a:t>
            </a:r>
            <a:r>
              <a:rPr lang="it-IT" sz="1600" b="1" i="1" dirty="0" err="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FVOE</a:t>
            </a:r>
            <a:r>
              <a:rPr lang="it-IT" sz="1600" i="1" dirty="0">
                <a:solidFill>
                  <a:schemeClr val="tx1"/>
                </a:solidFill>
                <a:latin typeface="Leelawadee" panose="020B0502040204020203" pitchFamily="34" charset="-34"/>
                <a:cs typeface="Leelawadee" panose="020B0502040204020203" pitchFamily="34" charset="-34"/>
              </a:rPr>
              <a:t>, sussiste solo ove sia possibile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acquisire il CIG</a:t>
            </a:r>
            <a:r>
              <a:rPr lang="it-IT" sz="1600" i="1" dirty="0">
                <a:solidFill>
                  <a:schemeClr val="tx1"/>
                </a:solidFill>
                <a:latin typeface="Leelawadee" panose="020B0502040204020203" pitchFamily="34" charset="-34"/>
                <a:cs typeface="Leelawadee" panose="020B0502040204020203" pitchFamily="34" charset="-34"/>
              </a:rPr>
              <a:t>. Pertanto, non sussiste ove non sia richiesta, come per gli elenchi di OE, in cui la verifica sul possesso dei requisiti è svolta con le modalità attualmente vigenti (ANAC </a:t>
            </a:r>
            <a:r>
              <a:rPr lang="it-IT" sz="1600" i="1" dirty="0" err="1">
                <a:solidFill>
                  <a:schemeClr val="tx1"/>
                </a:solidFill>
                <a:latin typeface="Leelawadee" panose="020B0502040204020203" pitchFamily="34" charset="-34"/>
                <a:cs typeface="Leelawadee" panose="020B0502040204020203" pitchFamily="34" charset="-34"/>
              </a:rPr>
              <a:t>com</a:t>
            </a:r>
            <a:r>
              <a:rPr lang="it-IT" sz="1600" i="1" dirty="0">
                <a:solidFill>
                  <a:schemeClr val="tx1"/>
                </a:solidFill>
                <a:latin typeface="Leelawadee" panose="020B0502040204020203" pitchFamily="34" charset="-34"/>
                <a:cs typeface="Leelawadee" panose="020B0502040204020203" pitchFamily="34" charset="-34"/>
              </a:rPr>
              <a:t>. 16.11.22)</a:t>
            </a:r>
          </a:p>
        </p:txBody>
      </p:sp>
    </p:spTree>
    <p:extLst>
      <p:ext uri="{BB962C8B-B14F-4D97-AF65-F5344CB8AC3E}">
        <p14:creationId xmlns:p14="http://schemas.microsoft.com/office/powerpoint/2010/main" val="1572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B76BD864-5AD1-CD06-0BFF-EB5BEF90D960}"/>
              </a:ext>
            </a:extLst>
          </p:cNvPr>
          <p:cNvSpPr/>
          <p:nvPr/>
        </p:nvSpPr>
        <p:spPr>
          <a:xfrm>
            <a:off x="724744" y="3003799"/>
            <a:ext cx="4968552" cy="1726306"/>
          </a:xfrm>
          <a:custGeom>
            <a:avLst/>
            <a:gdLst>
              <a:gd name="connsiteX0" fmla="*/ 0 w 4968552"/>
              <a:gd name="connsiteY0" fmla="*/ 0 h 1726306"/>
              <a:gd name="connsiteX1" fmla="*/ 651432 w 4968552"/>
              <a:gd name="connsiteY1" fmla="*/ 0 h 1726306"/>
              <a:gd name="connsiteX2" fmla="*/ 1153808 w 4968552"/>
              <a:gd name="connsiteY2" fmla="*/ 0 h 1726306"/>
              <a:gd name="connsiteX3" fmla="*/ 1755555 w 4968552"/>
              <a:gd name="connsiteY3" fmla="*/ 0 h 1726306"/>
              <a:gd name="connsiteX4" fmla="*/ 2158560 w 4968552"/>
              <a:gd name="connsiteY4" fmla="*/ 0 h 1726306"/>
              <a:gd name="connsiteX5" fmla="*/ 2809992 w 4968552"/>
              <a:gd name="connsiteY5" fmla="*/ 0 h 1726306"/>
              <a:gd name="connsiteX6" fmla="*/ 3362054 w 4968552"/>
              <a:gd name="connsiteY6" fmla="*/ 0 h 1726306"/>
              <a:gd name="connsiteX7" fmla="*/ 3864429 w 4968552"/>
              <a:gd name="connsiteY7" fmla="*/ 0 h 1726306"/>
              <a:gd name="connsiteX8" fmla="*/ 4968552 w 4968552"/>
              <a:gd name="connsiteY8" fmla="*/ 0 h 1726306"/>
              <a:gd name="connsiteX9" fmla="*/ 4968552 w 4968552"/>
              <a:gd name="connsiteY9" fmla="*/ 523646 h 1726306"/>
              <a:gd name="connsiteX10" fmla="*/ 4968552 w 4968552"/>
              <a:gd name="connsiteY10" fmla="*/ 1133608 h 1726306"/>
              <a:gd name="connsiteX11" fmla="*/ 4968552 w 4968552"/>
              <a:gd name="connsiteY11" fmla="*/ 1726306 h 1726306"/>
              <a:gd name="connsiteX12" fmla="*/ 4366805 w 4968552"/>
              <a:gd name="connsiteY12" fmla="*/ 1726306 h 1726306"/>
              <a:gd name="connsiteX13" fmla="*/ 3963800 w 4968552"/>
              <a:gd name="connsiteY13" fmla="*/ 1726306 h 1726306"/>
              <a:gd name="connsiteX14" fmla="*/ 3560796 w 4968552"/>
              <a:gd name="connsiteY14" fmla="*/ 1726306 h 1726306"/>
              <a:gd name="connsiteX15" fmla="*/ 3157791 w 4968552"/>
              <a:gd name="connsiteY15" fmla="*/ 1726306 h 1726306"/>
              <a:gd name="connsiteX16" fmla="*/ 2556044 w 4968552"/>
              <a:gd name="connsiteY16" fmla="*/ 1726306 h 1726306"/>
              <a:gd name="connsiteX17" fmla="*/ 2153039 w 4968552"/>
              <a:gd name="connsiteY17" fmla="*/ 1726306 h 1726306"/>
              <a:gd name="connsiteX18" fmla="*/ 1750034 w 4968552"/>
              <a:gd name="connsiteY18" fmla="*/ 1726306 h 1726306"/>
              <a:gd name="connsiteX19" fmla="*/ 1347030 w 4968552"/>
              <a:gd name="connsiteY19" fmla="*/ 1726306 h 1726306"/>
              <a:gd name="connsiteX20" fmla="*/ 844654 w 4968552"/>
              <a:gd name="connsiteY20" fmla="*/ 1726306 h 1726306"/>
              <a:gd name="connsiteX21" fmla="*/ 0 w 4968552"/>
              <a:gd name="connsiteY21" fmla="*/ 1726306 h 1726306"/>
              <a:gd name="connsiteX22" fmla="*/ 0 w 4968552"/>
              <a:gd name="connsiteY22" fmla="*/ 1150871 h 1726306"/>
              <a:gd name="connsiteX23" fmla="*/ 0 w 4968552"/>
              <a:gd name="connsiteY23" fmla="*/ 609961 h 1726306"/>
              <a:gd name="connsiteX24" fmla="*/ 0 w 4968552"/>
              <a:gd name="connsiteY24" fmla="*/ 0 h 17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8552" h="1726306" fill="none" extrusionOk="0">
                <a:moveTo>
                  <a:pt x="0" y="0"/>
                </a:moveTo>
                <a:cubicBezTo>
                  <a:pt x="238578" y="-31585"/>
                  <a:pt x="392432" y="31112"/>
                  <a:pt x="651432" y="0"/>
                </a:cubicBezTo>
                <a:cubicBezTo>
                  <a:pt x="910432" y="-31112"/>
                  <a:pt x="987628" y="5982"/>
                  <a:pt x="1153808" y="0"/>
                </a:cubicBezTo>
                <a:cubicBezTo>
                  <a:pt x="1319988" y="-5982"/>
                  <a:pt x="1478627" y="27513"/>
                  <a:pt x="1755555" y="0"/>
                </a:cubicBezTo>
                <a:cubicBezTo>
                  <a:pt x="2032483" y="-27513"/>
                  <a:pt x="1978415" y="3202"/>
                  <a:pt x="2158560" y="0"/>
                </a:cubicBezTo>
                <a:cubicBezTo>
                  <a:pt x="2338705" y="-3202"/>
                  <a:pt x="2541128" y="72698"/>
                  <a:pt x="2809992" y="0"/>
                </a:cubicBezTo>
                <a:cubicBezTo>
                  <a:pt x="3078856" y="-72698"/>
                  <a:pt x="3121974" y="55192"/>
                  <a:pt x="3362054" y="0"/>
                </a:cubicBezTo>
                <a:cubicBezTo>
                  <a:pt x="3602134" y="-55192"/>
                  <a:pt x="3682536" y="39128"/>
                  <a:pt x="3864429" y="0"/>
                </a:cubicBezTo>
                <a:cubicBezTo>
                  <a:pt x="4046323" y="-39128"/>
                  <a:pt x="4692711" y="103882"/>
                  <a:pt x="4968552" y="0"/>
                </a:cubicBezTo>
                <a:cubicBezTo>
                  <a:pt x="4982001" y="149706"/>
                  <a:pt x="4906926" y="315209"/>
                  <a:pt x="4968552" y="523646"/>
                </a:cubicBezTo>
                <a:cubicBezTo>
                  <a:pt x="5030178" y="732083"/>
                  <a:pt x="4927683" y="871006"/>
                  <a:pt x="4968552" y="1133608"/>
                </a:cubicBezTo>
                <a:cubicBezTo>
                  <a:pt x="5009421" y="1396210"/>
                  <a:pt x="4958188" y="1531493"/>
                  <a:pt x="4968552" y="1726306"/>
                </a:cubicBezTo>
                <a:cubicBezTo>
                  <a:pt x="4842019" y="1752960"/>
                  <a:pt x="4518598" y="1702219"/>
                  <a:pt x="4366805" y="1726306"/>
                </a:cubicBezTo>
                <a:cubicBezTo>
                  <a:pt x="4215012" y="1750393"/>
                  <a:pt x="4051302" y="1709163"/>
                  <a:pt x="3963800" y="1726306"/>
                </a:cubicBezTo>
                <a:cubicBezTo>
                  <a:pt x="3876299" y="1743449"/>
                  <a:pt x="3761921" y="1678482"/>
                  <a:pt x="3560796" y="1726306"/>
                </a:cubicBezTo>
                <a:cubicBezTo>
                  <a:pt x="3359671" y="1774130"/>
                  <a:pt x="3258025" y="1678866"/>
                  <a:pt x="3157791" y="1726306"/>
                </a:cubicBezTo>
                <a:cubicBezTo>
                  <a:pt x="3057557" y="1773746"/>
                  <a:pt x="2788468" y="1694399"/>
                  <a:pt x="2556044" y="1726306"/>
                </a:cubicBezTo>
                <a:cubicBezTo>
                  <a:pt x="2323620" y="1758213"/>
                  <a:pt x="2238974" y="1692572"/>
                  <a:pt x="2153039" y="1726306"/>
                </a:cubicBezTo>
                <a:cubicBezTo>
                  <a:pt x="2067105" y="1760040"/>
                  <a:pt x="1881294" y="1706531"/>
                  <a:pt x="1750034" y="1726306"/>
                </a:cubicBezTo>
                <a:cubicBezTo>
                  <a:pt x="1618774" y="1746081"/>
                  <a:pt x="1491143" y="1719747"/>
                  <a:pt x="1347030" y="1726306"/>
                </a:cubicBezTo>
                <a:cubicBezTo>
                  <a:pt x="1202917" y="1732865"/>
                  <a:pt x="1031771" y="1680026"/>
                  <a:pt x="844654" y="1726306"/>
                </a:cubicBezTo>
                <a:cubicBezTo>
                  <a:pt x="657537" y="1772586"/>
                  <a:pt x="214896" y="1688764"/>
                  <a:pt x="0" y="1726306"/>
                </a:cubicBezTo>
                <a:cubicBezTo>
                  <a:pt x="-1201" y="1497716"/>
                  <a:pt x="28198" y="1368609"/>
                  <a:pt x="0" y="1150871"/>
                </a:cubicBezTo>
                <a:cubicBezTo>
                  <a:pt x="-28198" y="933133"/>
                  <a:pt x="35828" y="855627"/>
                  <a:pt x="0" y="609961"/>
                </a:cubicBezTo>
                <a:cubicBezTo>
                  <a:pt x="-35828" y="364295"/>
                  <a:pt x="37445" y="288747"/>
                  <a:pt x="0" y="0"/>
                </a:cubicBezTo>
                <a:close/>
              </a:path>
              <a:path w="4968552" h="1726306" stroke="0" extrusionOk="0">
                <a:moveTo>
                  <a:pt x="0" y="0"/>
                </a:moveTo>
                <a:cubicBezTo>
                  <a:pt x="188901" y="-59194"/>
                  <a:pt x="387384" y="56152"/>
                  <a:pt x="651432" y="0"/>
                </a:cubicBezTo>
                <a:cubicBezTo>
                  <a:pt x="915480" y="-56152"/>
                  <a:pt x="1028673" y="50535"/>
                  <a:pt x="1203494" y="0"/>
                </a:cubicBezTo>
                <a:cubicBezTo>
                  <a:pt x="1378315" y="-50535"/>
                  <a:pt x="1541806" y="53869"/>
                  <a:pt x="1656184" y="0"/>
                </a:cubicBezTo>
                <a:cubicBezTo>
                  <a:pt x="1770562" y="-53869"/>
                  <a:pt x="1987153" y="50051"/>
                  <a:pt x="2208245" y="0"/>
                </a:cubicBezTo>
                <a:cubicBezTo>
                  <a:pt x="2429337" y="-50051"/>
                  <a:pt x="2644196" y="53511"/>
                  <a:pt x="2859678" y="0"/>
                </a:cubicBezTo>
                <a:cubicBezTo>
                  <a:pt x="3075160" y="-53511"/>
                  <a:pt x="3178473" y="52979"/>
                  <a:pt x="3312368" y="0"/>
                </a:cubicBezTo>
                <a:cubicBezTo>
                  <a:pt x="3446263" y="-52979"/>
                  <a:pt x="3623387" y="2969"/>
                  <a:pt x="3715373" y="0"/>
                </a:cubicBezTo>
                <a:cubicBezTo>
                  <a:pt x="3807360" y="-2969"/>
                  <a:pt x="3998172" y="10617"/>
                  <a:pt x="4267434" y="0"/>
                </a:cubicBezTo>
                <a:cubicBezTo>
                  <a:pt x="4536696" y="-10617"/>
                  <a:pt x="4770102" y="67968"/>
                  <a:pt x="4968552" y="0"/>
                </a:cubicBezTo>
                <a:cubicBezTo>
                  <a:pt x="5032336" y="204994"/>
                  <a:pt x="4931159" y="392318"/>
                  <a:pt x="4968552" y="592698"/>
                </a:cubicBezTo>
                <a:cubicBezTo>
                  <a:pt x="5005945" y="793078"/>
                  <a:pt x="4952720" y="1031988"/>
                  <a:pt x="4968552" y="1150871"/>
                </a:cubicBezTo>
                <a:cubicBezTo>
                  <a:pt x="4984384" y="1269754"/>
                  <a:pt x="4943251" y="1449330"/>
                  <a:pt x="4968552" y="1726306"/>
                </a:cubicBezTo>
                <a:cubicBezTo>
                  <a:pt x="4724541" y="1791392"/>
                  <a:pt x="4577992" y="1679559"/>
                  <a:pt x="4366805" y="1726306"/>
                </a:cubicBezTo>
                <a:cubicBezTo>
                  <a:pt x="4155618" y="1773053"/>
                  <a:pt x="4078121" y="1719599"/>
                  <a:pt x="3864429" y="1726306"/>
                </a:cubicBezTo>
                <a:cubicBezTo>
                  <a:pt x="3650737" y="1733013"/>
                  <a:pt x="3482623" y="1663132"/>
                  <a:pt x="3262682" y="1726306"/>
                </a:cubicBezTo>
                <a:cubicBezTo>
                  <a:pt x="3042741" y="1789480"/>
                  <a:pt x="2825107" y="1710444"/>
                  <a:pt x="2611250" y="1726306"/>
                </a:cubicBezTo>
                <a:cubicBezTo>
                  <a:pt x="2397393" y="1742168"/>
                  <a:pt x="2141153" y="1666766"/>
                  <a:pt x="2009503" y="1726306"/>
                </a:cubicBezTo>
                <a:cubicBezTo>
                  <a:pt x="1877853" y="1785846"/>
                  <a:pt x="1570434" y="1703400"/>
                  <a:pt x="1457442" y="1726306"/>
                </a:cubicBezTo>
                <a:cubicBezTo>
                  <a:pt x="1344450" y="1749212"/>
                  <a:pt x="1241234" y="1710794"/>
                  <a:pt x="1054437" y="1726306"/>
                </a:cubicBezTo>
                <a:cubicBezTo>
                  <a:pt x="867641" y="1741818"/>
                  <a:pt x="740324" y="1720781"/>
                  <a:pt x="502376" y="1726306"/>
                </a:cubicBezTo>
                <a:cubicBezTo>
                  <a:pt x="264428" y="1731831"/>
                  <a:pt x="101262" y="1696367"/>
                  <a:pt x="0" y="1726306"/>
                </a:cubicBezTo>
                <a:cubicBezTo>
                  <a:pt x="-8627" y="1484295"/>
                  <a:pt x="57663" y="1257807"/>
                  <a:pt x="0" y="1116345"/>
                </a:cubicBezTo>
                <a:cubicBezTo>
                  <a:pt x="-57663" y="974883"/>
                  <a:pt x="19851" y="695349"/>
                  <a:pt x="0" y="575435"/>
                </a:cubicBezTo>
                <a:cubicBezTo>
                  <a:pt x="-19851" y="455521"/>
                  <a:pt x="38776" y="212630"/>
                  <a:pt x="0" y="0"/>
                </a:cubicBezTo>
                <a:close/>
              </a:path>
            </a:pathLst>
          </a:cu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600" i="1" dirty="0">
              <a:solidFill>
                <a:schemeClr val="tx1"/>
              </a:solidFill>
              <a:latin typeface="Leelawadee" panose="020B0502040204020203" pitchFamily="34" charset="-34"/>
              <a:cs typeface="Leelawadee" panose="020B0502040204020203" pitchFamily="34" charset="-34"/>
            </a:endParaRPr>
          </a:p>
        </p:txBody>
      </p:sp>
      <p:sp>
        <p:nvSpPr>
          <p:cNvPr id="2" name="Titolo 1">
            <a:extLst>
              <a:ext uri="{FF2B5EF4-FFF2-40B4-BE49-F238E27FC236}">
                <a16:creationId xmlns:a16="http://schemas.microsoft.com/office/drawing/2014/main" id="{0407D826-8863-90A0-FEB8-0AF20F7230DC}"/>
              </a:ext>
            </a:extLst>
          </p:cNvPr>
          <p:cNvSpPr>
            <a:spLocks noGrp="1"/>
          </p:cNvSpPr>
          <p:nvPr>
            <p:ph type="title"/>
          </p:nvPr>
        </p:nvSpPr>
        <p:spPr/>
        <p:txBody>
          <a:bodyPr/>
          <a:lstStyle/>
          <a:p>
            <a:r>
              <a:rPr lang="it-IT" dirty="0"/>
              <a:t>Il nuovo Codice dei contratti pubblici</a:t>
            </a:r>
          </a:p>
        </p:txBody>
      </p:sp>
      <p:sp>
        <p:nvSpPr>
          <p:cNvPr id="3" name="Segnaposto contenuto 2">
            <a:extLst>
              <a:ext uri="{FF2B5EF4-FFF2-40B4-BE49-F238E27FC236}">
                <a16:creationId xmlns:a16="http://schemas.microsoft.com/office/drawing/2014/main" id="{8669D69E-D3A4-D9F7-8B9A-D9815D4C1FC3}"/>
              </a:ext>
            </a:extLst>
          </p:cNvPr>
          <p:cNvSpPr>
            <a:spLocks noGrp="1"/>
          </p:cNvSpPr>
          <p:nvPr>
            <p:ph idx="1"/>
          </p:nvPr>
        </p:nvSpPr>
        <p:spPr>
          <a:xfrm>
            <a:off x="457200" y="1200150"/>
            <a:ext cx="5194920" cy="3567111"/>
          </a:xfrm>
        </p:spPr>
        <p:txBody>
          <a:bodyPr>
            <a:normAutofit/>
          </a:bodyPr>
          <a:lstStyle/>
          <a:p>
            <a:pPr algn="just"/>
            <a:r>
              <a:rPr lang="it-IT" dirty="0">
                <a:latin typeface="Yu Gothic UI Semilight" panose="020B0400000000000000" pitchFamily="34" charset="-128"/>
                <a:ea typeface="Yu Gothic UI Semilight" panose="020B0400000000000000" pitchFamily="34" charset="-128"/>
              </a:rPr>
              <a:t>Il nuovo Codice dei contratti pubblici,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d.lgs. 31 marzo 2023, n. 36 </a:t>
            </a:r>
            <a:r>
              <a:rPr lang="it-IT" dirty="0">
                <a:latin typeface="Yu Gothic UI Semilight" panose="020B0400000000000000" pitchFamily="34" charset="-128"/>
                <a:ea typeface="Yu Gothic UI Semilight" panose="020B0400000000000000" pitchFamily="34" charset="-128"/>
              </a:rPr>
              <a:t>in GU n. 77 del 31-3-2023 - Suppl. Ordinario n. 12:</a:t>
            </a:r>
          </a:p>
          <a:p>
            <a:pPr lvl="1" algn="just"/>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sostituisce</a:t>
            </a:r>
            <a:r>
              <a:rPr lang="it-IT" dirty="0">
                <a:latin typeface="Yu Gothic UI Semilight" panose="020B0400000000000000" pitchFamily="34" charset="-128"/>
                <a:ea typeface="Yu Gothic UI Semilight" panose="020B0400000000000000" pitchFamily="34" charset="-128"/>
              </a:rPr>
              <a:t> il codice (d.lgs.)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50 del 2016</a:t>
            </a:r>
            <a:r>
              <a:rPr lang="it-IT" dirty="0">
                <a:latin typeface="Yu Gothic UI Semilight" panose="020B0400000000000000" pitchFamily="34" charset="-128"/>
                <a:ea typeface="Yu Gothic UI Semilight" panose="020B0400000000000000" pitchFamily="34" charset="-128"/>
              </a:rPr>
              <a:t>;</a:t>
            </a:r>
          </a:p>
          <a:p>
            <a:pPr lvl="1" algn="just"/>
            <a:r>
              <a:rPr lang="it-IT" dirty="0">
                <a:latin typeface="Yu Gothic UI Semilight" panose="020B0400000000000000" pitchFamily="34" charset="-128"/>
                <a:ea typeface="Yu Gothic UI Semilight" panose="020B0400000000000000" pitchFamily="34" charset="-128"/>
              </a:rPr>
              <a:t>dà attuazione ai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principi previsti nella legge delega n. 78 del 2022</a:t>
            </a:r>
            <a:r>
              <a:rPr lang="it-IT" dirty="0">
                <a:latin typeface="Yu Gothic UI Semilight" panose="020B0400000000000000" pitchFamily="34" charset="-128"/>
                <a:ea typeface="Yu Gothic UI Semilight" panose="020B0400000000000000" pitchFamily="34" charset="-128"/>
              </a:rPr>
              <a:t>;</a:t>
            </a:r>
          </a:p>
          <a:p>
            <a:pPr lvl="1" algn="just"/>
            <a:r>
              <a:rPr lang="it-IT" dirty="0">
                <a:latin typeface="Yu Gothic UI Semilight" panose="020B0400000000000000" pitchFamily="34" charset="-128"/>
                <a:ea typeface="Yu Gothic UI Semilight" panose="020B0400000000000000" pitchFamily="34" charset="-128"/>
              </a:rPr>
              <a:t>è composto da un corpus principale costituito da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229 articoli</a:t>
            </a:r>
            <a:r>
              <a:rPr lang="it-IT" dirty="0">
                <a:latin typeface="Yu Gothic UI Semilight" panose="020B0400000000000000" pitchFamily="34" charset="-128"/>
                <a:ea typeface="Yu Gothic UI Semilight" panose="020B0400000000000000" pitchFamily="34" charset="-128"/>
              </a:rPr>
              <a:t>, abbandona le linee guida ANAC e i decreti attuativi a favore di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36 allegati </a:t>
            </a:r>
            <a:r>
              <a:rPr lang="it-IT" dirty="0">
                <a:latin typeface="Yu Gothic UI Semilight" panose="020B0400000000000000" pitchFamily="34" charset="-128"/>
                <a:ea typeface="Yu Gothic UI Semilight" panose="020B0400000000000000" pitchFamily="34" charset="-128"/>
              </a:rPr>
              <a:t>(dalla struttura più o meno complessa) che,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formano parte integrante e sostanziale del Codice stesso</a:t>
            </a:r>
            <a:r>
              <a:rPr lang="it-IT" dirty="0">
                <a:latin typeface="Yu Gothic UI Semilight" panose="020B0400000000000000" pitchFamily="34" charset="-128"/>
                <a:ea typeface="Yu Gothic UI Semilight" panose="020B0400000000000000" pitchFamily="34" charset="-128"/>
              </a:rPr>
              <a:t>. </a:t>
            </a:r>
          </a:p>
        </p:txBody>
      </p:sp>
      <p:sp>
        <p:nvSpPr>
          <p:cNvPr id="4" name="Segnaposto numero diapositiva 3">
            <a:extLst>
              <a:ext uri="{FF2B5EF4-FFF2-40B4-BE49-F238E27FC236}">
                <a16:creationId xmlns:a16="http://schemas.microsoft.com/office/drawing/2014/main" id="{036C7C3F-17DC-998C-8C51-B08583CD3CC5}"/>
              </a:ext>
            </a:extLst>
          </p:cNvPr>
          <p:cNvSpPr>
            <a:spLocks noGrp="1"/>
          </p:cNvSpPr>
          <p:nvPr>
            <p:ph type="sldNum" sz="quarter" idx="12"/>
          </p:nvPr>
        </p:nvSpPr>
        <p:spPr/>
        <p:txBody>
          <a:bodyPr/>
          <a:lstStyle/>
          <a:p>
            <a:fld id="{A88A401D-FA7D-467D-AFBB-0B3BA40DF614}" type="slidenum">
              <a:rPr lang="it-IT" smtClean="0"/>
              <a:t>2</a:t>
            </a:fld>
            <a:endParaRPr lang="it-IT" dirty="0"/>
          </a:p>
        </p:txBody>
      </p:sp>
      <p:sp>
        <p:nvSpPr>
          <p:cNvPr id="6" name="Rettangolo 5">
            <a:extLst>
              <a:ext uri="{FF2B5EF4-FFF2-40B4-BE49-F238E27FC236}">
                <a16:creationId xmlns:a16="http://schemas.microsoft.com/office/drawing/2014/main" id="{1DD6EEDC-9D09-A756-26E9-DA390E4446CE}"/>
              </a:ext>
            </a:extLst>
          </p:cNvPr>
          <p:cNvSpPr/>
          <p:nvPr/>
        </p:nvSpPr>
        <p:spPr>
          <a:xfrm>
            <a:off x="5734472" y="2925143"/>
            <a:ext cx="2952328" cy="1804962"/>
          </a:xfrm>
          <a:custGeom>
            <a:avLst/>
            <a:gdLst>
              <a:gd name="connsiteX0" fmla="*/ 0 w 2952328"/>
              <a:gd name="connsiteY0" fmla="*/ 0 h 1804962"/>
              <a:gd name="connsiteX1" fmla="*/ 531419 w 2952328"/>
              <a:gd name="connsiteY1" fmla="*/ 0 h 1804962"/>
              <a:gd name="connsiteX2" fmla="*/ 1092361 w 2952328"/>
              <a:gd name="connsiteY2" fmla="*/ 0 h 1804962"/>
              <a:gd name="connsiteX3" fmla="*/ 1682827 w 2952328"/>
              <a:gd name="connsiteY3" fmla="*/ 0 h 1804962"/>
              <a:gd name="connsiteX4" fmla="*/ 2302816 w 2952328"/>
              <a:gd name="connsiteY4" fmla="*/ 0 h 1804962"/>
              <a:gd name="connsiteX5" fmla="*/ 2952328 w 2952328"/>
              <a:gd name="connsiteY5" fmla="*/ 0 h 1804962"/>
              <a:gd name="connsiteX6" fmla="*/ 2952328 w 2952328"/>
              <a:gd name="connsiteY6" fmla="*/ 451241 h 1804962"/>
              <a:gd name="connsiteX7" fmla="*/ 2952328 w 2952328"/>
              <a:gd name="connsiteY7" fmla="*/ 938580 h 1804962"/>
              <a:gd name="connsiteX8" fmla="*/ 2952328 w 2952328"/>
              <a:gd name="connsiteY8" fmla="*/ 1335672 h 1804962"/>
              <a:gd name="connsiteX9" fmla="*/ 2952328 w 2952328"/>
              <a:gd name="connsiteY9" fmla="*/ 1804962 h 1804962"/>
              <a:gd name="connsiteX10" fmla="*/ 2391386 w 2952328"/>
              <a:gd name="connsiteY10" fmla="*/ 1804962 h 1804962"/>
              <a:gd name="connsiteX11" fmla="*/ 1889490 w 2952328"/>
              <a:gd name="connsiteY11" fmla="*/ 1804962 h 1804962"/>
              <a:gd name="connsiteX12" fmla="*/ 1239978 w 2952328"/>
              <a:gd name="connsiteY12" fmla="*/ 1804962 h 1804962"/>
              <a:gd name="connsiteX13" fmla="*/ 590466 w 2952328"/>
              <a:gd name="connsiteY13" fmla="*/ 1804962 h 1804962"/>
              <a:gd name="connsiteX14" fmla="*/ 0 w 2952328"/>
              <a:gd name="connsiteY14" fmla="*/ 1804962 h 1804962"/>
              <a:gd name="connsiteX15" fmla="*/ 0 w 2952328"/>
              <a:gd name="connsiteY15" fmla="*/ 1335672 h 1804962"/>
              <a:gd name="connsiteX16" fmla="*/ 0 w 2952328"/>
              <a:gd name="connsiteY16" fmla="*/ 884431 h 1804962"/>
              <a:gd name="connsiteX17" fmla="*/ 0 w 2952328"/>
              <a:gd name="connsiteY17" fmla="*/ 451241 h 1804962"/>
              <a:gd name="connsiteX18" fmla="*/ 0 w 2952328"/>
              <a:gd name="connsiteY18" fmla="*/ 0 h 180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2328" h="1804962" fill="none" extrusionOk="0">
                <a:moveTo>
                  <a:pt x="0" y="0"/>
                </a:moveTo>
                <a:cubicBezTo>
                  <a:pt x="157690" y="-25868"/>
                  <a:pt x="402718" y="61793"/>
                  <a:pt x="531419" y="0"/>
                </a:cubicBezTo>
                <a:cubicBezTo>
                  <a:pt x="660120" y="-61793"/>
                  <a:pt x="900994" y="36363"/>
                  <a:pt x="1092361" y="0"/>
                </a:cubicBezTo>
                <a:cubicBezTo>
                  <a:pt x="1283728" y="-36363"/>
                  <a:pt x="1538128" y="37410"/>
                  <a:pt x="1682827" y="0"/>
                </a:cubicBezTo>
                <a:cubicBezTo>
                  <a:pt x="1827526" y="-37410"/>
                  <a:pt x="2050497" y="5957"/>
                  <a:pt x="2302816" y="0"/>
                </a:cubicBezTo>
                <a:cubicBezTo>
                  <a:pt x="2555135" y="-5957"/>
                  <a:pt x="2733824" y="2515"/>
                  <a:pt x="2952328" y="0"/>
                </a:cubicBezTo>
                <a:cubicBezTo>
                  <a:pt x="2957942" y="180280"/>
                  <a:pt x="2927571" y="226812"/>
                  <a:pt x="2952328" y="451241"/>
                </a:cubicBezTo>
                <a:cubicBezTo>
                  <a:pt x="2977085" y="675670"/>
                  <a:pt x="2899163" y="771859"/>
                  <a:pt x="2952328" y="938580"/>
                </a:cubicBezTo>
                <a:cubicBezTo>
                  <a:pt x="3005493" y="1105301"/>
                  <a:pt x="2926974" y="1223442"/>
                  <a:pt x="2952328" y="1335672"/>
                </a:cubicBezTo>
                <a:cubicBezTo>
                  <a:pt x="2977682" y="1447902"/>
                  <a:pt x="2898693" y="1572569"/>
                  <a:pt x="2952328" y="1804962"/>
                </a:cubicBezTo>
                <a:cubicBezTo>
                  <a:pt x="2703527" y="1832126"/>
                  <a:pt x="2530371" y="1803549"/>
                  <a:pt x="2391386" y="1804962"/>
                </a:cubicBezTo>
                <a:cubicBezTo>
                  <a:pt x="2252401" y="1806375"/>
                  <a:pt x="2039699" y="1771994"/>
                  <a:pt x="1889490" y="1804962"/>
                </a:cubicBezTo>
                <a:cubicBezTo>
                  <a:pt x="1739281" y="1837930"/>
                  <a:pt x="1393916" y="1743976"/>
                  <a:pt x="1239978" y="1804962"/>
                </a:cubicBezTo>
                <a:cubicBezTo>
                  <a:pt x="1086040" y="1865948"/>
                  <a:pt x="873051" y="1763165"/>
                  <a:pt x="590466" y="1804962"/>
                </a:cubicBezTo>
                <a:cubicBezTo>
                  <a:pt x="307881" y="1846759"/>
                  <a:pt x="189214" y="1783621"/>
                  <a:pt x="0" y="1804962"/>
                </a:cubicBezTo>
                <a:cubicBezTo>
                  <a:pt x="-39636" y="1703644"/>
                  <a:pt x="35928" y="1488253"/>
                  <a:pt x="0" y="1335672"/>
                </a:cubicBezTo>
                <a:cubicBezTo>
                  <a:pt x="-35928" y="1183091"/>
                  <a:pt x="13543" y="1067380"/>
                  <a:pt x="0" y="884431"/>
                </a:cubicBezTo>
                <a:cubicBezTo>
                  <a:pt x="-13543" y="701482"/>
                  <a:pt x="17747" y="594123"/>
                  <a:pt x="0" y="451241"/>
                </a:cubicBezTo>
                <a:cubicBezTo>
                  <a:pt x="-17747" y="308359"/>
                  <a:pt x="42806" y="125245"/>
                  <a:pt x="0" y="0"/>
                </a:cubicBezTo>
                <a:close/>
              </a:path>
              <a:path w="2952328" h="1804962" stroke="0" extrusionOk="0">
                <a:moveTo>
                  <a:pt x="0" y="0"/>
                </a:moveTo>
                <a:cubicBezTo>
                  <a:pt x="267268" y="-13569"/>
                  <a:pt x="416514" y="45190"/>
                  <a:pt x="649512" y="0"/>
                </a:cubicBezTo>
                <a:cubicBezTo>
                  <a:pt x="882510" y="-45190"/>
                  <a:pt x="1049546" y="6222"/>
                  <a:pt x="1239978" y="0"/>
                </a:cubicBezTo>
                <a:cubicBezTo>
                  <a:pt x="1430410" y="-6222"/>
                  <a:pt x="1524597" y="52201"/>
                  <a:pt x="1771397" y="0"/>
                </a:cubicBezTo>
                <a:cubicBezTo>
                  <a:pt x="2018197" y="-52201"/>
                  <a:pt x="2093131" y="42208"/>
                  <a:pt x="2361862" y="0"/>
                </a:cubicBezTo>
                <a:cubicBezTo>
                  <a:pt x="2630593" y="-42208"/>
                  <a:pt x="2815443" y="23564"/>
                  <a:pt x="2952328" y="0"/>
                </a:cubicBezTo>
                <a:cubicBezTo>
                  <a:pt x="2960625" y="177215"/>
                  <a:pt x="2946251" y="310699"/>
                  <a:pt x="2952328" y="415141"/>
                </a:cubicBezTo>
                <a:cubicBezTo>
                  <a:pt x="2958405" y="519583"/>
                  <a:pt x="2946390" y="694665"/>
                  <a:pt x="2952328" y="812233"/>
                </a:cubicBezTo>
                <a:cubicBezTo>
                  <a:pt x="2958266" y="929801"/>
                  <a:pt x="2936364" y="1095967"/>
                  <a:pt x="2952328" y="1209325"/>
                </a:cubicBezTo>
                <a:cubicBezTo>
                  <a:pt x="2968292" y="1322683"/>
                  <a:pt x="2896272" y="1576449"/>
                  <a:pt x="2952328" y="1804962"/>
                </a:cubicBezTo>
                <a:cubicBezTo>
                  <a:pt x="2699090" y="1826319"/>
                  <a:pt x="2577070" y="1793968"/>
                  <a:pt x="2332339" y="1804962"/>
                </a:cubicBezTo>
                <a:cubicBezTo>
                  <a:pt x="2087608" y="1815956"/>
                  <a:pt x="1924880" y="1764584"/>
                  <a:pt x="1771397" y="1804962"/>
                </a:cubicBezTo>
                <a:cubicBezTo>
                  <a:pt x="1617914" y="1845340"/>
                  <a:pt x="1420606" y="1731409"/>
                  <a:pt x="1151408" y="1804962"/>
                </a:cubicBezTo>
                <a:cubicBezTo>
                  <a:pt x="882210" y="1878515"/>
                  <a:pt x="806813" y="1802893"/>
                  <a:pt x="619989" y="1804962"/>
                </a:cubicBezTo>
                <a:cubicBezTo>
                  <a:pt x="433165" y="1807031"/>
                  <a:pt x="158596" y="1743802"/>
                  <a:pt x="0" y="1804962"/>
                </a:cubicBezTo>
                <a:cubicBezTo>
                  <a:pt x="-35839" y="1691999"/>
                  <a:pt x="9970" y="1430376"/>
                  <a:pt x="0" y="1335672"/>
                </a:cubicBezTo>
                <a:cubicBezTo>
                  <a:pt x="-9970" y="1240968"/>
                  <a:pt x="44382" y="1055340"/>
                  <a:pt x="0" y="848332"/>
                </a:cubicBezTo>
                <a:cubicBezTo>
                  <a:pt x="-44382" y="641324"/>
                  <a:pt x="20850" y="198244"/>
                  <a:pt x="0" y="0"/>
                </a:cubicBezTo>
                <a:close/>
              </a:path>
            </a:pathLst>
          </a:cu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Alcuni di tali allegati, in fase di prima applicazione, potranno essere sostituiti da un eventuale regolamento attuativo che quindi ne prenderebbe il posto.</a:t>
            </a:r>
          </a:p>
        </p:txBody>
      </p:sp>
      <p:sp>
        <p:nvSpPr>
          <p:cNvPr id="8" name="Ovale 7">
            <a:extLst>
              <a:ext uri="{FF2B5EF4-FFF2-40B4-BE49-F238E27FC236}">
                <a16:creationId xmlns:a16="http://schemas.microsoft.com/office/drawing/2014/main" id="{29417CDE-5C66-8FD7-5081-E2F31E53FD2A}"/>
              </a:ext>
            </a:extLst>
          </p:cNvPr>
          <p:cNvSpPr/>
          <p:nvPr/>
        </p:nvSpPr>
        <p:spPr>
          <a:xfrm>
            <a:off x="5940030" y="1376092"/>
            <a:ext cx="2736304" cy="1105547"/>
          </a:xfrm>
          <a:custGeom>
            <a:avLst/>
            <a:gdLst>
              <a:gd name="connsiteX0" fmla="*/ 0 w 2736304"/>
              <a:gd name="connsiteY0" fmla="*/ 552774 h 1105547"/>
              <a:gd name="connsiteX1" fmla="*/ 1368152 w 2736304"/>
              <a:gd name="connsiteY1" fmla="*/ 0 h 1105547"/>
              <a:gd name="connsiteX2" fmla="*/ 2736304 w 2736304"/>
              <a:gd name="connsiteY2" fmla="*/ 552774 h 1105547"/>
              <a:gd name="connsiteX3" fmla="*/ 1368152 w 2736304"/>
              <a:gd name="connsiteY3" fmla="*/ 1105548 h 1105547"/>
              <a:gd name="connsiteX4" fmla="*/ 0 w 2736304"/>
              <a:gd name="connsiteY4" fmla="*/ 552774 h 110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1105547" fill="none" extrusionOk="0">
                <a:moveTo>
                  <a:pt x="0" y="552774"/>
                </a:moveTo>
                <a:cubicBezTo>
                  <a:pt x="46832" y="253041"/>
                  <a:pt x="638640" y="-53707"/>
                  <a:pt x="1368152" y="0"/>
                </a:cubicBezTo>
                <a:cubicBezTo>
                  <a:pt x="2097297" y="-4053"/>
                  <a:pt x="2708226" y="273920"/>
                  <a:pt x="2736304" y="552774"/>
                </a:cubicBezTo>
                <a:cubicBezTo>
                  <a:pt x="2729221" y="790513"/>
                  <a:pt x="2082995" y="1162201"/>
                  <a:pt x="1368152" y="1105548"/>
                </a:cubicBezTo>
                <a:cubicBezTo>
                  <a:pt x="619511" y="1109449"/>
                  <a:pt x="13318" y="861265"/>
                  <a:pt x="0" y="552774"/>
                </a:cubicBezTo>
                <a:close/>
              </a:path>
              <a:path w="2736304" h="1105547" stroke="0" extrusionOk="0">
                <a:moveTo>
                  <a:pt x="0" y="552774"/>
                </a:moveTo>
                <a:cubicBezTo>
                  <a:pt x="-124879" y="170457"/>
                  <a:pt x="550242" y="23382"/>
                  <a:pt x="1368152" y="0"/>
                </a:cubicBezTo>
                <a:cubicBezTo>
                  <a:pt x="2208865" y="17916"/>
                  <a:pt x="2716346" y="248120"/>
                  <a:pt x="2736304" y="552774"/>
                </a:cubicBezTo>
                <a:cubicBezTo>
                  <a:pt x="2682283" y="910818"/>
                  <a:pt x="2100769" y="1232634"/>
                  <a:pt x="1368152" y="1105548"/>
                </a:cubicBezTo>
                <a:cubicBezTo>
                  <a:pt x="578788" y="1087080"/>
                  <a:pt x="55802" y="884726"/>
                  <a:pt x="0" y="552774"/>
                </a:cubicBezTo>
                <a:close/>
              </a:path>
            </a:pathLst>
          </a:custGeom>
          <a:solidFill>
            <a:srgbClr val="BFDC30"/>
          </a:solidFill>
          <a:ln>
            <a:extLst>
              <a:ext uri="{C807C97D-BFC1-408E-A445-0C87EB9F89A2}">
                <ask:lineSketchStyleProps xmlns:ask="http://schemas.microsoft.com/office/drawing/2018/sketchyshapes" sd="1219033472">
                  <a:prstGeom prst="ellipse">
                    <a:avLst/>
                  </a:pr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rPr>
              <a:t>Parzialmente auto applicativo?</a:t>
            </a:r>
          </a:p>
        </p:txBody>
      </p:sp>
    </p:spTree>
    <p:extLst>
      <p:ext uri="{BB962C8B-B14F-4D97-AF65-F5344CB8AC3E}">
        <p14:creationId xmlns:p14="http://schemas.microsoft.com/office/powerpoint/2010/main" val="25493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69A6587-E6D1-8587-A5A5-FF059FF27CD8}"/>
              </a:ext>
            </a:extLst>
          </p:cNvPr>
          <p:cNvSpPr>
            <a:spLocks noGrp="1"/>
          </p:cNvSpPr>
          <p:nvPr>
            <p:ph type="title"/>
          </p:nvPr>
        </p:nvSpPr>
        <p:spPr/>
        <p:txBody>
          <a:bodyPr>
            <a:normAutofit/>
          </a:bodyPr>
          <a:lstStyle/>
          <a:p>
            <a:r>
              <a:rPr lang="it-IT" dirty="0"/>
              <a:t>Gestione delle piattaforme </a:t>
            </a:r>
            <a:r>
              <a:rPr lang="it-IT" sz="2400" i="1" dirty="0"/>
              <a:t>(25)</a:t>
            </a:r>
            <a:endParaRPr lang="it-IT" i="1" dirty="0"/>
          </a:p>
        </p:txBody>
      </p:sp>
      <p:sp>
        <p:nvSpPr>
          <p:cNvPr id="3" name="Segnaposto numero diapositiva 2">
            <a:extLst>
              <a:ext uri="{FF2B5EF4-FFF2-40B4-BE49-F238E27FC236}">
                <a16:creationId xmlns:a16="http://schemas.microsoft.com/office/drawing/2014/main" id="{570158A8-402E-0871-59B1-18976E2EB540}"/>
              </a:ext>
            </a:extLst>
          </p:cNvPr>
          <p:cNvSpPr>
            <a:spLocks noGrp="1"/>
          </p:cNvSpPr>
          <p:nvPr>
            <p:ph type="sldNum" sz="quarter" idx="12"/>
          </p:nvPr>
        </p:nvSpPr>
        <p:spPr/>
        <p:txBody>
          <a:bodyPr/>
          <a:lstStyle/>
          <a:p>
            <a:fld id="{A88A401D-FA7D-467D-AFBB-0B3BA40DF614}" type="slidenum">
              <a:rPr lang="it-IT" smtClean="0"/>
              <a:t>20</a:t>
            </a:fld>
            <a:endParaRPr lang="it-IT"/>
          </a:p>
        </p:txBody>
      </p:sp>
      <p:sp>
        <p:nvSpPr>
          <p:cNvPr id="6" name="Segnaposto contenuto 2">
            <a:extLst>
              <a:ext uri="{FF2B5EF4-FFF2-40B4-BE49-F238E27FC236}">
                <a16:creationId xmlns:a16="http://schemas.microsoft.com/office/drawing/2014/main" id="{6121FD37-F356-F616-1E7F-E1370AA682FE}"/>
              </a:ext>
            </a:extLst>
          </p:cNvPr>
          <p:cNvSpPr txBox="1">
            <a:spLocks/>
          </p:cNvSpPr>
          <p:nvPr/>
        </p:nvSpPr>
        <p:spPr>
          <a:xfrm>
            <a:off x="691451" y="2093402"/>
            <a:ext cx="1504285" cy="2566579"/>
          </a:xfrm>
          <a:custGeom>
            <a:avLst/>
            <a:gdLst>
              <a:gd name="connsiteX0" fmla="*/ 0 w 1504285"/>
              <a:gd name="connsiteY0" fmla="*/ 0 h 2566579"/>
              <a:gd name="connsiteX1" fmla="*/ 516471 w 1504285"/>
              <a:gd name="connsiteY1" fmla="*/ 0 h 2566579"/>
              <a:gd name="connsiteX2" fmla="*/ 1002857 w 1504285"/>
              <a:gd name="connsiteY2" fmla="*/ 0 h 2566579"/>
              <a:gd name="connsiteX3" fmla="*/ 1504285 w 1504285"/>
              <a:gd name="connsiteY3" fmla="*/ 0 h 2566579"/>
              <a:gd name="connsiteX4" fmla="*/ 1504285 w 1504285"/>
              <a:gd name="connsiteY4" fmla="*/ 667311 h 2566579"/>
              <a:gd name="connsiteX5" fmla="*/ 1504285 w 1504285"/>
              <a:gd name="connsiteY5" fmla="*/ 1308955 h 2566579"/>
              <a:gd name="connsiteX6" fmla="*/ 1504285 w 1504285"/>
              <a:gd name="connsiteY6" fmla="*/ 1950600 h 2566579"/>
              <a:gd name="connsiteX7" fmla="*/ 1504285 w 1504285"/>
              <a:gd name="connsiteY7" fmla="*/ 2566579 h 2566579"/>
              <a:gd name="connsiteX8" fmla="*/ 987814 w 1504285"/>
              <a:gd name="connsiteY8" fmla="*/ 2566579 h 2566579"/>
              <a:gd name="connsiteX9" fmla="*/ 486385 w 1504285"/>
              <a:gd name="connsiteY9" fmla="*/ 2566579 h 2566579"/>
              <a:gd name="connsiteX10" fmla="*/ 0 w 1504285"/>
              <a:gd name="connsiteY10" fmla="*/ 2566579 h 2566579"/>
              <a:gd name="connsiteX11" fmla="*/ 0 w 1504285"/>
              <a:gd name="connsiteY11" fmla="*/ 1976266 h 2566579"/>
              <a:gd name="connsiteX12" fmla="*/ 0 w 1504285"/>
              <a:gd name="connsiteY12" fmla="*/ 1334621 h 2566579"/>
              <a:gd name="connsiteX13" fmla="*/ 0 w 1504285"/>
              <a:gd name="connsiteY13" fmla="*/ 744308 h 2566579"/>
              <a:gd name="connsiteX14" fmla="*/ 0 w 1504285"/>
              <a:gd name="connsiteY14" fmla="*/ 0 h 256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285" h="2566579" fill="none" extrusionOk="0">
                <a:moveTo>
                  <a:pt x="0" y="0"/>
                </a:moveTo>
                <a:cubicBezTo>
                  <a:pt x="186213" y="18514"/>
                  <a:pt x="382941" y="-19912"/>
                  <a:pt x="516471" y="0"/>
                </a:cubicBezTo>
                <a:cubicBezTo>
                  <a:pt x="650001" y="19912"/>
                  <a:pt x="897305" y="-23906"/>
                  <a:pt x="1002857" y="0"/>
                </a:cubicBezTo>
                <a:cubicBezTo>
                  <a:pt x="1108409" y="23906"/>
                  <a:pt x="1263078" y="-1464"/>
                  <a:pt x="1504285" y="0"/>
                </a:cubicBezTo>
                <a:cubicBezTo>
                  <a:pt x="1530573" y="253574"/>
                  <a:pt x="1481464" y="386492"/>
                  <a:pt x="1504285" y="667311"/>
                </a:cubicBezTo>
                <a:cubicBezTo>
                  <a:pt x="1527106" y="948130"/>
                  <a:pt x="1474655" y="1061205"/>
                  <a:pt x="1504285" y="1308955"/>
                </a:cubicBezTo>
                <a:cubicBezTo>
                  <a:pt x="1533915" y="1556705"/>
                  <a:pt x="1531819" y="1818685"/>
                  <a:pt x="1504285" y="1950600"/>
                </a:cubicBezTo>
                <a:cubicBezTo>
                  <a:pt x="1476751" y="2082516"/>
                  <a:pt x="1515843" y="2442687"/>
                  <a:pt x="1504285" y="2566579"/>
                </a:cubicBezTo>
                <a:cubicBezTo>
                  <a:pt x="1313792" y="2562856"/>
                  <a:pt x="1141918" y="2567206"/>
                  <a:pt x="987814" y="2566579"/>
                </a:cubicBezTo>
                <a:cubicBezTo>
                  <a:pt x="833710" y="2565952"/>
                  <a:pt x="659860" y="2547789"/>
                  <a:pt x="486385" y="2566579"/>
                </a:cubicBezTo>
                <a:cubicBezTo>
                  <a:pt x="312910" y="2585369"/>
                  <a:pt x="120186" y="2565050"/>
                  <a:pt x="0" y="2566579"/>
                </a:cubicBezTo>
                <a:cubicBezTo>
                  <a:pt x="23995" y="2418425"/>
                  <a:pt x="-15678" y="2197427"/>
                  <a:pt x="0" y="1976266"/>
                </a:cubicBezTo>
                <a:cubicBezTo>
                  <a:pt x="15678" y="1755105"/>
                  <a:pt x="-21265" y="1592520"/>
                  <a:pt x="0" y="1334621"/>
                </a:cubicBezTo>
                <a:cubicBezTo>
                  <a:pt x="21265" y="1076723"/>
                  <a:pt x="-9542" y="907877"/>
                  <a:pt x="0" y="744308"/>
                </a:cubicBezTo>
                <a:cubicBezTo>
                  <a:pt x="9542" y="580739"/>
                  <a:pt x="-32164" y="330687"/>
                  <a:pt x="0" y="0"/>
                </a:cubicBezTo>
                <a:close/>
              </a:path>
              <a:path w="1504285" h="2566579" stroke="0" extrusionOk="0">
                <a:moveTo>
                  <a:pt x="0" y="0"/>
                </a:moveTo>
                <a:cubicBezTo>
                  <a:pt x="101570" y="8850"/>
                  <a:pt x="335390" y="12298"/>
                  <a:pt x="486385" y="0"/>
                </a:cubicBezTo>
                <a:cubicBezTo>
                  <a:pt x="637381" y="-12298"/>
                  <a:pt x="851050" y="-7157"/>
                  <a:pt x="942685" y="0"/>
                </a:cubicBezTo>
                <a:cubicBezTo>
                  <a:pt x="1034320" y="7157"/>
                  <a:pt x="1278422" y="21233"/>
                  <a:pt x="1504285" y="0"/>
                </a:cubicBezTo>
                <a:cubicBezTo>
                  <a:pt x="1512932" y="264470"/>
                  <a:pt x="1480815" y="309835"/>
                  <a:pt x="1504285" y="564647"/>
                </a:cubicBezTo>
                <a:cubicBezTo>
                  <a:pt x="1527755" y="819459"/>
                  <a:pt x="1504197" y="969005"/>
                  <a:pt x="1504285" y="1154961"/>
                </a:cubicBezTo>
                <a:cubicBezTo>
                  <a:pt x="1504373" y="1340917"/>
                  <a:pt x="1510696" y="1473186"/>
                  <a:pt x="1504285" y="1770940"/>
                </a:cubicBezTo>
                <a:cubicBezTo>
                  <a:pt x="1497874" y="2068694"/>
                  <a:pt x="1491629" y="2326881"/>
                  <a:pt x="1504285" y="2566579"/>
                </a:cubicBezTo>
                <a:cubicBezTo>
                  <a:pt x="1266562" y="2563138"/>
                  <a:pt x="1233396" y="2550785"/>
                  <a:pt x="1017900" y="2566579"/>
                </a:cubicBezTo>
                <a:cubicBezTo>
                  <a:pt x="802404" y="2582373"/>
                  <a:pt x="737070" y="2572069"/>
                  <a:pt x="501428" y="2566579"/>
                </a:cubicBezTo>
                <a:cubicBezTo>
                  <a:pt x="265786" y="2561089"/>
                  <a:pt x="236711" y="2544887"/>
                  <a:pt x="0" y="2566579"/>
                </a:cubicBezTo>
                <a:cubicBezTo>
                  <a:pt x="10794" y="2400998"/>
                  <a:pt x="20769" y="2072314"/>
                  <a:pt x="0" y="1873603"/>
                </a:cubicBezTo>
                <a:cubicBezTo>
                  <a:pt x="-20769" y="1674892"/>
                  <a:pt x="18277" y="1496138"/>
                  <a:pt x="0" y="1206292"/>
                </a:cubicBezTo>
                <a:cubicBezTo>
                  <a:pt x="-18277" y="916446"/>
                  <a:pt x="-22981" y="846429"/>
                  <a:pt x="0" y="641645"/>
                </a:cubicBezTo>
                <a:cubicBezTo>
                  <a:pt x="22981" y="436861"/>
                  <a:pt x="-6999" y="292377"/>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b="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DEVONO</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assicurare la partecipazione alla gara </a:t>
            </a:r>
          </a:p>
        </p:txBody>
      </p:sp>
      <p:sp>
        <p:nvSpPr>
          <p:cNvPr id="7" name="Segnaposto contenuto 2">
            <a:extLst>
              <a:ext uri="{FF2B5EF4-FFF2-40B4-BE49-F238E27FC236}">
                <a16:creationId xmlns:a16="http://schemas.microsoft.com/office/drawing/2014/main" id="{AA72F8FC-7E05-82B1-1338-C0829E3DF21A}"/>
              </a:ext>
            </a:extLst>
          </p:cNvPr>
          <p:cNvSpPr txBox="1">
            <a:spLocks/>
          </p:cNvSpPr>
          <p:nvPr/>
        </p:nvSpPr>
        <p:spPr>
          <a:xfrm>
            <a:off x="2316062" y="2093402"/>
            <a:ext cx="4452182" cy="2494571"/>
          </a:xfrm>
          <a:custGeom>
            <a:avLst/>
            <a:gdLst>
              <a:gd name="connsiteX0" fmla="*/ 0 w 4452182"/>
              <a:gd name="connsiteY0" fmla="*/ 0 h 2494571"/>
              <a:gd name="connsiteX1" fmla="*/ 502461 w 4452182"/>
              <a:gd name="connsiteY1" fmla="*/ 0 h 2494571"/>
              <a:gd name="connsiteX2" fmla="*/ 1093965 w 4452182"/>
              <a:gd name="connsiteY2" fmla="*/ 0 h 2494571"/>
              <a:gd name="connsiteX3" fmla="*/ 1819034 w 4452182"/>
              <a:gd name="connsiteY3" fmla="*/ 0 h 2494571"/>
              <a:gd name="connsiteX4" fmla="*/ 2366017 w 4452182"/>
              <a:gd name="connsiteY4" fmla="*/ 0 h 2494571"/>
              <a:gd name="connsiteX5" fmla="*/ 2868477 w 4452182"/>
              <a:gd name="connsiteY5" fmla="*/ 0 h 2494571"/>
              <a:gd name="connsiteX6" fmla="*/ 3504503 w 4452182"/>
              <a:gd name="connsiteY6" fmla="*/ 0 h 2494571"/>
              <a:gd name="connsiteX7" fmla="*/ 4452182 w 4452182"/>
              <a:gd name="connsiteY7" fmla="*/ 0 h 2494571"/>
              <a:gd name="connsiteX8" fmla="*/ 4452182 w 4452182"/>
              <a:gd name="connsiteY8" fmla="*/ 598697 h 2494571"/>
              <a:gd name="connsiteX9" fmla="*/ 4452182 w 4452182"/>
              <a:gd name="connsiteY9" fmla="*/ 1272231 h 2494571"/>
              <a:gd name="connsiteX10" fmla="*/ 4452182 w 4452182"/>
              <a:gd name="connsiteY10" fmla="*/ 1821037 h 2494571"/>
              <a:gd name="connsiteX11" fmla="*/ 4452182 w 4452182"/>
              <a:gd name="connsiteY11" fmla="*/ 2494571 h 2494571"/>
              <a:gd name="connsiteX12" fmla="*/ 3727112 w 4452182"/>
              <a:gd name="connsiteY12" fmla="*/ 2494571 h 2494571"/>
              <a:gd name="connsiteX13" fmla="*/ 3046565 w 4452182"/>
              <a:gd name="connsiteY13" fmla="*/ 2494571 h 2494571"/>
              <a:gd name="connsiteX14" fmla="*/ 2499582 w 4452182"/>
              <a:gd name="connsiteY14" fmla="*/ 2494571 h 2494571"/>
              <a:gd name="connsiteX15" fmla="*/ 1863556 w 4452182"/>
              <a:gd name="connsiteY15" fmla="*/ 2494571 h 2494571"/>
              <a:gd name="connsiteX16" fmla="*/ 1361096 w 4452182"/>
              <a:gd name="connsiteY16" fmla="*/ 2494571 h 2494571"/>
              <a:gd name="connsiteX17" fmla="*/ 636026 w 4452182"/>
              <a:gd name="connsiteY17" fmla="*/ 2494571 h 2494571"/>
              <a:gd name="connsiteX18" fmla="*/ 0 w 4452182"/>
              <a:gd name="connsiteY18" fmla="*/ 2494571 h 2494571"/>
              <a:gd name="connsiteX19" fmla="*/ 0 w 4452182"/>
              <a:gd name="connsiteY19" fmla="*/ 1870928 h 2494571"/>
              <a:gd name="connsiteX20" fmla="*/ 0 w 4452182"/>
              <a:gd name="connsiteY20" fmla="*/ 1222340 h 2494571"/>
              <a:gd name="connsiteX21" fmla="*/ 0 w 4452182"/>
              <a:gd name="connsiteY21" fmla="*/ 548806 h 2494571"/>
              <a:gd name="connsiteX22" fmla="*/ 0 w 4452182"/>
              <a:gd name="connsiteY22" fmla="*/ 0 h 24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52182" h="2494571" fill="none" extrusionOk="0">
                <a:moveTo>
                  <a:pt x="0" y="0"/>
                </a:moveTo>
                <a:cubicBezTo>
                  <a:pt x="127247" y="-17225"/>
                  <a:pt x="307680" y="13701"/>
                  <a:pt x="502461" y="0"/>
                </a:cubicBezTo>
                <a:cubicBezTo>
                  <a:pt x="697242" y="-13701"/>
                  <a:pt x="913134" y="16568"/>
                  <a:pt x="1093965" y="0"/>
                </a:cubicBezTo>
                <a:cubicBezTo>
                  <a:pt x="1274796" y="-16568"/>
                  <a:pt x="1649435" y="20892"/>
                  <a:pt x="1819034" y="0"/>
                </a:cubicBezTo>
                <a:cubicBezTo>
                  <a:pt x="1988633" y="-20892"/>
                  <a:pt x="2128209" y="2059"/>
                  <a:pt x="2366017" y="0"/>
                </a:cubicBezTo>
                <a:cubicBezTo>
                  <a:pt x="2603825" y="-2059"/>
                  <a:pt x="2713535" y="13001"/>
                  <a:pt x="2868477" y="0"/>
                </a:cubicBezTo>
                <a:cubicBezTo>
                  <a:pt x="3023419" y="-13001"/>
                  <a:pt x="3317223" y="-20858"/>
                  <a:pt x="3504503" y="0"/>
                </a:cubicBezTo>
                <a:cubicBezTo>
                  <a:pt x="3691783" y="20858"/>
                  <a:pt x="4029988" y="3295"/>
                  <a:pt x="4452182" y="0"/>
                </a:cubicBezTo>
                <a:cubicBezTo>
                  <a:pt x="4441239" y="133197"/>
                  <a:pt x="4465287" y="426128"/>
                  <a:pt x="4452182" y="598697"/>
                </a:cubicBezTo>
                <a:cubicBezTo>
                  <a:pt x="4439077" y="771266"/>
                  <a:pt x="4435959" y="1067444"/>
                  <a:pt x="4452182" y="1272231"/>
                </a:cubicBezTo>
                <a:cubicBezTo>
                  <a:pt x="4468405" y="1477018"/>
                  <a:pt x="4468734" y="1571558"/>
                  <a:pt x="4452182" y="1821037"/>
                </a:cubicBezTo>
                <a:cubicBezTo>
                  <a:pt x="4435630" y="2070516"/>
                  <a:pt x="4442235" y="2266206"/>
                  <a:pt x="4452182" y="2494571"/>
                </a:cubicBezTo>
                <a:cubicBezTo>
                  <a:pt x="4201247" y="2459895"/>
                  <a:pt x="3893261" y="2504607"/>
                  <a:pt x="3727112" y="2494571"/>
                </a:cubicBezTo>
                <a:cubicBezTo>
                  <a:pt x="3560963" y="2484536"/>
                  <a:pt x="3260771" y="2489706"/>
                  <a:pt x="3046565" y="2494571"/>
                </a:cubicBezTo>
                <a:cubicBezTo>
                  <a:pt x="2832359" y="2499436"/>
                  <a:pt x="2761284" y="2490575"/>
                  <a:pt x="2499582" y="2494571"/>
                </a:cubicBezTo>
                <a:cubicBezTo>
                  <a:pt x="2237880" y="2498567"/>
                  <a:pt x="2095489" y="2497021"/>
                  <a:pt x="1863556" y="2494571"/>
                </a:cubicBezTo>
                <a:cubicBezTo>
                  <a:pt x="1631623" y="2492121"/>
                  <a:pt x="1603069" y="2499944"/>
                  <a:pt x="1361096" y="2494571"/>
                </a:cubicBezTo>
                <a:cubicBezTo>
                  <a:pt x="1119123" y="2489198"/>
                  <a:pt x="810337" y="2479400"/>
                  <a:pt x="636026" y="2494571"/>
                </a:cubicBezTo>
                <a:cubicBezTo>
                  <a:pt x="461715" y="2509743"/>
                  <a:pt x="298694" y="2523971"/>
                  <a:pt x="0" y="2494571"/>
                </a:cubicBezTo>
                <a:cubicBezTo>
                  <a:pt x="29449" y="2206644"/>
                  <a:pt x="-20992" y="2141286"/>
                  <a:pt x="0" y="1870928"/>
                </a:cubicBezTo>
                <a:cubicBezTo>
                  <a:pt x="20992" y="1600570"/>
                  <a:pt x="-10885" y="1427251"/>
                  <a:pt x="0" y="1222340"/>
                </a:cubicBezTo>
                <a:cubicBezTo>
                  <a:pt x="10885" y="1017429"/>
                  <a:pt x="-17089" y="690687"/>
                  <a:pt x="0" y="548806"/>
                </a:cubicBezTo>
                <a:cubicBezTo>
                  <a:pt x="17089" y="406925"/>
                  <a:pt x="-19347" y="263736"/>
                  <a:pt x="0" y="0"/>
                </a:cubicBezTo>
                <a:close/>
              </a:path>
              <a:path w="4452182" h="2494571" stroke="0" extrusionOk="0">
                <a:moveTo>
                  <a:pt x="0" y="0"/>
                </a:moveTo>
                <a:cubicBezTo>
                  <a:pt x="241666" y="-29460"/>
                  <a:pt x="382996" y="-14156"/>
                  <a:pt x="591504" y="0"/>
                </a:cubicBezTo>
                <a:cubicBezTo>
                  <a:pt x="800012" y="14156"/>
                  <a:pt x="874021" y="-16979"/>
                  <a:pt x="1093965" y="0"/>
                </a:cubicBezTo>
                <a:cubicBezTo>
                  <a:pt x="1313909" y="16979"/>
                  <a:pt x="1374140" y="-3450"/>
                  <a:pt x="1640947" y="0"/>
                </a:cubicBezTo>
                <a:cubicBezTo>
                  <a:pt x="1907754" y="3450"/>
                  <a:pt x="1943955" y="13233"/>
                  <a:pt x="2143408" y="0"/>
                </a:cubicBezTo>
                <a:cubicBezTo>
                  <a:pt x="2342861" y="-13233"/>
                  <a:pt x="2560341" y="-13087"/>
                  <a:pt x="2823955" y="0"/>
                </a:cubicBezTo>
                <a:cubicBezTo>
                  <a:pt x="3087569" y="13087"/>
                  <a:pt x="3221509" y="32410"/>
                  <a:pt x="3549025" y="0"/>
                </a:cubicBezTo>
                <a:cubicBezTo>
                  <a:pt x="3876541" y="-32410"/>
                  <a:pt x="4003182" y="-34606"/>
                  <a:pt x="4452182" y="0"/>
                </a:cubicBezTo>
                <a:cubicBezTo>
                  <a:pt x="4451934" y="150982"/>
                  <a:pt x="4435945" y="428975"/>
                  <a:pt x="4452182" y="548806"/>
                </a:cubicBezTo>
                <a:cubicBezTo>
                  <a:pt x="4468419" y="668637"/>
                  <a:pt x="4431270" y="948907"/>
                  <a:pt x="4452182" y="1147503"/>
                </a:cubicBezTo>
                <a:cubicBezTo>
                  <a:pt x="4473094" y="1346099"/>
                  <a:pt x="4482222" y="1645540"/>
                  <a:pt x="4452182" y="1821037"/>
                </a:cubicBezTo>
                <a:cubicBezTo>
                  <a:pt x="4422142" y="1996534"/>
                  <a:pt x="4429131" y="2203296"/>
                  <a:pt x="4452182" y="2494571"/>
                </a:cubicBezTo>
                <a:cubicBezTo>
                  <a:pt x="4210241" y="2487639"/>
                  <a:pt x="3998424" y="2506022"/>
                  <a:pt x="3771634" y="2494571"/>
                </a:cubicBezTo>
                <a:cubicBezTo>
                  <a:pt x="3544844" y="2483120"/>
                  <a:pt x="3232672" y="2528214"/>
                  <a:pt x="3046565" y="2494571"/>
                </a:cubicBezTo>
                <a:cubicBezTo>
                  <a:pt x="2860458" y="2460928"/>
                  <a:pt x="2629215" y="2499839"/>
                  <a:pt x="2499582" y="2494571"/>
                </a:cubicBezTo>
                <a:cubicBezTo>
                  <a:pt x="2369949" y="2489303"/>
                  <a:pt x="2153327" y="2475474"/>
                  <a:pt x="1908078" y="2494571"/>
                </a:cubicBezTo>
                <a:cubicBezTo>
                  <a:pt x="1662829" y="2513668"/>
                  <a:pt x="1540459" y="2505768"/>
                  <a:pt x="1405617" y="2494571"/>
                </a:cubicBezTo>
                <a:cubicBezTo>
                  <a:pt x="1270775" y="2483374"/>
                  <a:pt x="1146132" y="2503068"/>
                  <a:pt x="903157" y="2494571"/>
                </a:cubicBezTo>
                <a:cubicBezTo>
                  <a:pt x="660182" y="2486074"/>
                  <a:pt x="408521" y="2492599"/>
                  <a:pt x="0" y="2494571"/>
                </a:cubicBezTo>
                <a:cubicBezTo>
                  <a:pt x="8110" y="2269356"/>
                  <a:pt x="24841" y="2153310"/>
                  <a:pt x="0" y="1895874"/>
                </a:cubicBezTo>
                <a:cubicBezTo>
                  <a:pt x="-24841" y="1638438"/>
                  <a:pt x="25816" y="1492578"/>
                  <a:pt x="0" y="1347068"/>
                </a:cubicBezTo>
                <a:cubicBezTo>
                  <a:pt x="-25816" y="1201558"/>
                  <a:pt x="3433" y="864540"/>
                  <a:pt x="0" y="723426"/>
                </a:cubicBezTo>
                <a:cubicBezTo>
                  <a:pt x="-3433" y="582312"/>
                  <a:pt x="9817" y="273534"/>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b="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Possono</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dirty="0">
                <a:solidFill>
                  <a:schemeClr val="tx1"/>
                </a:solidFill>
                <a:latin typeface="Leelawadee" panose="020B0502040204020203" pitchFamily="34" charset="-34"/>
                <a:cs typeface="Leelawadee" panose="020B0502040204020203" pitchFamily="34" charset="-34"/>
              </a:rPr>
              <a:t>eventualmente disporre:</a:t>
            </a:r>
          </a:p>
          <a:p>
            <a:pPr algn="just">
              <a:buFont typeface="Courier New" panose="02070309020205020404" pitchFamily="49" charset="0"/>
              <a:buChar char="o"/>
            </a:pPr>
            <a:r>
              <a:rPr lang="it-IT" dirty="0">
                <a:solidFill>
                  <a:schemeClr val="tx1"/>
                </a:solidFill>
                <a:latin typeface="Leelawadee" panose="020B0502040204020203" pitchFamily="34" charset="-34"/>
                <a:cs typeface="Leelawadee" panose="020B0502040204020203" pitchFamily="34" charset="-34"/>
              </a:rPr>
              <a:t>la</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b="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sospensione del termine per la ricezione delle offerte </a:t>
            </a:r>
            <a:r>
              <a:rPr lang="it-IT" dirty="0">
                <a:solidFill>
                  <a:schemeClr val="tx1"/>
                </a:solidFill>
                <a:latin typeface="Leelawadee" panose="020B0502040204020203" pitchFamily="34" charset="-34"/>
                <a:cs typeface="Leelawadee" panose="020B0502040204020203" pitchFamily="34" charset="-34"/>
              </a:rPr>
              <a:t>per il periodo di tempo necessario a ripristinare il normale funzionamento e</a:t>
            </a:r>
          </a:p>
          <a:p>
            <a:pPr algn="just">
              <a:buFont typeface="Courier New" panose="02070309020205020404" pitchFamily="49" charset="0"/>
              <a:buChar char="o"/>
            </a:pPr>
            <a:r>
              <a:rPr lang="it-IT" dirty="0">
                <a:solidFill>
                  <a:schemeClr val="tx1"/>
                </a:solidFill>
                <a:latin typeface="Leelawadee" panose="020B0502040204020203" pitchFamily="34" charset="-34"/>
                <a:cs typeface="Leelawadee" panose="020B0502040204020203" pitchFamily="34" charset="-34"/>
              </a:rPr>
              <a:t>la</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b="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proroga</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dirty="0">
                <a:solidFill>
                  <a:schemeClr val="tx1"/>
                </a:solidFill>
                <a:latin typeface="Leelawadee" panose="020B0502040204020203" pitchFamily="34" charset="-34"/>
                <a:cs typeface="Leelawadee" panose="020B0502040204020203" pitchFamily="34" charset="-34"/>
              </a:rPr>
              <a:t>dello stesso per una durata proporzionale alla gravità del malfunzionamento</a:t>
            </a:r>
          </a:p>
          <a:p>
            <a:pPr marL="0" indent="0" algn="just">
              <a:buNone/>
            </a:pPr>
            <a:endParaRPr lang="it-IT" sz="1400" dirty="0">
              <a:solidFill>
                <a:schemeClr val="tx1"/>
              </a:solidFill>
              <a:latin typeface="Leelawadee" panose="020B0502040204020203" pitchFamily="34" charset="-34"/>
              <a:cs typeface="Leelawadee" panose="020B0502040204020203" pitchFamily="34" charset="-34"/>
            </a:endParaRPr>
          </a:p>
        </p:txBody>
      </p:sp>
      <p:sp>
        <p:nvSpPr>
          <p:cNvPr id="8" name="Segnaposto contenuto 2">
            <a:extLst>
              <a:ext uri="{FF2B5EF4-FFF2-40B4-BE49-F238E27FC236}">
                <a16:creationId xmlns:a16="http://schemas.microsoft.com/office/drawing/2014/main" id="{ECE78A7E-3AF8-5E87-DE3F-6FEE0C166E1D}"/>
              </a:ext>
            </a:extLst>
          </p:cNvPr>
          <p:cNvSpPr txBox="1">
            <a:spLocks/>
          </p:cNvSpPr>
          <p:nvPr/>
        </p:nvSpPr>
        <p:spPr>
          <a:xfrm>
            <a:off x="6882412" y="1277009"/>
            <a:ext cx="1794044" cy="3310964"/>
          </a:xfrm>
          <a:custGeom>
            <a:avLst/>
            <a:gdLst>
              <a:gd name="connsiteX0" fmla="*/ 0 w 1794044"/>
              <a:gd name="connsiteY0" fmla="*/ 0 h 3310964"/>
              <a:gd name="connsiteX1" fmla="*/ 544193 w 1794044"/>
              <a:gd name="connsiteY1" fmla="*/ 0 h 3310964"/>
              <a:gd name="connsiteX2" fmla="*/ 1160148 w 1794044"/>
              <a:gd name="connsiteY2" fmla="*/ 0 h 3310964"/>
              <a:gd name="connsiteX3" fmla="*/ 1794044 w 1794044"/>
              <a:gd name="connsiteY3" fmla="*/ 0 h 3310964"/>
              <a:gd name="connsiteX4" fmla="*/ 1794044 w 1794044"/>
              <a:gd name="connsiteY4" fmla="*/ 562864 h 3310964"/>
              <a:gd name="connsiteX5" fmla="*/ 1794044 w 1794044"/>
              <a:gd name="connsiteY5" fmla="*/ 1158837 h 3310964"/>
              <a:gd name="connsiteX6" fmla="*/ 1794044 w 1794044"/>
              <a:gd name="connsiteY6" fmla="*/ 1854140 h 3310964"/>
              <a:gd name="connsiteX7" fmla="*/ 1794044 w 1794044"/>
              <a:gd name="connsiteY7" fmla="*/ 2516333 h 3310964"/>
              <a:gd name="connsiteX8" fmla="*/ 1794044 w 1794044"/>
              <a:gd name="connsiteY8" fmla="*/ 3310964 h 3310964"/>
              <a:gd name="connsiteX9" fmla="*/ 1178089 w 1794044"/>
              <a:gd name="connsiteY9" fmla="*/ 3310964 h 3310964"/>
              <a:gd name="connsiteX10" fmla="*/ 562134 w 1794044"/>
              <a:gd name="connsiteY10" fmla="*/ 3310964 h 3310964"/>
              <a:gd name="connsiteX11" fmla="*/ 0 w 1794044"/>
              <a:gd name="connsiteY11" fmla="*/ 3310964 h 3310964"/>
              <a:gd name="connsiteX12" fmla="*/ 0 w 1794044"/>
              <a:gd name="connsiteY12" fmla="*/ 2714990 h 3310964"/>
              <a:gd name="connsiteX13" fmla="*/ 0 w 1794044"/>
              <a:gd name="connsiteY13" fmla="*/ 2019688 h 3310964"/>
              <a:gd name="connsiteX14" fmla="*/ 0 w 1794044"/>
              <a:gd name="connsiteY14" fmla="*/ 1357495 h 3310964"/>
              <a:gd name="connsiteX15" fmla="*/ 0 w 1794044"/>
              <a:gd name="connsiteY15" fmla="*/ 728412 h 3310964"/>
              <a:gd name="connsiteX16" fmla="*/ 0 w 1794044"/>
              <a:gd name="connsiteY16" fmla="*/ 0 h 33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4044" h="3310964" fill="none" extrusionOk="0">
                <a:moveTo>
                  <a:pt x="0" y="0"/>
                </a:moveTo>
                <a:cubicBezTo>
                  <a:pt x="266570" y="18211"/>
                  <a:pt x="326565" y="-9592"/>
                  <a:pt x="544193" y="0"/>
                </a:cubicBezTo>
                <a:cubicBezTo>
                  <a:pt x="761821" y="9592"/>
                  <a:pt x="891347" y="-30099"/>
                  <a:pt x="1160148" y="0"/>
                </a:cubicBezTo>
                <a:cubicBezTo>
                  <a:pt x="1428949" y="30099"/>
                  <a:pt x="1530960" y="-25237"/>
                  <a:pt x="1794044" y="0"/>
                </a:cubicBezTo>
                <a:cubicBezTo>
                  <a:pt x="1784756" y="183086"/>
                  <a:pt x="1805175" y="409440"/>
                  <a:pt x="1794044" y="562864"/>
                </a:cubicBezTo>
                <a:cubicBezTo>
                  <a:pt x="1782913" y="716288"/>
                  <a:pt x="1791174" y="1035570"/>
                  <a:pt x="1794044" y="1158837"/>
                </a:cubicBezTo>
                <a:cubicBezTo>
                  <a:pt x="1796914" y="1282104"/>
                  <a:pt x="1785724" y="1511511"/>
                  <a:pt x="1794044" y="1854140"/>
                </a:cubicBezTo>
                <a:cubicBezTo>
                  <a:pt x="1802364" y="2196769"/>
                  <a:pt x="1796354" y="2292816"/>
                  <a:pt x="1794044" y="2516333"/>
                </a:cubicBezTo>
                <a:cubicBezTo>
                  <a:pt x="1791734" y="2739850"/>
                  <a:pt x="1773003" y="3011746"/>
                  <a:pt x="1794044" y="3310964"/>
                </a:cubicBezTo>
                <a:cubicBezTo>
                  <a:pt x="1660430" y="3293334"/>
                  <a:pt x="1373224" y="3306619"/>
                  <a:pt x="1178089" y="3310964"/>
                </a:cubicBezTo>
                <a:cubicBezTo>
                  <a:pt x="982955" y="3315309"/>
                  <a:pt x="815303" y="3316745"/>
                  <a:pt x="562134" y="3310964"/>
                </a:cubicBezTo>
                <a:cubicBezTo>
                  <a:pt x="308965" y="3305183"/>
                  <a:pt x="148956" y="3291675"/>
                  <a:pt x="0" y="3310964"/>
                </a:cubicBezTo>
                <a:cubicBezTo>
                  <a:pt x="-19899" y="3115696"/>
                  <a:pt x="-28187" y="2948995"/>
                  <a:pt x="0" y="2714990"/>
                </a:cubicBezTo>
                <a:cubicBezTo>
                  <a:pt x="28187" y="2480985"/>
                  <a:pt x="10503" y="2291521"/>
                  <a:pt x="0" y="2019688"/>
                </a:cubicBezTo>
                <a:cubicBezTo>
                  <a:pt x="-10503" y="1747855"/>
                  <a:pt x="8813" y="1497731"/>
                  <a:pt x="0" y="1357495"/>
                </a:cubicBezTo>
                <a:cubicBezTo>
                  <a:pt x="-8813" y="1217259"/>
                  <a:pt x="6789" y="964407"/>
                  <a:pt x="0" y="728412"/>
                </a:cubicBezTo>
                <a:cubicBezTo>
                  <a:pt x="-6789" y="492417"/>
                  <a:pt x="540" y="189460"/>
                  <a:pt x="0" y="0"/>
                </a:cubicBezTo>
                <a:close/>
              </a:path>
              <a:path w="1794044" h="3310964" stroke="0" extrusionOk="0">
                <a:moveTo>
                  <a:pt x="0" y="0"/>
                </a:moveTo>
                <a:cubicBezTo>
                  <a:pt x="170504" y="13792"/>
                  <a:pt x="416056" y="-22065"/>
                  <a:pt x="580074" y="0"/>
                </a:cubicBezTo>
                <a:cubicBezTo>
                  <a:pt x="744092" y="22065"/>
                  <a:pt x="891014" y="-26362"/>
                  <a:pt x="1124268" y="0"/>
                </a:cubicBezTo>
                <a:cubicBezTo>
                  <a:pt x="1357522" y="26362"/>
                  <a:pt x="1626603" y="235"/>
                  <a:pt x="1794044" y="0"/>
                </a:cubicBezTo>
                <a:cubicBezTo>
                  <a:pt x="1798543" y="260513"/>
                  <a:pt x="1776411" y="444724"/>
                  <a:pt x="1794044" y="562864"/>
                </a:cubicBezTo>
                <a:cubicBezTo>
                  <a:pt x="1811677" y="681004"/>
                  <a:pt x="1789499" y="1001356"/>
                  <a:pt x="1794044" y="1158837"/>
                </a:cubicBezTo>
                <a:cubicBezTo>
                  <a:pt x="1798589" y="1316318"/>
                  <a:pt x="1781354" y="1497468"/>
                  <a:pt x="1794044" y="1787921"/>
                </a:cubicBezTo>
                <a:cubicBezTo>
                  <a:pt x="1806734" y="2078374"/>
                  <a:pt x="1819161" y="2250025"/>
                  <a:pt x="1794044" y="2450113"/>
                </a:cubicBezTo>
                <a:cubicBezTo>
                  <a:pt x="1768927" y="2650201"/>
                  <a:pt x="1822353" y="3036271"/>
                  <a:pt x="1794044" y="3310964"/>
                </a:cubicBezTo>
                <a:cubicBezTo>
                  <a:pt x="1650820" y="3284569"/>
                  <a:pt x="1404524" y="3289791"/>
                  <a:pt x="1213970" y="3310964"/>
                </a:cubicBezTo>
                <a:cubicBezTo>
                  <a:pt x="1023416" y="3332137"/>
                  <a:pt x="830621" y="3299441"/>
                  <a:pt x="633896" y="3310964"/>
                </a:cubicBezTo>
                <a:cubicBezTo>
                  <a:pt x="437171" y="3322487"/>
                  <a:pt x="172576" y="3341134"/>
                  <a:pt x="0" y="3310964"/>
                </a:cubicBezTo>
                <a:cubicBezTo>
                  <a:pt x="-19219" y="3069171"/>
                  <a:pt x="28936" y="2889121"/>
                  <a:pt x="0" y="2714990"/>
                </a:cubicBezTo>
                <a:cubicBezTo>
                  <a:pt x="-28936" y="2540859"/>
                  <a:pt x="2524" y="2323907"/>
                  <a:pt x="0" y="2152127"/>
                </a:cubicBezTo>
                <a:cubicBezTo>
                  <a:pt x="-2524" y="1980347"/>
                  <a:pt x="-33339" y="1636923"/>
                  <a:pt x="0" y="1423715"/>
                </a:cubicBezTo>
                <a:cubicBezTo>
                  <a:pt x="33339" y="1210507"/>
                  <a:pt x="-26245" y="1066083"/>
                  <a:pt x="0" y="728412"/>
                </a:cubicBezTo>
                <a:cubicBezTo>
                  <a:pt x="26245" y="390741"/>
                  <a:pt x="-11565" y="266006"/>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b="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NON POSSONO</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dirty="0">
                <a:solidFill>
                  <a:schemeClr val="tx1"/>
                </a:solidFill>
                <a:latin typeface="Leelawadee" panose="020B0502040204020203" pitchFamily="34" charset="-34"/>
                <a:cs typeface="Leelawadee" panose="020B0502040204020203" pitchFamily="34" charset="-34"/>
              </a:rPr>
              <a:t>porre a carico dei concorrenti o dello aggiudicatario eventuali </a:t>
            </a:r>
            <a:r>
              <a:rPr lang="it-IT" b="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costi connessi alla gestione </a:t>
            </a:r>
            <a:r>
              <a:rPr lang="it-IT"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delle piattaforme</a:t>
            </a:r>
          </a:p>
        </p:txBody>
      </p:sp>
      <p:sp>
        <p:nvSpPr>
          <p:cNvPr id="9" name="Segnaposto contenuto 2">
            <a:extLst>
              <a:ext uri="{FF2B5EF4-FFF2-40B4-BE49-F238E27FC236}">
                <a16:creationId xmlns:a16="http://schemas.microsoft.com/office/drawing/2014/main" id="{00269EBF-512B-59B2-A2F6-C6657EF2062F}"/>
              </a:ext>
            </a:extLst>
          </p:cNvPr>
          <p:cNvSpPr txBox="1">
            <a:spLocks/>
          </p:cNvSpPr>
          <p:nvPr/>
        </p:nvSpPr>
        <p:spPr>
          <a:xfrm>
            <a:off x="691451" y="1275606"/>
            <a:ext cx="6070635" cy="655165"/>
          </a:xfrm>
          <a:custGeom>
            <a:avLst/>
            <a:gdLst>
              <a:gd name="connsiteX0" fmla="*/ 0 w 6070635"/>
              <a:gd name="connsiteY0" fmla="*/ 0 h 655165"/>
              <a:gd name="connsiteX1" fmla="*/ 553102 w 6070635"/>
              <a:gd name="connsiteY1" fmla="*/ 0 h 655165"/>
              <a:gd name="connsiteX2" fmla="*/ 1288324 w 6070635"/>
              <a:gd name="connsiteY2" fmla="*/ 0 h 655165"/>
              <a:gd name="connsiteX3" fmla="*/ 1902132 w 6070635"/>
              <a:gd name="connsiteY3" fmla="*/ 0 h 655165"/>
              <a:gd name="connsiteX4" fmla="*/ 2455235 w 6070635"/>
              <a:gd name="connsiteY4" fmla="*/ 0 h 655165"/>
              <a:gd name="connsiteX5" fmla="*/ 3251162 w 6070635"/>
              <a:gd name="connsiteY5" fmla="*/ 0 h 655165"/>
              <a:gd name="connsiteX6" fmla="*/ 3804265 w 6070635"/>
              <a:gd name="connsiteY6" fmla="*/ 0 h 655165"/>
              <a:gd name="connsiteX7" fmla="*/ 4600192 w 6070635"/>
              <a:gd name="connsiteY7" fmla="*/ 0 h 655165"/>
              <a:gd name="connsiteX8" fmla="*/ 5396120 w 6070635"/>
              <a:gd name="connsiteY8" fmla="*/ 0 h 655165"/>
              <a:gd name="connsiteX9" fmla="*/ 6070635 w 6070635"/>
              <a:gd name="connsiteY9" fmla="*/ 0 h 655165"/>
              <a:gd name="connsiteX10" fmla="*/ 6070635 w 6070635"/>
              <a:gd name="connsiteY10" fmla="*/ 655165 h 655165"/>
              <a:gd name="connsiteX11" fmla="*/ 5517533 w 6070635"/>
              <a:gd name="connsiteY11" fmla="*/ 655165 h 655165"/>
              <a:gd name="connsiteX12" fmla="*/ 4843018 w 6070635"/>
              <a:gd name="connsiteY12" fmla="*/ 655165 h 655165"/>
              <a:gd name="connsiteX13" fmla="*/ 4350622 w 6070635"/>
              <a:gd name="connsiteY13" fmla="*/ 655165 h 655165"/>
              <a:gd name="connsiteX14" fmla="*/ 3736813 w 6070635"/>
              <a:gd name="connsiteY14" fmla="*/ 655165 h 655165"/>
              <a:gd name="connsiteX15" fmla="*/ 3244417 w 6070635"/>
              <a:gd name="connsiteY15" fmla="*/ 655165 h 655165"/>
              <a:gd name="connsiteX16" fmla="*/ 2509196 w 6070635"/>
              <a:gd name="connsiteY16" fmla="*/ 655165 h 655165"/>
              <a:gd name="connsiteX17" fmla="*/ 2016800 w 6070635"/>
              <a:gd name="connsiteY17" fmla="*/ 655165 h 655165"/>
              <a:gd name="connsiteX18" fmla="*/ 1220872 w 6070635"/>
              <a:gd name="connsiteY18" fmla="*/ 655165 h 655165"/>
              <a:gd name="connsiteX19" fmla="*/ 0 w 6070635"/>
              <a:gd name="connsiteY19" fmla="*/ 655165 h 655165"/>
              <a:gd name="connsiteX20" fmla="*/ 0 w 6070635"/>
              <a:gd name="connsiteY20" fmla="*/ 0 h 6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0635" h="655165" fill="none" extrusionOk="0">
                <a:moveTo>
                  <a:pt x="0" y="0"/>
                </a:moveTo>
                <a:cubicBezTo>
                  <a:pt x="267299" y="-26340"/>
                  <a:pt x="281865" y="-12322"/>
                  <a:pt x="553102" y="0"/>
                </a:cubicBezTo>
                <a:cubicBezTo>
                  <a:pt x="824339" y="12322"/>
                  <a:pt x="1034420" y="30727"/>
                  <a:pt x="1288324" y="0"/>
                </a:cubicBezTo>
                <a:cubicBezTo>
                  <a:pt x="1542228" y="-30727"/>
                  <a:pt x="1729816" y="-16834"/>
                  <a:pt x="1902132" y="0"/>
                </a:cubicBezTo>
                <a:cubicBezTo>
                  <a:pt x="2074448" y="16834"/>
                  <a:pt x="2338632" y="8926"/>
                  <a:pt x="2455235" y="0"/>
                </a:cubicBezTo>
                <a:cubicBezTo>
                  <a:pt x="2571838" y="-8926"/>
                  <a:pt x="3090303" y="-30352"/>
                  <a:pt x="3251162" y="0"/>
                </a:cubicBezTo>
                <a:cubicBezTo>
                  <a:pt x="3412021" y="30352"/>
                  <a:pt x="3550183" y="-15461"/>
                  <a:pt x="3804265" y="0"/>
                </a:cubicBezTo>
                <a:cubicBezTo>
                  <a:pt x="4058347" y="15461"/>
                  <a:pt x="4396185" y="-4269"/>
                  <a:pt x="4600192" y="0"/>
                </a:cubicBezTo>
                <a:cubicBezTo>
                  <a:pt x="4804199" y="4269"/>
                  <a:pt x="5176595" y="-19865"/>
                  <a:pt x="5396120" y="0"/>
                </a:cubicBezTo>
                <a:cubicBezTo>
                  <a:pt x="5615645" y="19865"/>
                  <a:pt x="5879980" y="-25432"/>
                  <a:pt x="6070635" y="0"/>
                </a:cubicBezTo>
                <a:cubicBezTo>
                  <a:pt x="6103099" y="179914"/>
                  <a:pt x="6096383" y="392564"/>
                  <a:pt x="6070635" y="655165"/>
                </a:cubicBezTo>
                <a:cubicBezTo>
                  <a:pt x="5877355" y="631166"/>
                  <a:pt x="5765807" y="671240"/>
                  <a:pt x="5517533" y="655165"/>
                </a:cubicBezTo>
                <a:cubicBezTo>
                  <a:pt x="5269259" y="639090"/>
                  <a:pt x="5175207" y="622011"/>
                  <a:pt x="4843018" y="655165"/>
                </a:cubicBezTo>
                <a:cubicBezTo>
                  <a:pt x="4510829" y="688319"/>
                  <a:pt x="4460273" y="638783"/>
                  <a:pt x="4350622" y="655165"/>
                </a:cubicBezTo>
                <a:cubicBezTo>
                  <a:pt x="4240971" y="671547"/>
                  <a:pt x="3931021" y="671943"/>
                  <a:pt x="3736813" y="655165"/>
                </a:cubicBezTo>
                <a:cubicBezTo>
                  <a:pt x="3542605" y="638387"/>
                  <a:pt x="3365620" y="660733"/>
                  <a:pt x="3244417" y="655165"/>
                </a:cubicBezTo>
                <a:cubicBezTo>
                  <a:pt x="3123214" y="649597"/>
                  <a:pt x="2741905" y="622553"/>
                  <a:pt x="2509196" y="655165"/>
                </a:cubicBezTo>
                <a:cubicBezTo>
                  <a:pt x="2276487" y="687777"/>
                  <a:pt x="2229659" y="668041"/>
                  <a:pt x="2016800" y="655165"/>
                </a:cubicBezTo>
                <a:cubicBezTo>
                  <a:pt x="1803941" y="642289"/>
                  <a:pt x="1496287" y="647834"/>
                  <a:pt x="1220872" y="655165"/>
                </a:cubicBezTo>
                <a:cubicBezTo>
                  <a:pt x="945457" y="662496"/>
                  <a:pt x="301749" y="632805"/>
                  <a:pt x="0" y="655165"/>
                </a:cubicBezTo>
                <a:cubicBezTo>
                  <a:pt x="12131" y="433691"/>
                  <a:pt x="-25488" y="309605"/>
                  <a:pt x="0" y="0"/>
                </a:cubicBezTo>
                <a:close/>
              </a:path>
              <a:path w="6070635" h="655165" stroke="0" extrusionOk="0">
                <a:moveTo>
                  <a:pt x="0" y="0"/>
                </a:moveTo>
                <a:cubicBezTo>
                  <a:pt x="257331" y="-18320"/>
                  <a:pt x="368634" y="-35001"/>
                  <a:pt x="735221" y="0"/>
                </a:cubicBezTo>
                <a:cubicBezTo>
                  <a:pt x="1101808" y="35001"/>
                  <a:pt x="1143253" y="-30277"/>
                  <a:pt x="1470443" y="0"/>
                </a:cubicBezTo>
                <a:cubicBezTo>
                  <a:pt x="1797633" y="30277"/>
                  <a:pt x="1834225" y="22214"/>
                  <a:pt x="2144958" y="0"/>
                </a:cubicBezTo>
                <a:cubicBezTo>
                  <a:pt x="2455692" y="-22214"/>
                  <a:pt x="2715557" y="-25782"/>
                  <a:pt x="2880179" y="0"/>
                </a:cubicBezTo>
                <a:cubicBezTo>
                  <a:pt x="3044801" y="25782"/>
                  <a:pt x="3262731" y="12911"/>
                  <a:pt x="3372575" y="0"/>
                </a:cubicBezTo>
                <a:cubicBezTo>
                  <a:pt x="3482419" y="-12911"/>
                  <a:pt x="3745437" y="-20152"/>
                  <a:pt x="4047090" y="0"/>
                </a:cubicBezTo>
                <a:cubicBezTo>
                  <a:pt x="4348744" y="20152"/>
                  <a:pt x="4441359" y="19154"/>
                  <a:pt x="4660899" y="0"/>
                </a:cubicBezTo>
                <a:cubicBezTo>
                  <a:pt x="4880439" y="-19154"/>
                  <a:pt x="5233384" y="-35289"/>
                  <a:pt x="5456826" y="0"/>
                </a:cubicBezTo>
                <a:cubicBezTo>
                  <a:pt x="5680268" y="35289"/>
                  <a:pt x="5823521" y="-15292"/>
                  <a:pt x="6070635" y="0"/>
                </a:cubicBezTo>
                <a:cubicBezTo>
                  <a:pt x="6040487" y="138399"/>
                  <a:pt x="6102357" y="365548"/>
                  <a:pt x="6070635" y="655165"/>
                </a:cubicBezTo>
                <a:cubicBezTo>
                  <a:pt x="5934546" y="652070"/>
                  <a:pt x="5654704" y="654631"/>
                  <a:pt x="5517533" y="655165"/>
                </a:cubicBezTo>
                <a:cubicBezTo>
                  <a:pt x="5380362" y="655699"/>
                  <a:pt x="5159733" y="632961"/>
                  <a:pt x="4964430" y="655165"/>
                </a:cubicBezTo>
                <a:cubicBezTo>
                  <a:pt x="4769127" y="677369"/>
                  <a:pt x="4666126" y="648027"/>
                  <a:pt x="4411328" y="655165"/>
                </a:cubicBezTo>
                <a:cubicBezTo>
                  <a:pt x="4156530" y="662303"/>
                  <a:pt x="3951719" y="682100"/>
                  <a:pt x="3797519" y="655165"/>
                </a:cubicBezTo>
                <a:cubicBezTo>
                  <a:pt x="3643319" y="628230"/>
                  <a:pt x="3426579" y="687434"/>
                  <a:pt x="3062298" y="655165"/>
                </a:cubicBezTo>
                <a:cubicBezTo>
                  <a:pt x="2698017" y="622896"/>
                  <a:pt x="2715992" y="660250"/>
                  <a:pt x="2509196" y="655165"/>
                </a:cubicBezTo>
                <a:cubicBezTo>
                  <a:pt x="2302400" y="650080"/>
                  <a:pt x="1948635" y="668677"/>
                  <a:pt x="1773974" y="655165"/>
                </a:cubicBezTo>
                <a:cubicBezTo>
                  <a:pt x="1599313" y="641653"/>
                  <a:pt x="1306734" y="647043"/>
                  <a:pt x="1099459" y="655165"/>
                </a:cubicBezTo>
                <a:cubicBezTo>
                  <a:pt x="892185" y="663287"/>
                  <a:pt x="455830" y="648055"/>
                  <a:pt x="0" y="655165"/>
                </a:cubicBezTo>
                <a:cubicBezTo>
                  <a:pt x="-22306" y="411818"/>
                  <a:pt x="12046" y="218607"/>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5442999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defPPr>
              <a:defRPr lang="it-IT"/>
            </a:defPPr>
            <a:lvl1pPr indent="0" algn="just">
              <a:spcBef>
                <a:spcPct val="20000"/>
              </a:spcBef>
              <a:buClr>
                <a:srgbClr val="006600"/>
              </a:buClr>
              <a:buFont typeface="Wingdings" panose="05000000000000000000" pitchFamily="2" charset="2"/>
              <a:buNone/>
              <a:defRPr sz="190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1pPr>
            <a:lvl2pPr marL="742950" indent="-285750">
              <a:spcBef>
                <a:spcPct val="20000"/>
              </a:spcBef>
              <a:buFont typeface="Arial" panose="020B0604020202020204" pitchFamily="34" charset="0"/>
              <a:buChar char="–"/>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sz="1800" dirty="0">
                <a:effectLst/>
              </a:rPr>
              <a:t>In caso di </a:t>
            </a:r>
            <a:r>
              <a:rPr lang="it-IT" sz="1800" b="1" dirty="0">
                <a:solidFill>
                  <a:srgbClr val="FF0000"/>
                </a:solidFill>
              </a:rPr>
              <a:t>comprovato malfunzionamento</a:t>
            </a:r>
            <a:r>
              <a:rPr lang="it-IT" sz="1800" dirty="0">
                <a:effectLst/>
              </a:rPr>
              <a:t>, pur se temporaneo, delle piattaforme, le SA:</a:t>
            </a:r>
          </a:p>
        </p:txBody>
      </p:sp>
    </p:spTree>
    <p:extLst>
      <p:ext uri="{BB962C8B-B14F-4D97-AF65-F5344CB8AC3E}">
        <p14:creationId xmlns:p14="http://schemas.microsoft.com/office/powerpoint/2010/main" val="9405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500"/>
                                        <p:tgtEl>
                                          <p:spTgt spid="6">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fade">
                                      <p:cBhvr>
                                        <p:cTn id="24" dur="500"/>
                                        <p:tgtEl>
                                          <p:spTgt spid="7">
                                            <p:bg/>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build="p" animBg="1"/>
      <p:bldP spid="9"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E432A33-F716-D4CD-A3CB-F81C2E4AF1AE}"/>
              </a:ext>
            </a:extLst>
          </p:cNvPr>
          <p:cNvSpPr/>
          <p:nvPr/>
        </p:nvSpPr>
        <p:spPr>
          <a:xfrm>
            <a:off x="739579" y="2218556"/>
            <a:ext cx="5122885" cy="857250"/>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endParaRPr>
          </a:p>
        </p:txBody>
      </p:sp>
      <p:sp>
        <p:nvSpPr>
          <p:cNvPr id="2" name="Titolo 1">
            <a:extLst>
              <a:ext uri="{FF2B5EF4-FFF2-40B4-BE49-F238E27FC236}">
                <a16:creationId xmlns:a16="http://schemas.microsoft.com/office/drawing/2014/main" id="{2E465724-A5A7-30E2-667F-61ED58C48C59}"/>
              </a:ext>
            </a:extLst>
          </p:cNvPr>
          <p:cNvSpPr>
            <a:spLocks noGrp="1"/>
          </p:cNvSpPr>
          <p:nvPr>
            <p:ph type="title"/>
          </p:nvPr>
        </p:nvSpPr>
        <p:spPr/>
        <p:txBody>
          <a:bodyPr>
            <a:normAutofit/>
          </a:bodyPr>
          <a:lstStyle/>
          <a:p>
            <a:r>
              <a:rPr lang="it-IT" dirty="0" err="1"/>
              <a:t>BDNCP</a:t>
            </a:r>
            <a:r>
              <a:rPr lang="it-IT" dirty="0"/>
              <a:t> </a:t>
            </a:r>
            <a:r>
              <a:rPr lang="it-IT" sz="2400" i="1" dirty="0"/>
              <a:t>(</a:t>
            </a:r>
            <a:r>
              <a:rPr lang="it-IT" sz="2400" i="1" dirty="0">
                <a:cs typeface="Leelawadee" panose="020B0502040204020203" pitchFamily="34" charset="-34"/>
              </a:rPr>
              <a:t>23, 25, 222</a:t>
            </a:r>
            <a:r>
              <a:rPr lang="it-IT" sz="2400" i="1" dirty="0"/>
              <a:t>)</a:t>
            </a:r>
            <a:endParaRPr lang="it-IT" i="1" dirty="0"/>
          </a:p>
        </p:txBody>
      </p:sp>
      <p:sp>
        <p:nvSpPr>
          <p:cNvPr id="3" name="Segnaposto contenuto 2">
            <a:extLst>
              <a:ext uri="{FF2B5EF4-FFF2-40B4-BE49-F238E27FC236}">
                <a16:creationId xmlns:a16="http://schemas.microsoft.com/office/drawing/2014/main" id="{29BEA7AF-EE25-3C20-7AE6-181AEBF70F7B}"/>
              </a:ext>
            </a:extLst>
          </p:cNvPr>
          <p:cNvSpPr>
            <a:spLocks noGrp="1"/>
          </p:cNvSpPr>
          <p:nvPr>
            <p:ph idx="1"/>
          </p:nvPr>
        </p:nvSpPr>
        <p:spPr>
          <a:xfrm>
            <a:off x="457200" y="1061386"/>
            <a:ext cx="5338936" cy="3737370"/>
          </a:xfrm>
        </p:spPr>
        <p:txBody>
          <a:bodyPr>
            <a:normAutofit fontScale="92500" lnSpcReduction="10000"/>
          </a:bodyPr>
          <a:lstStyle/>
          <a:p>
            <a:pPr algn="just"/>
            <a:r>
              <a:rPr lang="it-IT" dirty="0"/>
              <a:t>Il nucleo della digitalizzazione è costituito dalla realizzazione di un </a:t>
            </a:r>
            <a:r>
              <a:rPr lang="it-IT" b="1" dirty="0">
                <a:effectLst>
                  <a:outerShdw blurRad="38100" dist="38100" dir="2700000" algn="tl">
                    <a:srgbClr val="000000">
                      <a:alpha val="43137"/>
                    </a:srgbClr>
                  </a:outerShdw>
                </a:effectLst>
              </a:rPr>
              <a:t>ambiente/ecosistema, che consenta a tutti i sistemi coinvolti nel ciclo dei contratti pubblici di dialogare </a:t>
            </a:r>
            <a:r>
              <a:rPr lang="it-IT" dirty="0"/>
              <a:t>digitalmente e automaticamente.</a:t>
            </a:r>
          </a:p>
          <a:p>
            <a:pPr algn="just"/>
            <a:r>
              <a:rPr lang="it-IT" dirty="0"/>
              <a:t>I vari sistemi informatici utilizzati attraverso la </a:t>
            </a:r>
            <a:r>
              <a:rPr lang="it-IT" b="1" dirty="0">
                <a:solidFill>
                  <a:srgbClr val="FF0000"/>
                </a:solidFill>
                <a:effectLst>
                  <a:outerShdw blurRad="38100" dist="38100" dir="2700000" algn="tl">
                    <a:srgbClr val="000000">
                      <a:alpha val="43137"/>
                    </a:srgbClr>
                  </a:outerShdw>
                </a:effectLst>
              </a:rPr>
              <a:t>Banca dati nazionale dei contratti pubblici </a:t>
            </a:r>
            <a:r>
              <a:rPr lang="it-IT" dirty="0"/>
              <a:t>dell’ANAC (</a:t>
            </a:r>
            <a:r>
              <a:rPr lang="it-IT" dirty="0" err="1"/>
              <a:t>BDNCP</a:t>
            </a:r>
            <a:r>
              <a:rPr lang="it-IT" dirty="0"/>
              <a:t>) dialogano tra di loro. </a:t>
            </a:r>
          </a:p>
          <a:p>
            <a:pPr algn="just"/>
            <a:r>
              <a:rPr lang="it-IT" dirty="0"/>
              <a:t>La BDNCP a sua volta si </a:t>
            </a:r>
            <a:r>
              <a:rPr lang="it-IT" dirty="0">
                <a:latin typeface="Yu Gothic UI Semilight" panose="020B0400000000000000" pitchFamily="34" charset="-128"/>
                <a:ea typeface="Yu Gothic UI Semilight" panose="020B0400000000000000" pitchFamily="34" charset="-128"/>
              </a:rPr>
              <a:t>si interfaccia con la </a:t>
            </a:r>
            <a:r>
              <a:rPr lang="it-IT" b="1" dirty="0">
                <a:solidFill>
                  <a:srgbClr val="FF0000"/>
                </a:solidFill>
                <a:effectLst>
                  <a:outerShdw blurRad="38100" dist="38100" dir="2700000" algn="tl">
                    <a:srgbClr val="000000">
                      <a:alpha val="43137"/>
                    </a:srgbClr>
                  </a:outerShdw>
                </a:effectLst>
              </a:rPr>
              <a:t>Piattaforma Digitale Nazionale Dati </a:t>
            </a:r>
            <a:r>
              <a:rPr lang="it-IT" dirty="0"/>
              <a:t>al fine di scambiare informazioni:</a:t>
            </a:r>
            <a:endParaRPr lang="it-IT" dirty="0">
              <a:cs typeface="Leelawadee" panose="020B0502040204020203" pitchFamily="34" charset="-34"/>
            </a:endParaRPr>
          </a:p>
          <a:p>
            <a:pPr lvl="1" algn="just"/>
            <a:r>
              <a:rPr lang="it-IT" b="1" dirty="0">
                <a:effectLst>
                  <a:outerShdw blurRad="38100" dist="38100" dir="2700000" algn="tl">
                    <a:srgbClr val="000000">
                      <a:alpha val="43137"/>
                    </a:srgbClr>
                  </a:outerShdw>
                </a:effectLst>
              </a:rPr>
              <a:t>obbligatoriamente </a:t>
            </a:r>
            <a:r>
              <a:rPr lang="it-IT" dirty="0"/>
              <a:t>(incluse le società </a:t>
            </a:r>
            <a:r>
              <a:rPr lang="it-IT" b="1" i="1" dirty="0">
                <a:effectLst>
                  <a:outerShdw blurRad="38100" dist="38100" dir="2700000" algn="tl">
                    <a:srgbClr val="000000">
                      <a:alpha val="43137"/>
                    </a:srgbClr>
                  </a:outerShdw>
                </a:effectLst>
              </a:rPr>
              <a:t>in </a:t>
            </a:r>
            <a:r>
              <a:rPr lang="it-IT" b="1" i="1" dirty="0" err="1">
                <a:effectLst>
                  <a:outerShdw blurRad="38100" dist="38100" dir="2700000" algn="tl">
                    <a:srgbClr val="000000">
                      <a:alpha val="43137"/>
                    </a:srgbClr>
                  </a:outerShdw>
                </a:effectLst>
              </a:rPr>
              <a:t>house</a:t>
            </a:r>
            <a:r>
              <a:rPr lang="it-IT" b="1" i="1" dirty="0">
                <a:effectLst>
                  <a:outerShdw blurRad="38100" dist="38100" dir="2700000" algn="tl">
                    <a:srgbClr val="000000">
                      <a:alpha val="43137"/>
                    </a:srgbClr>
                  </a:outerShdw>
                </a:effectLst>
              </a:rPr>
              <a:t>  </a:t>
            </a:r>
            <a:r>
              <a:rPr lang="it-IT" dirty="0"/>
              <a:t>per gli affidamenti diretti) e</a:t>
            </a:r>
            <a:endParaRPr lang="it-IT" b="1" dirty="0">
              <a:effectLst>
                <a:outerShdw blurRad="38100" dist="38100" dir="2700000" algn="tl">
                  <a:srgbClr val="000000">
                    <a:alpha val="43137"/>
                  </a:srgbClr>
                </a:outerShdw>
              </a:effectLst>
            </a:endParaRPr>
          </a:p>
          <a:p>
            <a:pPr lvl="1" algn="just"/>
            <a:r>
              <a:rPr lang="it-IT" b="1" dirty="0">
                <a:effectLst>
                  <a:outerShdw blurRad="38100" dist="38100" dir="2700000" algn="tl">
                    <a:srgbClr val="000000">
                      <a:alpha val="43137"/>
                    </a:srgbClr>
                  </a:outerShdw>
                </a:effectLst>
              </a:rPr>
              <a:t>in formato digitale «nativo» </a:t>
            </a:r>
            <a:r>
              <a:rPr lang="it-IT" dirty="0"/>
              <a:t>. </a:t>
            </a:r>
          </a:p>
          <a:p>
            <a:pPr lvl="2" algn="just"/>
            <a:endParaRPr lang="it-IT" dirty="0">
              <a:latin typeface="Yu Gothic UI Semilight" panose="020B0400000000000000" pitchFamily="34" charset="-128"/>
              <a:ea typeface="Yu Gothic UI Semilight" panose="020B0400000000000000" pitchFamily="34" charset="-128"/>
            </a:endParaRPr>
          </a:p>
          <a:p>
            <a:pPr lvl="1" algn="just"/>
            <a:endParaRPr lang="it-IT" dirty="0">
              <a:latin typeface="Yu Gothic UI Semilight" panose="020B0400000000000000" pitchFamily="34" charset="-128"/>
              <a:ea typeface="Yu Gothic UI Semilight" panose="020B0400000000000000" pitchFamily="34" charset="-128"/>
            </a:endParaRPr>
          </a:p>
        </p:txBody>
      </p:sp>
      <p:sp>
        <p:nvSpPr>
          <p:cNvPr id="4" name="Segnaposto numero diapositiva 3">
            <a:extLst>
              <a:ext uri="{FF2B5EF4-FFF2-40B4-BE49-F238E27FC236}">
                <a16:creationId xmlns:a16="http://schemas.microsoft.com/office/drawing/2014/main" id="{F90B93E9-9E6D-0992-5C8F-0CF81C13D3A1}"/>
              </a:ext>
            </a:extLst>
          </p:cNvPr>
          <p:cNvSpPr>
            <a:spLocks noGrp="1"/>
          </p:cNvSpPr>
          <p:nvPr>
            <p:ph type="sldNum" sz="quarter" idx="12"/>
          </p:nvPr>
        </p:nvSpPr>
        <p:spPr/>
        <p:txBody>
          <a:bodyPr/>
          <a:lstStyle/>
          <a:p>
            <a:fld id="{A88A401D-FA7D-467D-AFBB-0B3BA40DF614}" type="slidenum">
              <a:rPr lang="it-IT" smtClean="0"/>
              <a:t>21</a:t>
            </a:fld>
            <a:endParaRPr lang="it-IT"/>
          </a:p>
        </p:txBody>
      </p:sp>
      <p:sp>
        <p:nvSpPr>
          <p:cNvPr id="6" name="Segnaposto contenuto 2">
            <a:extLst>
              <a:ext uri="{FF2B5EF4-FFF2-40B4-BE49-F238E27FC236}">
                <a16:creationId xmlns:a16="http://schemas.microsoft.com/office/drawing/2014/main" id="{76B9A9E9-F4E3-4214-B966-9BA51AF595DF}"/>
              </a:ext>
            </a:extLst>
          </p:cNvPr>
          <p:cNvSpPr txBox="1">
            <a:spLocks/>
          </p:cNvSpPr>
          <p:nvPr/>
        </p:nvSpPr>
        <p:spPr>
          <a:xfrm>
            <a:off x="5868144" y="1124089"/>
            <a:ext cx="3104560" cy="391142"/>
          </a:xfrm>
          <a:custGeom>
            <a:avLst/>
            <a:gdLst>
              <a:gd name="connsiteX0" fmla="*/ 0 w 3104560"/>
              <a:gd name="connsiteY0" fmla="*/ 0 h 391142"/>
              <a:gd name="connsiteX1" fmla="*/ 527775 w 3104560"/>
              <a:gd name="connsiteY1" fmla="*/ 0 h 391142"/>
              <a:gd name="connsiteX2" fmla="*/ 1055550 w 3104560"/>
              <a:gd name="connsiteY2" fmla="*/ 0 h 391142"/>
              <a:gd name="connsiteX3" fmla="*/ 1645417 w 3104560"/>
              <a:gd name="connsiteY3" fmla="*/ 0 h 391142"/>
              <a:gd name="connsiteX4" fmla="*/ 2235283 w 3104560"/>
              <a:gd name="connsiteY4" fmla="*/ 0 h 391142"/>
              <a:gd name="connsiteX5" fmla="*/ 3104560 w 3104560"/>
              <a:gd name="connsiteY5" fmla="*/ 0 h 391142"/>
              <a:gd name="connsiteX6" fmla="*/ 3104560 w 3104560"/>
              <a:gd name="connsiteY6" fmla="*/ 391142 h 391142"/>
              <a:gd name="connsiteX7" fmla="*/ 2483648 w 3104560"/>
              <a:gd name="connsiteY7" fmla="*/ 391142 h 391142"/>
              <a:gd name="connsiteX8" fmla="*/ 1831690 w 3104560"/>
              <a:gd name="connsiteY8" fmla="*/ 391142 h 391142"/>
              <a:gd name="connsiteX9" fmla="*/ 1303915 w 3104560"/>
              <a:gd name="connsiteY9" fmla="*/ 391142 h 391142"/>
              <a:gd name="connsiteX10" fmla="*/ 651958 w 3104560"/>
              <a:gd name="connsiteY10" fmla="*/ 391142 h 391142"/>
              <a:gd name="connsiteX11" fmla="*/ 0 w 3104560"/>
              <a:gd name="connsiteY11" fmla="*/ 391142 h 391142"/>
              <a:gd name="connsiteX12" fmla="*/ 0 w 3104560"/>
              <a:gd name="connsiteY12" fmla="*/ 0 h 39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560" h="391142" fill="none" extrusionOk="0">
                <a:moveTo>
                  <a:pt x="0" y="0"/>
                </a:moveTo>
                <a:cubicBezTo>
                  <a:pt x="213456" y="-12454"/>
                  <a:pt x="298665" y="-10514"/>
                  <a:pt x="527775" y="0"/>
                </a:cubicBezTo>
                <a:cubicBezTo>
                  <a:pt x="756886" y="10514"/>
                  <a:pt x="847134" y="-22799"/>
                  <a:pt x="1055550" y="0"/>
                </a:cubicBezTo>
                <a:cubicBezTo>
                  <a:pt x="1263967" y="22799"/>
                  <a:pt x="1436875" y="-8180"/>
                  <a:pt x="1645417" y="0"/>
                </a:cubicBezTo>
                <a:cubicBezTo>
                  <a:pt x="1853959" y="8180"/>
                  <a:pt x="2097585" y="28054"/>
                  <a:pt x="2235283" y="0"/>
                </a:cubicBezTo>
                <a:cubicBezTo>
                  <a:pt x="2372981" y="-28054"/>
                  <a:pt x="2812428" y="-31664"/>
                  <a:pt x="3104560" y="0"/>
                </a:cubicBezTo>
                <a:cubicBezTo>
                  <a:pt x="3088457" y="107819"/>
                  <a:pt x="3100572" y="197427"/>
                  <a:pt x="3104560" y="391142"/>
                </a:cubicBezTo>
                <a:cubicBezTo>
                  <a:pt x="2864732" y="399948"/>
                  <a:pt x="2641999" y="421010"/>
                  <a:pt x="2483648" y="391142"/>
                </a:cubicBezTo>
                <a:cubicBezTo>
                  <a:pt x="2325297" y="361274"/>
                  <a:pt x="2145255" y="369996"/>
                  <a:pt x="1831690" y="391142"/>
                </a:cubicBezTo>
                <a:cubicBezTo>
                  <a:pt x="1518125" y="412288"/>
                  <a:pt x="1448815" y="389748"/>
                  <a:pt x="1303915" y="391142"/>
                </a:cubicBezTo>
                <a:cubicBezTo>
                  <a:pt x="1159015" y="392536"/>
                  <a:pt x="835880" y="379519"/>
                  <a:pt x="651958" y="391142"/>
                </a:cubicBezTo>
                <a:cubicBezTo>
                  <a:pt x="468036" y="402765"/>
                  <a:pt x="262413" y="389340"/>
                  <a:pt x="0" y="391142"/>
                </a:cubicBezTo>
                <a:cubicBezTo>
                  <a:pt x="-4361" y="253034"/>
                  <a:pt x="789" y="116526"/>
                  <a:pt x="0" y="0"/>
                </a:cubicBezTo>
                <a:close/>
              </a:path>
              <a:path w="3104560" h="391142" stroke="0" extrusionOk="0">
                <a:moveTo>
                  <a:pt x="0" y="0"/>
                </a:moveTo>
                <a:cubicBezTo>
                  <a:pt x="187112" y="7591"/>
                  <a:pt x="384438" y="-18933"/>
                  <a:pt x="589866" y="0"/>
                </a:cubicBezTo>
                <a:cubicBezTo>
                  <a:pt x="795294" y="18933"/>
                  <a:pt x="914941" y="-6148"/>
                  <a:pt x="1117642" y="0"/>
                </a:cubicBezTo>
                <a:cubicBezTo>
                  <a:pt x="1320343" y="6148"/>
                  <a:pt x="1447195" y="-866"/>
                  <a:pt x="1676462" y="0"/>
                </a:cubicBezTo>
                <a:cubicBezTo>
                  <a:pt x="1905729" y="866"/>
                  <a:pt x="2016729" y="-20281"/>
                  <a:pt x="2204238" y="0"/>
                </a:cubicBezTo>
                <a:cubicBezTo>
                  <a:pt x="2391747" y="20281"/>
                  <a:pt x="2770185" y="36332"/>
                  <a:pt x="3104560" y="0"/>
                </a:cubicBezTo>
                <a:cubicBezTo>
                  <a:pt x="3105315" y="173886"/>
                  <a:pt x="3097965" y="206052"/>
                  <a:pt x="3104560" y="391142"/>
                </a:cubicBezTo>
                <a:cubicBezTo>
                  <a:pt x="2952657" y="399704"/>
                  <a:pt x="2662103" y="410229"/>
                  <a:pt x="2483648" y="391142"/>
                </a:cubicBezTo>
                <a:cubicBezTo>
                  <a:pt x="2305193" y="372055"/>
                  <a:pt x="2060173" y="383739"/>
                  <a:pt x="1831690" y="391142"/>
                </a:cubicBezTo>
                <a:cubicBezTo>
                  <a:pt x="1603207" y="398545"/>
                  <a:pt x="1417032" y="421156"/>
                  <a:pt x="1179733" y="391142"/>
                </a:cubicBezTo>
                <a:cubicBezTo>
                  <a:pt x="942434" y="361128"/>
                  <a:pt x="715194" y="403617"/>
                  <a:pt x="589866" y="391142"/>
                </a:cubicBezTo>
                <a:cubicBezTo>
                  <a:pt x="464538" y="378667"/>
                  <a:pt x="149178" y="391462"/>
                  <a:pt x="0" y="391142"/>
                </a:cubicBezTo>
                <a:cubicBezTo>
                  <a:pt x="-1313" y="257835"/>
                  <a:pt x="-4341" y="192210"/>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dirty="0">
                <a:solidFill>
                  <a:schemeClr val="tx1"/>
                </a:solidFill>
                <a:latin typeface="Leelawadee" panose="020B0502040204020203" pitchFamily="34" charset="-34"/>
                <a:cs typeface="Leelawadee" panose="020B0502040204020203" pitchFamily="34" charset="-34"/>
              </a:rPr>
              <a:t>Anagrafe unica delle SA - </a:t>
            </a:r>
            <a:r>
              <a:rPr lang="it-IT" sz="1600" b="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AUSA </a:t>
            </a:r>
          </a:p>
        </p:txBody>
      </p:sp>
      <p:sp>
        <p:nvSpPr>
          <p:cNvPr id="7" name="Segnaposto contenuto 2">
            <a:extLst>
              <a:ext uri="{FF2B5EF4-FFF2-40B4-BE49-F238E27FC236}">
                <a16:creationId xmlns:a16="http://schemas.microsoft.com/office/drawing/2014/main" id="{258DDC46-AD3C-40F0-F6D5-58F9E0907393}"/>
              </a:ext>
            </a:extLst>
          </p:cNvPr>
          <p:cNvSpPr txBox="1">
            <a:spLocks/>
          </p:cNvSpPr>
          <p:nvPr/>
        </p:nvSpPr>
        <p:spPr>
          <a:xfrm>
            <a:off x="5862464" y="2811689"/>
            <a:ext cx="3104560" cy="550406"/>
          </a:xfrm>
          <a:custGeom>
            <a:avLst/>
            <a:gdLst>
              <a:gd name="connsiteX0" fmla="*/ 0 w 3104560"/>
              <a:gd name="connsiteY0" fmla="*/ 0 h 550406"/>
              <a:gd name="connsiteX1" fmla="*/ 527775 w 3104560"/>
              <a:gd name="connsiteY1" fmla="*/ 0 h 550406"/>
              <a:gd name="connsiteX2" fmla="*/ 1055550 w 3104560"/>
              <a:gd name="connsiteY2" fmla="*/ 0 h 550406"/>
              <a:gd name="connsiteX3" fmla="*/ 1645417 w 3104560"/>
              <a:gd name="connsiteY3" fmla="*/ 0 h 550406"/>
              <a:gd name="connsiteX4" fmla="*/ 2235283 w 3104560"/>
              <a:gd name="connsiteY4" fmla="*/ 0 h 550406"/>
              <a:gd name="connsiteX5" fmla="*/ 3104560 w 3104560"/>
              <a:gd name="connsiteY5" fmla="*/ 0 h 550406"/>
              <a:gd name="connsiteX6" fmla="*/ 3104560 w 3104560"/>
              <a:gd name="connsiteY6" fmla="*/ 550406 h 550406"/>
              <a:gd name="connsiteX7" fmla="*/ 2483648 w 3104560"/>
              <a:gd name="connsiteY7" fmla="*/ 550406 h 550406"/>
              <a:gd name="connsiteX8" fmla="*/ 1831690 w 3104560"/>
              <a:gd name="connsiteY8" fmla="*/ 550406 h 550406"/>
              <a:gd name="connsiteX9" fmla="*/ 1303915 w 3104560"/>
              <a:gd name="connsiteY9" fmla="*/ 550406 h 550406"/>
              <a:gd name="connsiteX10" fmla="*/ 651958 w 3104560"/>
              <a:gd name="connsiteY10" fmla="*/ 550406 h 550406"/>
              <a:gd name="connsiteX11" fmla="*/ 0 w 3104560"/>
              <a:gd name="connsiteY11" fmla="*/ 550406 h 550406"/>
              <a:gd name="connsiteX12" fmla="*/ 0 w 3104560"/>
              <a:gd name="connsiteY12" fmla="*/ 0 h 5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560" h="550406" fill="none" extrusionOk="0">
                <a:moveTo>
                  <a:pt x="0" y="0"/>
                </a:moveTo>
                <a:cubicBezTo>
                  <a:pt x="213456" y="-12454"/>
                  <a:pt x="298665" y="-10514"/>
                  <a:pt x="527775" y="0"/>
                </a:cubicBezTo>
                <a:cubicBezTo>
                  <a:pt x="756886" y="10514"/>
                  <a:pt x="847134" y="-22799"/>
                  <a:pt x="1055550" y="0"/>
                </a:cubicBezTo>
                <a:cubicBezTo>
                  <a:pt x="1263967" y="22799"/>
                  <a:pt x="1436875" y="-8180"/>
                  <a:pt x="1645417" y="0"/>
                </a:cubicBezTo>
                <a:cubicBezTo>
                  <a:pt x="1853959" y="8180"/>
                  <a:pt x="2097585" y="28054"/>
                  <a:pt x="2235283" y="0"/>
                </a:cubicBezTo>
                <a:cubicBezTo>
                  <a:pt x="2372981" y="-28054"/>
                  <a:pt x="2812428" y="-31664"/>
                  <a:pt x="3104560" y="0"/>
                </a:cubicBezTo>
                <a:cubicBezTo>
                  <a:pt x="3101423" y="140682"/>
                  <a:pt x="3084413" y="377889"/>
                  <a:pt x="3104560" y="550406"/>
                </a:cubicBezTo>
                <a:cubicBezTo>
                  <a:pt x="2864732" y="559212"/>
                  <a:pt x="2641999" y="580274"/>
                  <a:pt x="2483648" y="550406"/>
                </a:cubicBezTo>
                <a:cubicBezTo>
                  <a:pt x="2325297" y="520538"/>
                  <a:pt x="2145255" y="529260"/>
                  <a:pt x="1831690" y="550406"/>
                </a:cubicBezTo>
                <a:cubicBezTo>
                  <a:pt x="1518125" y="571552"/>
                  <a:pt x="1448815" y="549012"/>
                  <a:pt x="1303915" y="550406"/>
                </a:cubicBezTo>
                <a:cubicBezTo>
                  <a:pt x="1159015" y="551800"/>
                  <a:pt x="835880" y="538783"/>
                  <a:pt x="651958" y="550406"/>
                </a:cubicBezTo>
                <a:cubicBezTo>
                  <a:pt x="468036" y="562029"/>
                  <a:pt x="262413" y="548604"/>
                  <a:pt x="0" y="550406"/>
                </a:cubicBezTo>
                <a:cubicBezTo>
                  <a:pt x="-5750" y="318786"/>
                  <a:pt x="11773" y="154794"/>
                  <a:pt x="0" y="0"/>
                </a:cubicBezTo>
                <a:close/>
              </a:path>
              <a:path w="3104560" h="550406" stroke="0" extrusionOk="0">
                <a:moveTo>
                  <a:pt x="0" y="0"/>
                </a:moveTo>
                <a:cubicBezTo>
                  <a:pt x="187112" y="7591"/>
                  <a:pt x="384438" y="-18933"/>
                  <a:pt x="589866" y="0"/>
                </a:cubicBezTo>
                <a:cubicBezTo>
                  <a:pt x="795294" y="18933"/>
                  <a:pt x="914941" y="-6148"/>
                  <a:pt x="1117642" y="0"/>
                </a:cubicBezTo>
                <a:cubicBezTo>
                  <a:pt x="1320343" y="6148"/>
                  <a:pt x="1447195" y="-866"/>
                  <a:pt x="1676462" y="0"/>
                </a:cubicBezTo>
                <a:cubicBezTo>
                  <a:pt x="1905729" y="866"/>
                  <a:pt x="2016729" y="-20281"/>
                  <a:pt x="2204238" y="0"/>
                </a:cubicBezTo>
                <a:cubicBezTo>
                  <a:pt x="2391747" y="20281"/>
                  <a:pt x="2770185" y="36332"/>
                  <a:pt x="3104560" y="0"/>
                </a:cubicBezTo>
                <a:cubicBezTo>
                  <a:pt x="3086219" y="190846"/>
                  <a:pt x="3080589" y="421168"/>
                  <a:pt x="3104560" y="550406"/>
                </a:cubicBezTo>
                <a:cubicBezTo>
                  <a:pt x="2952657" y="558968"/>
                  <a:pt x="2662103" y="569493"/>
                  <a:pt x="2483648" y="550406"/>
                </a:cubicBezTo>
                <a:cubicBezTo>
                  <a:pt x="2305193" y="531319"/>
                  <a:pt x="2060173" y="543003"/>
                  <a:pt x="1831690" y="550406"/>
                </a:cubicBezTo>
                <a:cubicBezTo>
                  <a:pt x="1603207" y="557809"/>
                  <a:pt x="1417032" y="580420"/>
                  <a:pt x="1179733" y="550406"/>
                </a:cubicBezTo>
                <a:cubicBezTo>
                  <a:pt x="942434" y="520392"/>
                  <a:pt x="715194" y="562881"/>
                  <a:pt x="589866" y="550406"/>
                </a:cubicBezTo>
                <a:cubicBezTo>
                  <a:pt x="464538" y="537931"/>
                  <a:pt x="149178" y="550726"/>
                  <a:pt x="0" y="550406"/>
                </a:cubicBezTo>
                <a:cubicBezTo>
                  <a:pt x="19568" y="284490"/>
                  <a:pt x="-5121" y="175325"/>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Casellario informatico dei Contratti Pubblici</a:t>
            </a:r>
            <a:endParaRPr lang="it-IT" sz="1600" dirty="0">
              <a:solidFill>
                <a:schemeClr val="tx1"/>
              </a:solidFill>
              <a:latin typeface="Leelawadee" panose="020B0502040204020203" pitchFamily="34" charset="-34"/>
              <a:cs typeface="Leelawadee" panose="020B0502040204020203" pitchFamily="34" charset="-34"/>
            </a:endParaRPr>
          </a:p>
        </p:txBody>
      </p:sp>
      <p:sp>
        <p:nvSpPr>
          <p:cNvPr id="8" name="Segnaposto contenuto 2">
            <a:extLst>
              <a:ext uri="{FF2B5EF4-FFF2-40B4-BE49-F238E27FC236}">
                <a16:creationId xmlns:a16="http://schemas.microsoft.com/office/drawing/2014/main" id="{5652FC2B-3E92-9303-07F5-CA1CB88277FB}"/>
              </a:ext>
            </a:extLst>
          </p:cNvPr>
          <p:cNvSpPr txBox="1">
            <a:spLocks/>
          </p:cNvSpPr>
          <p:nvPr/>
        </p:nvSpPr>
        <p:spPr>
          <a:xfrm>
            <a:off x="5868144" y="1579964"/>
            <a:ext cx="3104560" cy="550406"/>
          </a:xfrm>
          <a:custGeom>
            <a:avLst/>
            <a:gdLst>
              <a:gd name="connsiteX0" fmla="*/ 0 w 3104560"/>
              <a:gd name="connsiteY0" fmla="*/ 0 h 550406"/>
              <a:gd name="connsiteX1" fmla="*/ 527775 w 3104560"/>
              <a:gd name="connsiteY1" fmla="*/ 0 h 550406"/>
              <a:gd name="connsiteX2" fmla="*/ 1055550 w 3104560"/>
              <a:gd name="connsiteY2" fmla="*/ 0 h 550406"/>
              <a:gd name="connsiteX3" fmla="*/ 1645417 w 3104560"/>
              <a:gd name="connsiteY3" fmla="*/ 0 h 550406"/>
              <a:gd name="connsiteX4" fmla="*/ 2235283 w 3104560"/>
              <a:gd name="connsiteY4" fmla="*/ 0 h 550406"/>
              <a:gd name="connsiteX5" fmla="*/ 3104560 w 3104560"/>
              <a:gd name="connsiteY5" fmla="*/ 0 h 550406"/>
              <a:gd name="connsiteX6" fmla="*/ 3104560 w 3104560"/>
              <a:gd name="connsiteY6" fmla="*/ 550406 h 550406"/>
              <a:gd name="connsiteX7" fmla="*/ 2483648 w 3104560"/>
              <a:gd name="connsiteY7" fmla="*/ 550406 h 550406"/>
              <a:gd name="connsiteX8" fmla="*/ 1831690 w 3104560"/>
              <a:gd name="connsiteY8" fmla="*/ 550406 h 550406"/>
              <a:gd name="connsiteX9" fmla="*/ 1303915 w 3104560"/>
              <a:gd name="connsiteY9" fmla="*/ 550406 h 550406"/>
              <a:gd name="connsiteX10" fmla="*/ 651958 w 3104560"/>
              <a:gd name="connsiteY10" fmla="*/ 550406 h 550406"/>
              <a:gd name="connsiteX11" fmla="*/ 0 w 3104560"/>
              <a:gd name="connsiteY11" fmla="*/ 550406 h 550406"/>
              <a:gd name="connsiteX12" fmla="*/ 0 w 3104560"/>
              <a:gd name="connsiteY12" fmla="*/ 0 h 5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560" h="550406" fill="none" extrusionOk="0">
                <a:moveTo>
                  <a:pt x="0" y="0"/>
                </a:moveTo>
                <a:cubicBezTo>
                  <a:pt x="213456" y="-12454"/>
                  <a:pt x="298665" y="-10514"/>
                  <a:pt x="527775" y="0"/>
                </a:cubicBezTo>
                <a:cubicBezTo>
                  <a:pt x="756886" y="10514"/>
                  <a:pt x="847134" y="-22799"/>
                  <a:pt x="1055550" y="0"/>
                </a:cubicBezTo>
                <a:cubicBezTo>
                  <a:pt x="1263967" y="22799"/>
                  <a:pt x="1436875" y="-8180"/>
                  <a:pt x="1645417" y="0"/>
                </a:cubicBezTo>
                <a:cubicBezTo>
                  <a:pt x="1853959" y="8180"/>
                  <a:pt x="2097585" y="28054"/>
                  <a:pt x="2235283" y="0"/>
                </a:cubicBezTo>
                <a:cubicBezTo>
                  <a:pt x="2372981" y="-28054"/>
                  <a:pt x="2812428" y="-31664"/>
                  <a:pt x="3104560" y="0"/>
                </a:cubicBezTo>
                <a:cubicBezTo>
                  <a:pt x="3101423" y="140682"/>
                  <a:pt x="3084413" y="377889"/>
                  <a:pt x="3104560" y="550406"/>
                </a:cubicBezTo>
                <a:cubicBezTo>
                  <a:pt x="2864732" y="559212"/>
                  <a:pt x="2641999" y="580274"/>
                  <a:pt x="2483648" y="550406"/>
                </a:cubicBezTo>
                <a:cubicBezTo>
                  <a:pt x="2325297" y="520538"/>
                  <a:pt x="2145255" y="529260"/>
                  <a:pt x="1831690" y="550406"/>
                </a:cubicBezTo>
                <a:cubicBezTo>
                  <a:pt x="1518125" y="571552"/>
                  <a:pt x="1448815" y="549012"/>
                  <a:pt x="1303915" y="550406"/>
                </a:cubicBezTo>
                <a:cubicBezTo>
                  <a:pt x="1159015" y="551800"/>
                  <a:pt x="835880" y="538783"/>
                  <a:pt x="651958" y="550406"/>
                </a:cubicBezTo>
                <a:cubicBezTo>
                  <a:pt x="468036" y="562029"/>
                  <a:pt x="262413" y="548604"/>
                  <a:pt x="0" y="550406"/>
                </a:cubicBezTo>
                <a:cubicBezTo>
                  <a:pt x="-5750" y="318786"/>
                  <a:pt x="11773" y="154794"/>
                  <a:pt x="0" y="0"/>
                </a:cubicBezTo>
                <a:close/>
              </a:path>
              <a:path w="3104560" h="550406" stroke="0" extrusionOk="0">
                <a:moveTo>
                  <a:pt x="0" y="0"/>
                </a:moveTo>
                <a:cubicBezTo>
                  <a:pt x="187112" y="7591"/>
                  <a:pt x="384438" y="-18933"/>
                  <a:pt x="589866" y="0"/>
                </a:cubicBezTo>
                <a:cubicBezTo>
                  <a:pt x="795294" y="18933"/>
                  <a:pt x="914941" y="-6148"/>
                  <a:pt x="1117642" y="0"/>
                </a:cubicBezTo>
                <a:cubicBezTo>
                  <a:pt x="1320343" y="6148"/>
                  <a:pt x="1447195" y="-866"/>
                  <a:pt x="1676462" y="0"/>
                </a:cubicBezTo>
                <a:cubicBezTo>
                  <a:pt x="1905729" y="866"/>
                  <a:pt x="2016729" y="-20281"/>
                  <a:pt x="2204238" y="0"/>
                </a:cubicBezTo>
                <a:cubicBezTo>
                  <a:pt x="2391747" y="20281"/>
                  <a:pt x="2770185" y="36332"/>
                  <a:pt x="3104560" y="0"/>
                </a:cubicBezTo>
                <a:cubicBezTo>
                  <a:pt x="3086219" y="190846"/>
                  <a:pt x="3080589" y="421168"/>
                  <a:pt x="3104560" y="550406"/>
                </a:cubicBezTo>
                <a:cubicBezTo>
                  <a:pt x="2952657" y="558968"/>
                  <a:pt x="2662103" y="569493"/>
                  <a:pt x="2483648" y="550406"/>
                </a:cubicBezTo>
                <a:cubicBezTo>
                  <a:pt x="2305193" y="531319"/>
                  <a:pt x="2060173" y="543003"/>
                  <a:pt x="1831690" y="550406"/>
                </a:cubicBezTo>
                <a:cubicBezTo>
                  <a:pt x="1603207" y="557809"/>
                  <a:pt x="1417032" y="580420"/>
                  <a:pt x="1179733" y="550406"/>
                </a:cubicBezTo>
                <a:cubicBezTo>
                  <a:pt x="942434" y="520392"/>
                  <a:pt x="715194" y="562881"/>
                  <a:pt x="589866" y="550406"/>
                </a:cubicBezTo>
                <a:cubicBezTo>
                  <a:pt x="464538" y="537931"/>
                  <a:pt x="149178" y="550726"/>
                  <a:pt x="0" y="550406"/>
                </a:cubicBezTo>
                <a:cubicBezTo>
                  <a:pt x="19568" y="284490"/>
                  <a:pt x="-5121" y="175325"/>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Anagrafe degli Operatori Economici</a:t>
            </a:r>
          </a:p>
        </p:txBody>
      </p:sp>
      <p:sp>
        <p:nvSpPr>
          <p:cNvPr id="9" name="Segnaposto contenuto 2">
            <a:extLst>
              <a:ext uri="{FF2B5EF4-FFF2-40B4-BE49-F238E27FC236}">
                <a16:creationId xmlns:a16="http://schemas.microsoft.com/office/drawing/2014/main" id="{44671691-0D52-1EF4-A403-17E5B3B773C9}"/>
              </a:ext>
            </a:extLst>
          </p:cNvPr>
          <p:cNvSpPr txBox="1">
            <a:spLocks/>
          </p:cNvSpPr>
          <p:nvPr/>
        </p:nvSpPr>
        <p:spPr>
          <a:xfrm>
            <a:off x="5862464" y="2193194"/>
            <a:ext cx="3104560" cy="550406"/>
          </a:xfrm>
          <a:custGeom>
            <a:avLst/>
            <a:gdLst>
              <a:gd name="connsiteX0" fmla="*/ 0 w 3104560"/>
              <a:gd name="connsiteY0" fmla="*/ 0 h 550406"/>
              <a:gd name="connsiteX1" fmla="*/ 558821 w 3104560"/>
              <a:gd name="connsiteY1" fmla="*/ 0 h 550406"/>
              <a:gd name="connsiteX2" fmla="*/ 1210778 w 3104560"/>
              <a:gd name="connsiteY2" fmla="*/ 0 h 550406"/>
              <a:gd name="connsiteX3" fmla="*/ 1893782 w 3104560"/>
              <a:gd name="connsiteY3" fmla="*/ 0 h 550406"/>
              <a:gd name="connsiteX4" fmla="*/ 2452602 w 3104560"/>
              <a:gd name="connsiteY4" fmla="*/ 0 h 550406"/>
              <a:gd name="connsiteX5" fmla="*/ 3104560 w 3104560"/>
              <a:gd name="connsiteY5" fmla="*/ 0 h 550406"/>
              <a:gd name="connsiteX6" fmla="*/ 3104560 w 3104560"/>
              <a:gd name="connsiteY6" fmla="*/ 550406 h 550406"/>
              <a:gd name="connsiteX7" fmla="*/ 2576785 w 3104560"/>
              <a:gd name="connsiteY7" fmla="*/ 550406 h 550406"/>
              <a:gd name="connsiteX8" fmla="*/ 1893782 w 3104560"/>
              <a:gd name="connsiteY8" fmla="*/ 550406 h 550406"/>
              <a:gd name="connsiteX9" fmla="*/ 1303915 w 3104560"/>
              <a:gd name="connsiteY9" fmla="*/ 550406 h 550406"/>
              <a:gd name="connsiteX10" fmla="*/ 745094 w 3104560"/>
              <a:gd name="connsiteY10" fmla="*/ 550406 h 550406"/>
              <a:gd name="connsiteX11" fmla="*/ 0 w 3104560"/>
              <a:gd name="connsiteY11" fmla="*/ 550406 h 550406"/>
              <a:gd name="connsiteX12" fmla="*/ 0 w 3104560"/>
              <a:gd name="connsiteY12" fmla="*/ 0 h 5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560" h="550406" fill="none" extrusionOk="0">
                <a:moveTo>
                  <a:pt x="0" y="0"/>
                </a:moveTo>
                <a:cubicBezTo>
                  <a:pt x="275175" y="1290"/>
                  <a:pt x="346310" y="4958"/>
                  <a:pt x="558821" y="0"/>
                </a:cubicBezTo>
                <a:cubicBezTo>
                  <a:pt x="771332" y="-4958"/>
                  <a:pt x="1057285" y="22457"/>
                  <a:pt x="1210778" y="0"/>
                </a:cubicBezTo>
                <a:cubicBezTo>
                  <a:pt x="1364271" y="-22457"/>
                  <a:pt x="1595331" y="-1934"/>
                  <a:pt x="1893782" y="0"/>
                </a:cubicBezTo>
                <a:cubicBezTo>
                  <a:pt x="2192233" y="1934"/>
                  <a:pt x="2297333" y="-16023"/>
                  <a:pt x="2452602" y="0"/>
                </a:cubicBezTo>
                <a:cubicBezTo>
                  <a:pt x="2607871" y="16023"/>
                  <a:pt x="2808716" y="-8991"/>
                  <a:pt x="3104560" y="0"/>
                </a:cubicBezTo>
                <a:cubicBezTo>
                  <a:pt x="3106801" y="192473"/>
                  <a:pt x="3115553" y="401383"/>
                  <a:pt x="3104560" y="550406"/>
                </a:cubicBezTo>
                <a:cubicBezTo>
                  <a:pt x="2982612" y="549174"/>
                  <a:pt x="2703962" y="569870"/>
                  <a:pt x="2576785" y="550406"/>
                </a:cubicBezTo>
                <a:cubicBezTo>
                  <a:pt x="2449608" y="530942"/>
                  <a:pt x="2183655" y="560374"/>
                  <a:pt x="1893782" y="550406"/>
                </a:cubicBezTo>
                <a:cubicBezTo>
                  <a:pt x="1603909" y="540438"/>
                  <a:pt x="1535393" y="570593"/>
                  <a:pt x="1303915" y="550406"/>
                </a:cubicBezTo>
                <a:cubicBezTo>
                  <a:pt x="1072437" y="530219"/>
                  <a:pt x="983681" y="539166"/>
                  <a:pt x="745094" y="550406"/>
                </a:cubicBezTo>
                <a:cubicBezTo>
                  <a:pt x="506507" y="561646"/>
                  <a:pt x="267203" y="566373"/>
                  <a:pt x="0" y="550406"/>
                </a:cubicBezTo>
                <a:cubicBezTo>
                  <a:pt x="24852" y="355021"/>
                  <a:pt x="16320" y="209680"/>
                  <a:pt x="0" y="0"/>
                </a:cubicBezTo>
                <a:close/>
              </a:path>
              <a:path w="3104560" h="550406" stroke="0" extrusionOk="0">
                <a:moveTo>
                  <a:pt x="0" y="0"/>
                </a:moveTo>
                <a:cubicBezTo>
                  <a:pt x="127590" y="-18658"/>
                  <a:pt x="384780" y="-1396"/>
                  <a:pt x="527775" y="0"/>
                </a:cubicBezTo>
                <a:cubicBezTo>
                  <a:pt x="670770" y="1396"/>
                  <a:pt x="919509" y="-11951"/>
                  <a:pt x="1117642" y="0"/>
                </a:cubicBezTo>
                <a:cubicBezTo>
                  <a:pt x="1315775" y="11951"/>
                  <a:pt x="1477142" y="-11093"/>
                  <a:pt x="1645417" y="0"/>
                </a:cubicBezTo>
                <a:cubicBezTo>
                  <a:pt x="1813692" y="11093"/>
                  <a:pt x="1911665" y="-6655"/>
                  <a:pt x="2173192" y="0"/>
                </a:cubicBezTo>
                <a:cubicBezTo>
                  <a:pt x="2434720" y="6655"/>
                  <a:pt x="2803896" y="-18258"/>
                  <a:pt x="3104560" y="0"/>
                </a:cubicBezTo>
                <a:cubicBezTo>
                  <a:pt x="3104136" y="260864"/>
                  <a:pt x="3093494" y="315879"/>
                  <a:pt x="3104560" y="550406"/>
                </a:cubicBezTo>
                <a:cubicBezTo>
                  <a:pt x="2830222" y="548603"/>
                  <a:pt x="2770485" y="567401"/>
                  <a:pt x="2483648" y="550406"/>
                </a:cubicBezTo>
                <a:cubicBezTo>
                  <a:pt x="2196811" y="533411"/>
                  <a:pt x="2156054" y="524141"/>
                  <a:pt x="1924827" y="550406"/>
                </a:cubicBezTo>
                <a:cubicBezTo>
                  <a:pt x="1693600" y="576671"/>
                  <a:pt x="1465098" y="540909"/>
                  <a:pt x="1334961" y="550406"/>
                </a:cubicBezTo>
                <a:cubicBezTo>
                  <a:pt x="1204824" y="559903"/>
                  <a:pt x="905119" y="517574"/>
                  <a:pt x="651958" y="550406"/>
                </a:cubicBezTo>
                <a:cubicBezTo>
                  <a:pt x="398797" y="583238"/>
                  <a:pt x="268027" y="540346"/>
                  <a:pt x="0" y="550406"/>
                </a:cubicBezTo>
                <a:cubicBezTo>
                  <a:pt x="-1224" y="345928"/>
                  <a:pt x="-26632" y="169339"/>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76317716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defPPr>
              <a:defRPr lang="it-IT"/>
            </a:defPPr>
            <a:lvl1pPr indent="0" algn="just">
              <a:spcBef>
                <a:spcPct val="20000"/>
              </a:spcBef>
              <a:buClr>
                <a:srgbClr val="006600"/>
              </a:buClr>
              <a:buFont typeface="Wingdings" panose="05000000000000000000" pitchFamily="2" charset="2"/>
              <a:buNone/>
              <a:defRPr sz="1600">
                <a:solidFill>
                  <a:schemeClr val="tx1"/>
                </a:solidFill>
                <a:latin typeface="Leelawadee" panose="020B0502040204020203" pitchFamily="34" charset="-34"/>
                <a:cs typeface="Leelawadee" panose="020B0502040204020203" pitchFamily="34" charset="-34"/>
              </a:defRPr>
            </a:lvl1pPr>
            <a:lvl2pPr marL="742950" indent="-285750">
              <a:spcBef>
                <a:spcPct val="20000"/>
              </a:spcBef>
              <a:buFont typeface="Arial" panose="020B0604020202020204" pitchFamily="34" charset="0"/>
              <a:buChar char="–"/>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t>Nuova piattaforma degli appalti - </a:t>
            </a:r>
            <a:r>
              <a:rPr lang="it-IT" b="1" dirty="0" err="1">
                <a:effectLst>
                  <a:outerShdw blurRad="38100" dist="38100" dir="2700000" algn="tl">
                    <a:srgbClr val="000000">
                      <a:alpha val="43137"/>
                    </a:srgbClr>
                  </a:outerShdw>
                </a:effectLst>
              </a:rPr>
              <a:t>NPA</a:t>
            </a:r>
            <a:endParaRPr lang="it-IT" b="1" dirty="0">
              <a:effectLst>
                <a:outerShdw blurRad="38100" dist="38100" dir="2700000" algn="tl">
                  <a:srgbClr val="000000">
                    <a:alpha val="43137"/>
                  </a:srgbClr>
                </a:outerShdw>
              </a:effectLst>
            </a:endParaRPr>
          </a:p>
          <a:p>
            <a:endParaRPr lang="it-IT" dirty="0"/>
          </a:p>
        </p:txBody>
      </p:sp>
      <p:sp>
        <p:nvSpPr>
          <p:cNvPr id="11" name="Segnaposto contenuto 2">
            <a:extLst>
              <a:ext uri="{FF2B5EF4-FFF2-40B4-BE49-F238E27FC236}">
                <a16:creationId xmlns:a16="http://schemas.microsoft.com/office/drawing/2014/main" id="{F44C03D1-4C3C-EAC5-FD0A-A00BC7FD264D}"/>
              </a:ext>
            </a:extLst>
          </p:cNvPr>
          <p:cNvSpPr txBox="1">
            <a:spLocks/>
          </p:cNvSpPr>
          <p:nvPr/>
        </p:nvSpPr>
        <p:spPr>
          <a:xfrm>
            <a:off x="5862464" y="3459967"/>
            <a:ext cx="3118471" cy="1128007"/>
          </a:xfrm>
          <a:custGeom>
            <a:avLst/>
            <a:gdLst>
              <a:gd name="connsiteX0" fmla="*/ 0 w 3118471"/>
              <a:gd name="connsiteY0" fmla="*/ 0 h 1128007"/>
              <a:gd name="connsiteX1" fmla="*/ 654879 w 3118471"/>
              <a:gd name="connsiteY1" fmla="*/ 0 h 1128007"/>
              <a:gd name="connsiteX2" fmla="*/ 1247388 w 3118471"/>
              <a:gd name="connsiteY2" fmla="*/ 0 h 1128007"/>
              <a:gd name="connsiteX3" fmla="*/ 1808713 w 3118471"/>
              <a:gd name="connsiteY3" fmla="*/ 0 h 1128007"/>
              <a:gd name="connsiteX4" fmla="*/ 2463592 w 3118471"/>
              <a:gd name="connsiteY4" fmla="*/ 0 h 1128007"/>
              <a:gd name="connsiteX5" fmla="*/ 3118471 w 3118471"/>
              <a:gd name="connsiteY5" fmla="*/ 0 h 1128007"/>
              <a:gd name="connsiteX6" fmla="*/ 3118471 w 3118471"/>
              <a:gd name="connsiteY6" fmla="*/ 530163 h 1128007"/>
              <a:gd name="connsiteX7" fmla="*/ 3118471 w 3118471"/>
              <a:gd name="connsiteY7" fmla="*/ 1128007 h 1128007"/>
              <a:gd name="connsiteX8" fmla="*/ 2463592 w 3118471"/>
              <a:gd name="connsiteY8" fmla="*/ 1128007 h 1128007"/>
              <a:gd name="connsiteX9" fmla="*/ 1839898 w 3118471"/>
              <a:gd name="connsiteY9" fmla="*/ 1128007 h 1128007"/>
              <a:gd name="connsiteX10" fmla="*/ 1247388 w 3118471"/>
              <a:gd name="connsiteY10" fmla="*/ 1128007 h 1128007"/>
              <a:gd name="connsiteX11" fmla="*/ 686064 w 3118471"/>
              <a:gd name="connsiteY11" fmla="*/ 1128007 h 1128007"/>
              <a:gd name="connsiteX12" fmla="*/ 0 w 3118471"/>
              <a:gd name="connsiteY12" fmla="*/ 1128007 h 1128007"/>
              <a:gd name="connsiteX13" fmla="*/ 0 w 3118471"/>
              <a:gd name="connsiteY13" fmla="*/ 541443 h 1128007"/>
              <a:gd name="connsiteX14" fmla="*/ 0 w 3118471"/>
              <a:gd name="connsiteY14" fmla="*/ 0 h 112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8471" h="1128007" fill="none" extrusionOk="0">
                <a:moveTo>
                  <a:pt x="0" y="0"/>
                </a:moveTo>
                <a:cubicBezTo>
                  <a:pt x="239428" y="-18293"/>
                  <a:pt x="458829" y="13510"/>
                  <a:pt x="654879" y="0"/>
                </a:cubicBezTo>
                <a:cubicBezTo>
                  <a:pt x="850929" y="-13510"/>
                  <a:pt x="1085009" y="8050"/>
                  <a:pt x="1247388" y="0"/>
                </a:cubicBezTo>
                <a:cubicBezTo>
                  <a:pt x="1409767" y="-8050"/>
                  <a:pt x="1537239" y="-22635"/>
                  <a:pt x="1808713" y="0"/>
                </a:cubicBezTo>
                <a:cubicBezTo>
                  <a:pt x="2080187" y="22635"/>
                  <a:pt x="2259938" y="2145"/>
                  <a:pt x="2463592" y="0"/>
                </a:cubicBezTo>
                <a:cubicBezTo>
                  <a:pt x="2667246" y="-2145"/>
                  <a:pt x="2973021" y="-24715"/>
                  <a:pt x="3118471" y="0"/>
                </a:cubicBezTo>
                <a:cubicBezTo>
                  <a:pt x="3140620" y="220066"/>
                  <a:pt x="3111618" y="360845"/>
                  <a:pt x="3118471" y="530163"/>
                </a:cubicBezTo>
                <a:cubicBezTo>
                  <a:pt x="3125324" y="699481"/>
                  <a:pt x="3100254" y="994007"/>
                  <a:pt x="3118471" y="1128007"/>
                </a:cubicBezTo>
                <a:cubicBezTo>
                  <a:pt x="2830070" y="1099109"/>
                  <a:pt x="2747685" y="1151580"/>
                  <a:pt x="2463592" y="1128007"/>
                </a:cubicBezTo>
                <a:cubicBezTo>
                  <a:pt x="2179499" y="1104434"/>
                  <a:pt x="2052546" y="1120249"/>
                  <a:pt x="1839898" y="1128007"/>
                </a:cubicBezTo>
                <a:cubicBezTo>
                  <a:pt x="1627250" y="1135765"/>
                  <a:pt x="1395665" y="1138405"/>
                  <a:pt x="1247388" y="1128007"/>
                </a:cubicBezTo>
                <a:cubicBezTo>
                  <a:pt x="1099111" y="1117610"/>
                  <a:pt x="828682" y="1126538"/>
                  <a:pt x="686064" y="1128007"/>
                </a:cubicBezTo>
                <a:cubicBezTo>
                  <a:pt x="543446" y="1129476"/>
                  <a:pt x="176945" y="1124790"/>
                  <a:pt x="0" y="1128007"/>
                </a:cubicBezTo>
                <a:cubicBezTo>
                  <a:pt x="14028" y="991318"/>
                  <a:pt x="3251" y="815644"/>
                  <a:pt x="0" y="541443"/>
                </a:cubicBezTo>
                <a:cubicBezTo>
                  <a:pt x="-3251" y="267242"/>
                  <a:pt x="18153" y="230125"/>
                  <a:pt x="0" y="0"/>
                </a:cubicBezTo>
                <a:close/>
              </a:path>
              <a:path w="3118471" h="1128007" stroke="0" extrusionOk="0">
                <a:moveTo>
                  <a:pt x="0" y="0"/>
                </a:moveTo>
                <a:cubicBezTo>
                  <a:pt x="148281" y="16612"/>
                  <a:pt x="365714" y="-21211"/>
                  <a:pt x="592509" y="0"/>
                </a:cubicBezTo>
                <a:cubicBezTo>
                  <a:pt x="819304" y="21211"/>
                  <a:pt x="864712" y="-25668"/>
                  <a:pt x="1122650" y="0"/>
                </a:cubicBezTo>
                <a:cubicBezTo>
                  <a:pt x="1380588" y="25668"/>
                  <a:pt x="1414698" y="8924"/>
                  <a:pt x="1683974" y="0"/>
                </a:cubicBezTo>
                <a:cubicBezTo>
                  <a:pt x="1953250" y="-8924"/>
                  <a:pt x="1959125" y="4956"/>
                  <a:pt x="2214114" y="0"/>
                </a:cubicBezTo>
                <a:cubicBezTo>
                  <a:pt x="2469103" y="-4956"/>
                  <a:pt x="2936784" y="-6467"/>
                  <a:pt x="3118471" y="0"/>
                </a:cubicBezTo>
                <a:cubicBezTo>
                  <a:pt x="3114535" y="215712"/>
                  <a:pt x="3127061" y="457934"/>
                  <a:pt x="3118471" y="586564"/>
                </a:cubicBezTo>
                <a:cubicBezTo>
                  <a:pt x="3109881" y="715194"/>
                  <a:pt x="3095237" y="960241"/>
                  <a:pt x="3118471" y="1128007"/>
                </a:cubicBezTo>
                <a:cubicBezTo>
                  <a:pt x="2962390" y="1143864"/>
                  <a:pt x="2737577" y="1102484"/>
                  <a:pt x="2525962" y="1128007"/>
                </a:cubicBezTo>
                <a:cubicBezTo>
                  <a:pt x="2314347" y="1153530"/>
                  <a:pt x="2108485" y="1123141"/>
                  <a:pt x="1871083" y="1128007"/>
                </a:cubicBezTo>
                <a:cubicBezTo>
                  <a:pt x="1633681" y="1132873"/>
                  <a:pt x="1462364" y="1121700"/>
                  <a:pt x="1278573" y="1128007"/>
                </a:cubicBezTo>
                <a:cubicBezTo>
                  <a:pt x="1094782" y="1134315"/>
                  <a:pt x="812431" y="1114597"/>
                  <a:pt x="592509" y="1128007"/>
                </a:cubicBezTo>
                <a:cubicBezTo>
                  <a:pt x="372587" y="1141417"/>
                  <a:pt x="192329" y="1115756"/>
                  <a:pt x="0" y="1128007"/>
                </a:cubicBezTo>
                <a:cubicBezTo>
                  <a:pt x="26903" y="980166"/>
                  <a:pt x="18865" y="799752"/>
                  <a:pt x="0" y="541443"/>
                </a:cubicBezTo>
                <a:cubicBezTo>
                  <a:pt x="-18865" y="283134"/>
                  <a:pt x="-8292" y="174614"/>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w="25400" cap="flat" cmpd="sng" algn="ctr">
            <a:solidFill>
              <a:srgbClr val="0070C0"/>
            </a:solidFill>
            <a:prstDash val="solid"/>
            <a:extLst>
              <a:ext uri="{C807C97D-BFC1-408E-A445-0C87EB9F89A2}">
                <ask:lineSketchStyleProps xmlns:ask="http://schemas.microsoft.com/office/drawing/2018/sketchyshapes" sd="3503857854">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dirty="0">
                <a:solidFill>
                  <a:schemeClr val="tx1"/>
                </a:solidFill>
                <a:latin typeface="Leelawadee" panose="020B0502040204020203" pitchFamily="34" charset="-34"/>
                <a:cs typeface="Leelawadee" panose="020B0502040204020203" pitchFamily="34" charset="-34"/>
              </a:rPr>
              <a:t>Fascicolo virtuale dell’ operatore economico – </a:t>
            </a:r>
            <a:r>
              <a:rPr lang="it-IT" sz="1600" b="1" dirty="0" err="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FVOE</a:t>
            </a:r>
            <a:r>
              <a:rPr lang="it-IT" sz="1600" b="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sz="1600" dirty="0">
                <a:solidFill>
                  <a:schemeClr val="tx1"/>
                </a:solidFill>
                <a:latin typeface="Leelawadee" panose="020B0502040204020203" pitchFamily="34" charset="-34"/>
                <a:cs typeface="Leelawadee" panose="020B0502040204020203" pitchFamily="34" charset="-34"/>
              </a:rPr>
              <a:t>alimentato da altre banche dati e dall’OE stesso</a:t>
            </a:r>
          </a:p>
        </p:txBody>
      </p:sp>
    </p:spTree>
    <p:extLst>
      <p:ext uri="{BB962C8B-B14F-4D97-AF65-F5344CB8AC3E}">
        <p14:creationId xmlns:p14="http://schemas.microsoft.com/office/powerpoint/2010/main" val="26227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fade">
                                      <p:cBhvr>
                                        <p:cTn id="25" dur="500"/>
                                        <p:tgtEl>
                                          <p:spTgt spid="8">
                                            <p:bg/>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bg/>
                                          </p:spTgt>
                                        </p:tgtEl>
                                        <p:attrNameLst>
                                          <p:attrName>style.visibility</p:attrName>
                                        </p:attrNameLst>
                                      </p:cBhvr>
                                      <p:to>
                                        <p:strVal val="visible"/>
                                      </p:to>
                                    </p:set>
                                    <p:animEffect transition="in" filter="fade">
                                      <p:cBhvr>
                                        <p:cTn id="33" dur="500"/>
                                        <p:tgtEl>
                                          <p:spTgt spid="9">
                                            <p:bg/>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fade">
                                      <p:cBhvr>
                                        <p:cTn id="42" dur="500"/>
                                        <p:tgtEl>
                                          <p:spTgt spid="7">
                                            <p:bg/>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bg/>
                                          </p:spTgt>
                                        </p:tgtEl>
                                        <p:attrNameLst>
                                          <p:attrName>style.visibility</p:attrName>
                                        </p:attrNameLst>
                                      </p:cBhvr>
                                      <p:to>
                                        <p:strVal val="visible"/>
                                      </p:to>
                                    </p:set>
                                    <p:animEffect transition="in" filter="fade">
                                      <p:cBhvr>
                                        <p:cTn id="51" dur="500"/>
                                        <p:tgtEl>
                                          <p:spTgt spid="11">
                                            <p:bg/>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fade">
                                      <p:cBhvr>
                                        <p:cTn id="55" dur="500"/>
                                        <p:tgtEl>
                                          <p:spTgt spid="11">
                                            <p:txEl>
                                              <p:pRg st="0" end="0"/>
                                            </p:txEl>
                                          </p:spTgt>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fade">
                                      <p:cBhvr>
                                        <p:cTn id="63" dur="500"/>
                                        <p:tgtEl>
                                          <p:spTgt spid="3">
                                            <p:txEl>
                                              <p:pRg st="3" end="3"/>
                                            </p:txEl>
                                          </p:spTgt>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uiExpand="1" build="p" animBg="1"/>
      <p:bldP spid="7" grpId="0" uiExpand="1" build="p" animBg="1"/>
      <p:bldP spid="8" grpId="0" uiExpand="1" build="p" animBg="1"/>
      <p:bldP spid="9" grpId="0" uiExpand="1" build="p" animBg="1"/>
      <p:bldP spid="11"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3376888-FD1A-C873-EF6D-B3E5ED40BF5A}"/>
              </a:ext>
            </a:extLst>
          </p:cNvPr>
          <p:cNvSpPr>
            <a:spLocks noGrp="1"/>
          </p:cNvSpPr>
          <p:nvPr>
            <p:ph type="title"/>
          </p:nvPr>
        </p:nvSpPr>
        <p:spPr/>
        <p:txBody>
          <a:bodyPr>
            <a:normAutofit/>
          </a:bodyPr>
          <a:lstStyle/>
          <a:p>
            <a:r>
              <a:rPr lang="it-IT" dirty="0"/>
              <a:t>Procedure automatizzate </a:t>
            </a:r>
            <a:r>
              <a:rPr lang="it-IT" sz="2400" i="1" dirty="0"/>
              <a:t>(19.6, 30)</a:t>
            </a:r>
            <a:endParaRPr lang="it-IT" i="1" dirty="0"/>
          </a:p>
        </p:txBody>
      </p:sp>
      <p:sp>
        <p:nvSpPr>
          <p:cNvPr id="5" name="Segnaposto contenuto 4">
            <a:extLst>
              <a:ext uri="{FF2B5EF4-FFF2-40B4-BE49-F238E27FC236}">
                <a16:creationId xmlns:a16="http://schemas.microsoft.com/office/drawing/2014/main" id="{27B17DEF-4938-8744-4E15-A1E7B829443D}"/>
              </a:ext>
            </a:extLst>
          </p:cNvPr>
          <p:cNvSpPr>
            <a:spLocks noGrp="1"/>
          </p:cNvSpPr>
          <p:nvPr>
            <p:ph idx="1"/>
          </p:nvPr>
        </p:nvSpPr>
        <p:spPr>
          <a:xfrm>
            <a:off x="457200" y="1200150"/>
            <a:ext cx="6301680" cy="3564549"/>
          </a:xfrm>
        </p:spPr>
        <p:txBody>
          <a:bodyPr>
            <a:normAutofit fontScale="92500" lnSpcReduction="10000"/>
          </a:bodyPr>
          <a:lstStyle/>
          <a:p>
            <a:pPr algn="just"/>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Ove</a:t>
            </a:r>
            <a:r>
              <a:rPr lang="it-IT" b="1" kern="100"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 possibile</a:t>
            </a:r>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 </a:t>
            </a:r>
            <a:r>
              <a:rPr lang="it-IT" b="1" kern="100"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le SA debbano ricorrere a procedure automatizzate nella valutazione delle offerte e, quindi, anche a una intelligenza artificiale o </a:t>
            </a:r>
            <a:r>
              <a:rPr lang="it-IT" b="1" kern="100"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IA </a:t>
            </a:r>
            <a:r>
              <a:rPr lang="it-IT" b="1" kern="100"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assicurando</a:t>
            </a:r>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 </a:t>
            </a:r>
          </a:p>
          <a:p>
            <a:pPr lvl="1" algn="just">
              <a:buFont typeface="+mj-lt"/>
              <a:buAutoNum type="alphaLcParenR"/>
            </a:pPr>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la disponibilità del </a:t>
            </a:r>
            <a:r>
              <a:rPr lang="it-IT" b="1" kern="100"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codice sorgente </a:t>
            </a:r>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e ogni altro elemento utile a comprenderne le logiche di funzionamento; </a:t>
            </a:r>
          </a:p>
          <a:p>
            <a:pPr lvl="1" algn="just">
              <a:buFont typeface="+mj-lt"/>
              <a:buAutoNum type="alphaLcParenR"/>
            </a:pPr>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le prestazioni di assistenza e manutenzione necessarie alla </a:t>
            </a:r>
            <a:r>
              <a:rPr lang="it-IT" b="1" kern="100"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correzione degli errori e degli effetti indesiderati </a:t>
            </a:r>
            <a:r>
              <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derivanti dall’automazione.</a:t>
            </a:r>
          </a:p>
          <a:p>
            <a:pPr algn="just"/>
            <a:r>
              <a:rPr lang="it-IT" dirty="0"/>
              <a:t>I processi decisionali automatizzati garantiscono la </a:t>
            </a:r>
            <a:r>
              <a:rPr lang="it-IT" b="1" i="1" dirty="0">
                <a:effectLst>
                  <a:outerShdw blurRad="38100" dist="38100" dir="2700000" algn="tl">
                    <a:srgbClr val="000000">
                      <a:alpha val="43137"/>
                    </a:srgbClr>
                  </a:outerShdw>
                </a:effectLst>
              </a:rPr>
              <a:t>conoscibilità</a:t>
            </a:r>
            <a:r>
              <a:rPr lang="it-IT" dirty="0"/>
              <a:t> (l’OE deve essere consapevole delle decisioni automatizzate che lo riguardano), la </a:t>
            </a:r>
            <a:r>
              <a:rPr lang="it-IT" b="1" i="1" dirty="0">
                <a:effectLst>
                  <a:outerShdw blurRad="38100" dist="38100" dir="2700000" algn="tl">
                    <a:srgbClr val="000000">
                      <a:alpha val="43137"/>
                    </a:srgbClr>
                  </a:outerShdw>
                </a:effectLst>
              </a:rPr>
              <a:t>comprensibilità</a:t>
            </a:r>
            <a:r>
              <a:rPr lang="it-IT" dirty="0"/>
              <a:t> (l’OE ha il diritto di conoscere le logiche di funzionamento) e la </a:t>
            </a:r>
            <a:r>
              <a:rPr lang="it-IT" b="1" i="1" dirty="0">
                <a:effectLst>
                  <a:outerShdw blurRad="38100" dist="38100" dir="2700000" algn="tl">
                    <a:srgbClr val="000000">
                      <a:alpha val="43137"/>
                    </a:srgbClr>
                  </a:outerShdw>
                </a:effectLst>
              </a:rPr>
              <a:t>non</a:t>
            </a:r>
            <a:r>
              <a:rPr lang="it-IT" dirty="0"/>
              <a:t> </a:t>
            </a:r>
            <a:r>
              <a:rPr lang="it-IT" b="1" i="1" dirty="0">
                <a:effectLst>
                  <a:outerShdw blurRad="38100" dist="38100" dir="2700000" algn="tl">
                    <a:srgbClr val="000000">
                      <a:alpha val="43137"/>
                    </a:srgbClr>
                  </a:outerShdw>
                </a:effectLst>
              </a:rPr>
              <a:t>esclusività</a:t>
            </a:r>
            <a:r>
              <a:rPr lang="it-IT" dirty="0"/>
              <a:t> (necessario un </a:t>
            </a:r>
            <a:r>
              <a:rPr lang="it-IT" b="1" dirty="0">
                <a:solidFill>
                  <a:srgbClr val="FF0000"/>
                </a:solidFill>
                <a:effectLst>
                  <a:outerShdw blurRad="38100" dist="38100" dir="2700000" algn="tl">
                    <a:srgbClr val="000000">
                      <a:alpha val="43137"/>
                    </a:srgbClr>
                  </a:outerShdw>
                </a:effectLst>
              </a:rPr>
              <a:t>contributo umano </a:t>
            </a:r>
            <a:r>
              <a:rPr lang="it-IT" dirty="0"/>
              <a:t>per controllare, validare ovvero smentire la decisione automatizzata).</a:t>
            </a:r>
          </a:p>
          <a:p>
            <a:pPr lvl="1" algn="just">
              <a:buFont typeface="+mj-lt"/>
              <a:buAutoNum type="alphaLcParenR"/>
            </a:pPr>
            <a:endParaRPr lang="it-IT" kern="100" dirty="0">
              <a:effectLst/>
              <a:latin typeface="Yu Gothic UI Semilight" panose="020B0400000000000000" pitchFamily="34" charset="-128"/>
              <a:ea typeface="Yu Gothic UI Semilight" panose="020B0400000000000000" pitchFamily="34" charset="-128"/>
              <a:cs typeface="Times New Roman" panose="02020603050405020304" pitchFamily="18" charset="0"/>
            </a:endParaRPr>
          </a:p>
          <a:p>
            <a:endParaRPr lang="it-IT" dirty="0"/>
          </a:p>
        </p:txBody>
      </p:sp>
      <p:sp>
        <p:nvSpPr>
          <p:cNvPr id="2" name="Segnaposto numero diapositiva 1">
            <a:extLst>
              <a:ext uri="{FF2B5EF4-FFF2-40B4-BE49-F238E27FC236}">
                <a16:creationId xmlns:a16="http://schemas.microsoft.com/office/drawing/2014/main" id="{DD604EF6-367F-7A1E-FFEF-93E7B6DF3177}"/>
              </a:ext>
            </a:extLst>
          </p:cNvPr>
          <p:cNvSpPr>
            <a:spLocks noGrp="1"/>
          </p:cNvSpPr>
          <p:nvPr>
            <p:ph type="sldNum" sz="quarter" idx="12"/>
          </p:nvPr>
        </p:nvSpPr>
        <p:spPr/>
        <p:txBody>
          <a:bodyPr/>
          <a:lstStyle/>
          <a:p>
            <a:fld id="{A88A401D-FA7D-467D-AFBB-0B3BA40DF614}" type="slidenum">
              <a:rPr lang="it-IT" smtClean="0"/>
              <a:t>22</a:t>
            </a:fld>
            <a:endParaRPr lang="it-IT"/>
          </a:p>
        </p:txBody>
      </p:sp>
      <p:sp>
        <p:nvSpPr>
          <p:cNvPr id="6" name="Rettangolo 5">
            <a:extLst>
              <a:ext uri="{FF2B5EF4-FFF2-40B4-BE49-F238E27FC236}">
                <a16:creationId xmlns:a16="http://schemas.microsoft.com/office/drawing/2014/main" id="{81C42D6A-F6DF-C1FA-F8F2-017288995483}"/>
              </a:ext>
            </a:extLst>
          </p:cNvPr>
          <p:cNvSpPr/>
          <p:nvPr/>
        </p:nvSpPr>
        <p:spPr>
          <a:xfrm>
            <a:off x="6758880" y="1049149"/>
            <a:ext cx="2133600" cy="2808312"/>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Le PA vigilano sulla correttezza dei dati utilizzati  e pubblicano, nella sez.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Amministrazione</a:t>
            </a:r>
          </a:p>
          <a:p>
            <a:pPr algn="just"/>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trasparente</a:t>
            </a:r>
            <a:r>
              <a:rPr lang="it-IT" sz="1600" i="1" dirty="0">
                <a:solidFill>
                  <a:schemeClr val="tx1"/>
                </a:solidFill>
                <a:latin typeface="Leelawadee" panose="020B0502040204020203" pitchFamily="34" charset="-34"/>
                <a:cs typeface="Leelawadee" panose="020B0502040204020203" pitchFamily="34" charset="-34"/>
              </a:rPr>
              <a:t>» del sito, le misure 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soluzioni</a:t>
            </a:r>
            <a:r>
              <a:rPr lang="it-IT" sz="1600" i="1" dirty="0">
                <a:solidFill>
                  <a:schemeClr val="tx1"/>
                </a:solidFill>
                <a:latin typeface="Leelawadee" panose="020B0502040204020203" pitchFamily="34" charset="-34"/>
                <a:cs typeface="Leelawadee" panose="020B0502040204020203" pitchFamily="34" charset="-34"/>
              </a:rPr>
              <a:t>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tecnologiche</a:t>
            </a:r>
            <a:r>
              <a:rPr lang="it-IT" sz="1600" i="1" dirty="0">
                <a:solidFill>
                  <a:schemeClr val="tx1"/>
                </a:solidFill>
                <a:latin typeface="Leelawadee" panose="020B0502040204020203" pitchFamily="34" charset="-34"/>
                <a:cs typeface="Leelawadee" panose="020B0502040204020203" pitchFamily="34" charset="-34"/>
              </a:rPr>
              <a:t> utilizzate per evitare una discriminazione algoritmica.</a:t>
            </a:r>
          </a:p>
        </p:txBody>
      </p:sp>
      <p:sp>
        <p:nvSpPr>
          <p:cNvPr id="7" name="Rettangolo 6">
            <a:extLst>
              <a:ext uri="{FF2B5EF4-FFF2-40B4-BE49-F238E27FC236}">
                <a16:creationId xmlns:a16="http://schemas.microsoft.com/office/drawing/2014/main" id="{5BCC3900-0A14-5643-2D0C-6D2D4FD62C1A}"/>
              </a:ext>
            </a:extLst>
          </p:cNvPr>
          <p:cNvSpPr/>
          <p:nvPr/>
        </p:nvSpPr>
        <p:spPr>
          <a:xfrm>
            <a:off x="6732034" y="3857461"/>
            <a:ext cx="2133600" cy="946537"/>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Le PA adottano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piani annuali di formazione del personale</a:t>
            </a:r>
          </a:p>
        </p:txBody>
      </p:sp>
    </p:spTree>
    <p:extLst>
      <p:ext uri="{BB962C8B-B14F-4D97-AF65-F5344CB8AC3E}">
        <p14:creationId xmlns:p14="http://schemas.microsoft.com/office/powerpoint/2010/main" val="390871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09ED5-F561-A84F-4DBD-40A7B7CA21E0}"/>
              </a:ext>
            </a:extLst>
          </p:cNvPr>
          <p:cNvSpPr>
            <a:spLocks noGrp="1"/>
          </p:cNvSpPr>
          <p:nvPr>
            <p:ph type="title"/>
          </p:nvPr>
        </p:nvSpPr>
        <p:spPr/>
        <p:txBody>
          <a:bodyPr/>
          <a:lstStyle/>
          <a:p>
            <a:r>
              <a:rPr lang="it-IT" dirty="0"/>
              <a:t>Pubblicità legale degli atti </a:t>
            </a:r>
            <a:r>
              <a:rPr lang="it-IT" sz="2400" i="1" dirty="0"/>
              <a:t>(27)</a:t>
            </a:r>
            <a:endParaRPr lang="it-IT" i="1" dirty="0"/>
          </a:p>
        </p:txBody>
      </p:sp>
      <p:sp>
        <p:nvSpPr>
          <p:cNvPr id="3" name="Segnaposto contenuto 2">
            <a:extLst>
              <a:ext uri="{FF2B5EF4-FFF2-40B4-BE49-F238E27FC236}">
                <a16:creationId xmlns:a16="http://schemas.microsoft.com/office/drawing/2014/main" id="{E601B4E8-7C5F-E9CE-CAA6-FD7569805764}"/>
              </a:ext>
            </a:extLst>
          </p:cNvPr>
          <p:cNvSpPr>
            <a:spLocks noGrp="1"/>
          </p:cNvSpPr>
          <p:nvPr>
            <p:ph idx="1"/>
          </p:nvPr>
        </p:nvSpPr>
        <p:spPr>
          <a:xfrm>
            <a:off x="457200" y="1200150"/>
            <a:ext cx="6347048" cy="3603847"/>
          </a:xfrm>
        </p:spPr>
        <p:txBody>
          <a:bodyPr>
            <a:normAutofit/>
          </a:bodyPr>
          <a:lstStyle/>
          <a:p>
            <a:pPr algn="just"/>
            <a:r>
              <a:rPr lang="it-IT" dirty="0"/>
              <a:t>All’ANAC viene affidata </a:t>
            </a:r>
            <a:r>
              <a:rPr lang="it-IT" b="1" dirty="0">
                <a:effectLst>
                  <a:outerShdw blurRad="38100" dist="38100" dir="2700000" algn="tl">
                    <a:srgbClr val="000000">
                      <a:alpha val="43137"/>
                    </a:srgbClr>
                  </a:outerShdw>
                </a:effectLst>
              </a:rPr>
              <a:t>la pubblicità degli atti attraverso la BDNCP</a:t>
            </a:r>
            <a:r>
              <a:rPr lang="it-IT" dirty="0"/>
              <a:t>, mediante la quale vi anche la </a:t>
            </a:r>
            <a:r>
              <a:rPr lang="it-IT" dirty="0" err="1"/>
              <a:t>la</a:t>
            </a:r>
            <a:r>
              <a:rPr lang="it-IT" dirty="0"/>
              <a:t> </a:t>
            </a:r>
            <a:r>
              <a:rPr lang="it-IT" b="1" i="1" dirty="0">
                <a:effectLst>
                  <a:outerShdw blurRad="38100" dist="38100" dir="2700000" algn="tl">
                    <a:srgbClr val="000000">
                      <a:alpha val="43137"/>
                    </a:srgbClr>
                  </a:outerShdw>
                </a:effectLst>
              </a:rPr>
              <a:t>trasmissione dei dati all’Ufficio delle pubblicazioni dell’Unione europea </a:t>
            </a:r>
            <a:r>
              <a:rPr lang="it-IT" dirty="0"/>
              <a:t>e la loro pubblicazione a livello europeo (84) e nazionale (85)..</a:t>
            </a:r>
          </a:p>
          <a:p>
            <a:pPr algn="just"/>
            <a:r>
              <a:rPr lang="it-IT" dirty="0"/>
              <a:t>Gli </a:t>
            </a:r>
            <a:r>
              <a:rPr lang="it-IT" b="1" dirty="0">
                <a:solidFill>
                  <a:srgbClr val="FF0000"/>
                </a:solidFill>
                <a:effectLst>
                  <a:outerShdw blurRad="38100" dist="38100" dir="2700000" algn="tl">
                    <a:srgbClr val="000000">
                      <a:alpha val="43137"/>
                    </a:srgbClr>
                  </a:outerShdw>
                </a:effectLst>
              </a:rPr>
              <a:t>effetti giuridici </a:t>
            </a:r>
            <a:r>
              <a:rPr lang="it-IT" dirty="0"/>
              <a:t>degli atti decorrono </a:t>
            </a:r>
            <a:r>
              <a:rPr lang="it-IT" b="1" i="1" dirty="0">
                <a:effectLst>
                  <a:outerShdw blurRad="38100" dist="38100" dir="2700000" algn="tl">
                    <a:srgbClr val="000000">
                      <a:alpha val="43137"/>
                    </a:srgbClr>
                  </a:outerShdw>
                </a:effectLst>
              </a:rPr>
              <a:t>dalla data di pubblicazione nella Banca dati </a:t>
            </a:r>
            <a:r>
              <a:rPr lang="it-IT" dirty="0"/>
              <a:t>nazionale dei contratti pubblici.</a:t>
            </a:r>
          </a:p>
          <a:p>
            <a:pPr algn="just"/>
            <a:r>
              <a:rPr lang="it-IT" dirty="0"/>
              <a:t>La </a:t>
            </a:r>
            <a:r>
              <a:rPr lang="it-IT" b="1" dirty="0">
                <a:solidFill>
                  <a:srgbClr val="FF0000"/>
                </a:solidFill>
                <a:effectLst>
                  <a:outerShdw blurRad="38100" dist="38100" dir="2700000" algn="tl">
                    <a:srgbClr val="000000">
                      <a:alpha val="43137"/>
                    </a:srgbClr>
                  </a:outerShdw>
                </a:effectLst>
              </a:rPr>
              <a:t>documentazione di gara </a:t>
            </a:r>
            <a:r>
              <a:rPr lang="it-IT" dirty="0"/>
              <a:t>è disponibile attraverso:</a:t>
            </a:r>
          </a:p>
          <a:p>
            <a:pPr lvl="1" algn="just"/>
            <a:r>
              <a:rPr lang="it-IT" dirty="0"/>
              <a:t>le </a:t>
            </a:r>
            <a:r>
              <a:rPr lang="it-IT" b="1" i="1" dirty="0">
                <a:effectLst>
                  <a:outerShdw blurRad="38100" dist="38100" dir="2700000" algn="tl">
                    <a:srgbClr val="000000">
                      <a:alpha val="43137"/>
                    </a:srgbClr>
                  </a:outerShdw>
                </a:effectLst>
              </a:rPr>
              <a:t>piattaforme digitali </a:t>
            </a:r>
            <a:r>
              <a:rPr lang="it-IT" dirty="0"/>
              <a:t>(25) e attraverso i siti istituzionali delle stazioni appaltanti e degli enti concedenti;</a:t>
            </a:r>
          </a:p>
          <a:p>
            <a:pPr lvl="1" algn="just"/>
            <a:r>
              <a:rPr lang="it-IT" dirty="0"/>
              <a:t>il </a:t>
            </a:r>
            <a:r>
              <a:rPr lang="it-IT" b="1" i="1" dirty="0">
                <a:effectLst>
                  <a:outerShdw blurRad="38100" dist="38100" dir="2700000" algn="tl">
                    <a:srgbClr val="000000">
                      <a:alpha val="43137"/>
                    </a:srgbClr>
                  </a:outerShdw>
                </a:effectLst>
              </a:rPr>
              <a:t>collegamento con la BDCP</a:t>
            </a:r>
            <a:r>
              <a:rPr lang="it-IT" dirty="0"/>
              <a:t>.</a:t>
            </a:r>
          </a:p>
        </p:txBody>
      </p:sp>
      <p:sp>
        <p:nvSpPr>
          <p:cNvPr id="4" name="Segnaposto numero diapositiva 3">
            <a:extLst>
              <a:ext uri="{FF2B5EF4-FFF2-40B4-BE49-F238E27FC236}">
                <a16:creationId xmlns:a16="http://schemas.microsoft.com/office/drawing/2014/main" id="{80FBBD2D-02E1-E6A3-7A75-9F95C56CA099}"/>
              </a:ext>
            </a:extLst>
          </p:cNvPr>
          <p:cNvSpPr>
            <a:spLocks noGrp="1"/>
          </p:cNvSpPr>
          <p:nvPr>
            <p:ph type="sldNum" sz="quarter" idx="12"/>
          </p:nvPr>
        </p:nvSpPr>
        <p:spPr/>
        <p:txBody>
          <a:bodyPr/>
          <a:lstStyle/>
          <a:p>
            <a:fld id="{A88A401D-FA7D-467D-AFBB-0B3BA40DF614}" type="slidenum">
              <a:rPr lang="it-IT" smtClean="0"/>
              <a:t>23</a:t>
            </a:fld>
            <a:endParaRPr lang="it-IT"/>
          </a:p>
        </p:txBody>
      </p:sp>
      <p:sp>
        <p:nvSpPr>
          <p:cNvPr id="5" name="Rettangolo 4">
            <a:extLst>
              <a:ext uri="{FF2B5EF4-FFF2-40B4-BE49-F238E27FC236}">
                <a16:creationId xmlns:a16="http://schemas.microsoft.com/office/drawing/2014/main" id="{159A77F0-5DE6-0DA3-8DF4-59854A5EE03F}"/>
              </a:ext>
            </a:extLst>
          </p:cNvPr>
          <p:cNvSpPr/>
          <p:nvPr/>
        </p:nvSpPr>
        <p:spPr>
          <a:xfrm>
            <a:off x="6804248" y="1230992"/>
            <a:ext cx="2016224" cy="353139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L’ANAC</a:t>
            </a:r>
            <a:r>
              <a:rPr lang="it-IT" sz="1600" i="1" dirty="0">
                <a:solidFill>
                  <a:schemeClr val="tx1"/>
                </a:solidFill>
                <a:latin typeface="Leelawadee" panose="020B0502040204020203" pitchFamily="34" charset="-34"/>
                <a:cs typeface="Leelawadee" panose="020B0502040204020203" pitchFamily="34" charset="-34"/>
              </a:rPr>
              <a:t>, (+60gg </a:t>
            </a:r>
            <a:r>
              <a:rPr lang="it-IT" sz="1600" i="1" dirty="0" err="1">
                <a:solidFill>
                  <a:schemeClr val="tx1"/>
                </a:solidFill>
                <a:latin typeface="Leelawadee" panose="020B0502040204020203" pitchFamily="34" charset="-34"/>
                <a:cs typeface="Leelawadee" panose="020B0502040204020203" pitchFamily="34" charset="-34"/>
              </a:rPr>
              <a:t>ev</a:t>
            </a:r>
            <a:r>
              <a:rPr lang="it-IT" sz="1600" i="1" dirty="0">
                <a:solidFill>
                  <a:schemeClr val="tx1"/>
                </a:solidFill>
                <a:latin typeface="Leelawadee" panose="020B0502040204020203" pitchFamily="34" charset="-34"/>
                <a:cs typeface="Leelawadee" panose="020B0502040204020203" pitchFamily="34" charset="-34"/>
              </a:rPr>
              <a:t>), d’intesa con il MIT, stabilisce 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tempi</a:t>
            </a:r>
            <a:r>
              <a:rPr lang="it-IT" sz="1600" i="1" dirty="0">
                <a:solidFill>
                  <a:schemeClr val="tx1"/>
                </a:solidFill>
                <a:latin typeface="Leelawadee" panose="020B0502040204020203" pitchFamily="34" charset="-34"/>
                <a:cs typeface="Leelawadee" panose="020B0502040204020203" pitchFamily="34" charset="-34"/>
              </a:rPr>
              <a:t> e 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modalità</a:t>
            </a:r>
            <a:r>
              <a:rPr lang="it-IT" sz="1600" i="1" dirty="0">
                <a:solidFill>
                  <a:schemeClr val="tx1"/>
                </a:solidFill>
                <a:latin typeface="Leelawadee" panose="020B0502040204020203" pitchFamily="34" charset="-34"/>
                <a:cs typeface="Leelawadee" panose="020B0502040204020203" pitchFamily="34" charset="-34"/>
              </a:rPr>
              <a:t> di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attuazione</a:t>
            </a:r>
            <a:r>
              <a:rPr lang="it-IT" sz="1600" i="1" dirty="0">
                <a:solidFill>
                  <a:schemeClr val="tx1"/>
                </a:solidFill>
                <a:latin typeface="Leelawadee" panose="020B0502040204020203" pitchFamily="34" charset="-34"/>
                <a:cs typeface="Leelawadee" panose="020B0502040204020203" pitchFamily="34" charset="-34"/>
              </a:rPr>
              <a:t> del presente articolo. Fino a tale data 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pubblicità</a:t>
            </a:r>
            <a:r>
              <a:rPr lang="it-IT" sz="1600" i="1" dirty="0">
                <a:solidFill>
                  <a:schemeClr val="tx1"/>
                </a:solidFill>
                <a:latin typeface="Leelawadee" panose="020B0502040204020203" pitchFamily="34" charset="-34"/>
                <a:cs typeface="Leelawadee" panose="020B0502040204020203" pitchFamily="34" charset="-34"/>
              </a:rPr>
              <a:t> legale in ambito nazionale è garantita dal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transitorio</a:t>
            </a:r>
            <a:r>
              <a:rPr lang="it-IT" sz="1600" i="1" dirty="0">
                <a:solidFill>
                  <a:schemeClr val="tx1"/>
                </a:solidFill>
                <a:latin typeface="Leelawadee" panose="020B0502040204020203" pitchFamily="34" charset="-34"/>
                <a:cs typeface="Leelawadee" panose="020B0502040204020203" pitchFamily="34" charset="-34"/>
              </a:rPr>
              <a:t>  (225. 2).</a:t>
            </a:r>
          </a:p>
        </p:txBody>
      </p:sp>
    </p:spTree>
    <p:extLst>
      <p:ext uri="{BB962C8B-B14F-4D97-AF65-F5344CB8AC3E}">
        <p14:creationId xmlns:p14="http://schemas.microsoft.com/office/powerpoint/2010/main" val="36115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AC2E9D8B-59E7-2ACA-AB28-B5A57C56C417}"/>
              </a:ext>
            </a:extLst>
          </p:cNvPr>
          <p:cNvSpPr>
            <a:spLocks noGrp="1"/>
          </p:cNvSpPr>
          <p:nvPr>
            <p:ph type="ctrTitle"/>
          </p:nvPr>
        </p:nvSpPr>
        <p:spPr/>
        <p:txBody>
          <a:bodyPr/>
          <a:lstStyle/>
          <a:p>
            <a:r>
              <a:rPr lang="it-IT" dirty="0"/>
              <a:t>Regime transitorio</a:t>
            </a:r>
          </a:p>
        </p:txBody>
      </p:sp>
      <p:sp>
        <p:nvSpPr>
          <p:cNvPr id="10" name="Sottotitolo 9">
            <a:extLst>
              <a:ext uri="{FF2B5EF4-FFF2-40B4-BE49-F238E27FC236}">
                <a16:creationId xmlns:a16="http://schemas.microsoft.com/office/drawing/2014/main" id="{950679C5-62B2-B93C-9C6A-4358FDF3CED8}"/>
              </a:ext>
            </a:extLst>
          </p:cNvPr>
          <p:cNvSpPr>
            <a:spLocks noGrp="1"/>
          </p:cNvSpPr>
          <p:nvPr>
            <p:ph type="subTitle" idx="1"/>
          </p:nvPr>
        </p:nvSpPr>
        <p:spPr/>
        <p:txBody>
          <a:bodyPr/>
          <a:lstStyle/>
          <a:p>
            <a:r>
              <a:rPr lang="it-IT" i="1" dirty="0">
                <a:solidFill>
                  <a:schemeClr val="tx1"/>
                </a:solidFill>
              </a:rPr>
              <a:t>“Scegli sempre il cammino che sembra il migliore anche se sembra il più difficile: l’abitudine lo renderà presto piacevole” – Pitagora</a:t>
            </a:r>
          </a:p>
          <a:p>
            <a:endParaRPr lang="it-IT" dirty="0"/>
          </a:p>
        </p:txBody>
      </p:sp>
      <p:sp>
        <p:nvSpPr>
          <p:cNvPr id="4" name="Segnaposto numero diapositiva 3">
            <a:extLst>
              <a:ext uri="{FF2B5EF4-FFF2-40B4-BE49-F238E27FC236}">
                <a16:creationId xmlns:a16="http://schemas.microsoft.com/office/drawing/2014/main" id="{D2B97129-EF89-E03B-E5AE-B97D63CAAD8E}"/>
              </a:ext>
            </a:extLst>
          </p:cNvPr>
          <p:cNvSpPr>
            <a:spLocks noGrp="1"/>
          </p:cNvSpPr>
          <p:nvPr>
            <p:ph type="sldNum" sz="quarter" idx="12"/>
          </p:nvPr>
        </p:nvSpPr>
        <p:spPr/>
        <p:txBody>
          <a:bodyPr anchor="ctr">
            <a:normAutofit/>
          </a:bodyPr>
          <a:lstStyle/>
          <a:p>
            <a:pPr>
              <a:lnSpc>
                <a:spcPct val="90000"/>
              </a:lnSpc>
              <a:spcAft>
                <a:spcPts val="600"/>
              </a:spcAft>
            </a:pPr>
            <a:fld id="{A88A401D-FA7D-467D-AFBB-0B3BA40DF614}" type="slidenum">
              <a:rPr lang="it-IT" sz="1300" smtClean="0"/>
              <a:pPr>
                <a:lnSpc>
                  <a:spcPct val="90000"/>
                </a:lnSpc>
                <a:spcAft>
                  <a:spcPts val="600"/>
                </a:spcAft>
              </a:pPr>
              <a:t>24</a:t>
            </a:fld>
            <a:endParaRPr lang="it-IT" sz="1300"/>
          </a:p>
        </p:txBody>
      </p:sp>
      <p:sp>
        <p:nvSpPr>
          <p:cNvPr id="2" name="Segnaposto piè di pagina 6">
            <a:extLst>
              <a:ext uri="{FF2B5EF4-FFF2-40B4-BE49-F238E27FC236}">
                <a16:creationId xmlns:a16="http://schemas.microsoft.com/office/drawing/2014/main" id="{CC782958-6B33-8934-E98C-E995B7CC7496}"/>
              </a:ext>
            </a:extLst>
          </p:cNvPr>
          <p:cNvSpPr txBox="1">
            <a:spLocks/>
          </p:cNvSpPr>
          <p:nvPr/>
        </p:nvSpPr>
        <p:spPr>
          <a:xfrm>
            <a:off x="511548" y="4818643"/>
            <a:ext cx="4060452" cy="237755"/>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a:t>Avv. Bruno Urbani – Direzione Opere Pubbliche ANCE – Il nuovo codice 36 del 2023</a:t>
            </a:r>
          </a:p>
        </p:txBody>
      </p:sp>
    </p:spTree>
    <p:extLst>
      <p:ext uri="{BB962C8B-B14F-4D97-AF65-F5344CB8AC3E}">
        <p14:creationId xmlns:p14="http://schemas.microsoft.com/office/powerpoint/2010/main" val="1016799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08D264B-70F4-EE75-B48F-9539658AA892}"/>
              </a:ext>
            </a:extLst>
          </p:cNvPr>
          <p:cNvSpPr>
            <a:spLocks noGrp="1"/>
          </p:cNvSpPr>
          <p:nvPr>
            <p:ph type="title"/>
          </p:nvPr>
        </p:nvSpPr>
        <p:spPr/>
        <p:txBody>
          <a:bodyPr/>
          <a:lstStyle/>
          <a:p>
            <a:r>
              <a:rPr lang="it-IT" dirty="0"/>
              <a:t>1° aprile 2023: vigore </a:t>
            </a:r>
            <a:r>
              <a:rPr lang="it-IT" sz="2400" i="1" dirty="0"/>
              <a:t>(229.1)</a:t>
            </a:r>
            <a:endParaRPr lang="it-IT" i="1" dirty="0"/>
          </a:p>
        </p:txBody>
      </p:sp>
      <p:sp>
        <p:nvSpPr>
          <p:cNvPr id="5" name="Segnaposto contenuto 4">
            <a:extLst>
              <a:ext uri="{FF2B5EF4-FFF2-40B4-BE49-F238E27FC236}">
                <a16:creationId xmlns:a16="http://schemas.microsoft.com/office/drawing/2014/main" id="{8C3B1410-CA8A-852C-D396-1A8D7DBBA723}"/>
              </a:ext>
            </a:extLst>
          </p:cNvPr>
          <p:cNvSpPr>
            <a:spLocks noGrp="1"/>
          </p:cNvSpPr>
          <p:nvPr>
            <p:ph idx="1"/>
          </p:nvPr>
        </p:nvSpPr>
        <p:spPr>
          <a:xfrm>
            <a:off x="457200" y="1200151"/>
            <a:ext cx="2962672" cy="3394472"/>
          </a:xfrm>
        </p:spPr>
        <p:txBody>
          <a:bodyPr>
            <a:normAutofit/>
          </a:bodyPr>
          <a:lstStyle/>
          <a:p>
            <a:r>
              <a:rPr lang="it-IT" dirty="0"/>
              <a:t>Come si evince dalla lettura del combinato disposto dell’art. 229 e dai commi 1 e 2 dell’art. 226 del </a:t>
            </a:r>
            <a:r>
              <a:rPr lang="it-IT" dirty="0" err="1"/>
              <a:t>D.Lgs.</a:t>
            </a:r>
            <a:r>
              <a:rPr lang="it-IT" dirty="0"/>
              <a:t> 36/2023, le </a:t>
            </a:r>
            <a:r>
              <a:rPr lang="it-IT" b="1" dirty="0">
                <a:solidFill>
                  <a:srgbClr val="FF0000"/>
                </a:solidFill>
                <a:effectLst>
                  <a:outerShdw blurRad="38100" dist="38100" dir="2700000" algn="tl">
                    <a:srgbClr val="000000">
                      <a:alpha val="43137"/>
                    </a:srgbClr>
                  </a:outerShdw>
                </a:effectLst>
              </a:rPr>
              <a:t>distinzioni tra entrata in vigore e acquisizione di efficacia </a:t>
            </a:r>
            <a:r>
              <a:rPr lang="it-IT" b="1" dirty="0">
                <a:effectLst>
                  <a:outerShdw blurRad="38100" dist="38100" dir="2700000" algn="tl">
                    <a:srgbClr val="000000">
                      <a:alpha val="43137"/>
                    </a:srgbClr>
                  </a:outerShdw>
                </a:effectLst>
              </a:rPr>
              <a:t>delle nuove disposizioni sono le seguenti</a:t>
            </a:r>
            <a:r>
              <a:rPr lang="it-IT" dirty="0"/>
              <a:t>:</a:t>
            </a:r>
          </a:p>
        </p:txBody>
      </p:sp>
      <p:sp>
        <p:nvSpPr>
          <p:cNvPr id="3" name="Segnaposto numero diapositiva 2">
            <a:extLst>
              <a:ext uri="{FF2B5EF4-FFF2-40B4-BE49-F238E27FC236}">
                <a16:creationId xmlns:a16="http://schemas.microsoft.com/office/drawing/2014/main" id="{1164FFD3-616E-A9B1-8EF9-2EB5395D99EC}"/>
              </a:ext>
            </a:extLst>
          </p:cNvPr>
          <p:cNvSpPr>
            <a:spLocks noGrp="1"/>
          </p:cNvSpPr>
          <p:nvPr>
            <p:ph type="sldNum" sz="quarter" idx="12"/>
          </p:nvPr>
        </p:nvSpPr>
        <p:spPr/>
        <p:txBody>
          <a:bodyPr/>
          <a:lstStyle/>
          <a:p>
            <a:fld id="{A88A401D-FA7D-467D-AFBB-0B3BA40DF614}" type="slidenum">
              <a:rPr lang="it-IT" smtClean="0"/>
              <a:t>25</a:t>
            </a:fld>
            <a:endParaRPr lang="it-IT"/>
          </a:p>
        </p:txBody>
      </p:sp>
      <p:sp>
        <p:nvSpPr>
          <p:cNvPr id="6" name="Rettangolo 5">
            <a:extLst>
              <a:ext uri="{FF2B5EF4-FFF2-40B4-BE49-F238E27FC236}">
                <a16:creationId xmlns:a16="http://schemas.microsoft.com/office/drawing/2014/main" id="{FB6739C5-286A-F387-6242-61E2106607E1}"/>
              </a:ext>
            </a:extLst>
          </p:cNvPr>
          <p:cNvSpPr/>
          <p:nvPr/>
        </p:nvSpPr>
        <p:spPr>
          <a:xfrm>
            <a:off x="3406858" y="1200151"/>
            <a:ext cx="5435089" cy="3226856"/>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Continuano ad applicarsi le norme previste dall’attuale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Codice d.lgs. 50 del 2016</a:t>
            </a:r>
            <a:r>
              <a:rPr lang="it-IT" sz="1600" i="1" dirty="0">
                <a:solidFill>
                  <a:schemeClr val="tx1"/>
                </a:solidFill>
                <a:latin typeface="Leelawadee" panose="020B0502040204020203" pitchFamily="34" charset="-34"/>
                <a:cs typeface="Leelawadee" panose="020B0502040204020203" pitchFamily="34" charset="-34"/>
              </a:rPr>
              <a:t>, come integrato dalle norme previste dal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Decreto Semplificazioni e dal Decreto Semplificazioni </a:t>
            </a:r>
            <a:r>
              <a:rPr lang="it-IT" sz="1600" i="1" dirty="0">
                <a:solidFill>
                  <a:schemeClr val="tx1"/>
                </a:solidFill>
                <a:latin typeface="Leelawadee" panose="020B0502040204020203" pitchFamily="34" charset="-34"/>
                <a:cs typeface="Leelawadee" panose="020B0502040204020203" pitchFamily="34" charset="-34"/>
              </a:rPr>
              <a:t> bis,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se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alla data del 30 giugno 2023 </a:t>
            </a:r>
            <a:r>
              <a:rPr lang="it-IT" sz="1600" i="1" dirty="0">
                <a:solidFill>
                  <a:schemeClr val="tx1"/>
                </a:solidFill>
                <a:latin typeface="Leelawadee" panose="020B0502040204020203" pitchFamily="34" charset="-34"/>
                <a:cs typeface="Leelawadee" panose="020B0502040204020203" pitchFamily="34" charset="-34"/>
              </a:rPr>
              <a:t>ossia prima della data in cui il codice acquista efficacia:</a:t>
            </a:r>
          </a:p>
          <a:p>
            <a:pPr marL="342900" indent="-342900" algn="just">
              <a:buFont typeface="+mj-lt"/>
              <a:buAutoNum type="alphaLcParenR"/>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i bandi e gli avvisi sono stati pubblicati</a:t>
            </a:r>
            <a:r>
              <a:rPr lang="it-IT" sz="1600" i="1" dirty="0">
                <a:solidFill>
                  <a:schemeClr val="tx1"/>
                </a:solidFill>
                <a:latin typeface="Leelawadee" panose="020B0502040204020203" pitchFamily="34" charset="-34"/>
                <a:cs typeface="Leelawadee" panose="020B0502040204020203" pitchFamily="34" charset="-34"/>
              </a:rPr>
              <a:t>, 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le lettere di invito sono state spedite;</a:t>
            </a:r>
            <a:endParaRPr lang="it-IT" sz="1600" i="1" dirty="0">
              <a:solidFill>
                <a:schemeClr val="tx1"/>
              </a:solidFill>
              <a:latin typeface="Leelawadee" panose="020B0502040204020203" pitchFamily="34" charset="-34"/>
              <a:cs typeface="Leelawadee" panose="020B0502040204020203" pitchFamily="34" charset="-34"/>
            </a:endParaRPr>
          </a:p>
          <a:p>
            <a:pPr marL="342900" indent="-342900" algn="just">
              <a:buFont typeface="+mj-lt"/>
              <a:buAutoNum type="alphaLcParenR"/>
            </a:pPr>
            <a:r>
              <a:rPr lang="it-IT" sz="1600" i="1" dirty="0">
                <a:solidFill>
                  <a:schemeClr val="tx1"/>
                </a:solidFill>
                <a:latin typeface="Leelawadee" panose="020B0502040204020203" pitchFamily="34" charset="-34"/>
                <a:cs typeface="Leelawadee" panose="020B0502040204020203" pitchFamily="34" charset="-34"/>
              </a:rPr>
              <a:t>per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le opere di urbanizzazione a scomputo </a:t>
            </a:r>
            <a:r>
              <a:rPr lang="it-IT" sz="1600" i="1" dirty="0">
                <a:solidFill>
                  <a:schemeClr val="tx1"/>
                </a:solidFill>
                <a:latin typeface="Leelawadee" panose="020B0502040204020203" pitchFamily="34" charset="-34"/>
                <a:cs typeface="Leelawadee" panose="020B0502040204020203" pitchFamily="34" charset="-34"/>
              </a:rPr>
              <a:t>del contributo di costruzione, sono state stipulate 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convenzioni urbanistiche o altri atti assimilati</a:t>
            </a:r>
            <a:endParaRPr lang="it-IT" sz="1600" i="1" dirty="0">
              <a:solidFill>
                <a:schemeClr val="tx1"/>
              </a:solidFill>
              <a:latin typeface="Leelawadee" panose="020B0502040204020203" pitchFamily="34" charset="-34"/>
              <a:cs typeface="Leelawadee" panose="020B0502040204020203" pitchFamily="34" charset="-34"/>
            </a:endParaRPr>
          </a:p>
          <a:p>
            <a:pPr marL="342900" indent="-342900" algn="just">
              <a:buFont typeface="+mj-lt"/>
              <a:buAutoNum type="alphaLcParenR"/>
            </a:pPr>
            <a:r>
              <a:rPr lang="it-IT" sz="1600" i="1" dirty="0">
                <a:solidFill>
                  <a:schemeClr val="tx1"/>
                </a:solidFill>
                <a:latin typeface="Leelawadee" panose="020B0502040204020203" pitchFamily="34" charset="-34"/>
                <a:cs typeface="Leelawadee" panose="020B0502040204020203" pitchFamily="34" charset="-34"/>
              </a:rPr>
              <a:t>per le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procedure di accordo bonario di transazione e di arbitrato </a:t>
            </a:r>
            <a:r>
              <a:rPr lang="it-IT" sz="1600" i="1" dirty="0">
                <a:solidFill>
                  <a:schemeClr val="tx1"/>
                </a:solidFill>
                <a:latin typeface="Leelawadee" panose="020B0502040204020203" pitchFamily="34" charset="-34"/>
                <a:cs typeface="Leelawadee" panose="020B0502040204020203" pitchFamily="34" charset="-34"/>
              </a:rPr>
              <a:t>di procedure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 cui alla lett. a).</a:t>
            </a:r>
          </a:p>
        </p:txBody>
      </p:sp>
    </p:spTree>
    <p:extLst>
      <p:ext uri="{BB962C8B-B14F-4D97-AF65-F5344CB8AC3E}">
        <p14:creationId xmlns:p14="http://schemas.microsoft.com/office/powerpoint/2010/main" val="12671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08D264B-70F4-EE75-B48F-9539658AA892}"/>
              </a:ext>
            </a:extLst>
          </p:cNvPr>
          <p:cNvSpPr>
            <a:spLocks noGrp="1"/>
          </p:cNvSpPr>
          <p:nvPr>
            <p:ph type="title"/>
          </p:nvPr>
        </p:nvSpPr>
        <p:spPr/>
        <p:txBody>
          <a:bodyPr/>
          <a:lstStyle/>
          <a:p>
            <a:r>
              <a:rPr lang="it-IT" dirty="0"/>
              <a:t>1° luglio 2023: efficacia </a:t>
            </a:r>
            <a:r>
              <a:rPr lang="it-IT" sz="2400" i="1" dirty="0"/>
              <a:t>(229.2)</a:t>
            </a:r>
            <a:endParaRPr lang="it-IT" i="1" dirty="0"/>
          </a:p>
        </p:txBody>
      </p:sp>
      <p:sp>
        <p:nvSpPr>
          <p:cNvPr id="5" name="Segnaposto contenuto 4">
            <a:extLst>
              <a:ext uri="{FF2B5EF4-FFF2-40B4-BE49-F238E27FC236}">
                <a16:creationId xmlns:a16="http://schemas.microsoft.com/office/drawing/2014/main" id="{8C3B1410-CA8A-852C-D396-1A8D7DBBA723}"/>
              </a:ext>
            </a:extLst>
          </p:cNvPr>
          <p:cNvSpPr>
            <a:spLocks noGrp="1"/>
          </p:cNvSpPr>
          <p:nvPr>
            <p:ph idx="1"/>
          </p:nvPr>
        </p:nvSpPr>
        <p:spPr>
          <a:xfrm>
            <a:off x="457200" y="1200151"/>
            <a:ext cx="5626968" cy="3394472"/>
          </a:xfrm>
        </p:spPr>
        <p:txBody>
          <a:bodyPr>
            <a:normAutofit fontScale="92500"/>
          </a:bodyPr>
          <a:lstStyle/>
          <a:p>
            <a:pPr algn="just"/>
            <a:r>
              <a:rPr lang="it-IT" dirty="0"/>
              <a:t>Fatto salvo per gli incarichi di progettazione già affidati, </a:t>
            </a:r>
            <a:r>
              <a:rPr lang="it-IT" b="1" dirty="0">
                <a:solidFill>
                  <a:srgbClr val="FF0000"/>
                </a:solidFill>
                <a:effectLst>
                  <a:outerShdw blurRad="38100" dist="38100" dir="2700000" algn="tl">
                    <a:srgbClr val="000000">
                      <a:alpha val="43137"/>
                    </a:srgbClr>
                  </a:outerShdw>
                </a:effectLst>
              </a:rPr>
              <a:t>a far data dal 1° luglio 2023</a:t>
            </a:r>
            <a:r>
              <a:rPr lang="it-IT" dirty="0"/>
              <a:t>:</a:t>
            </a:r>
          </a:p>
          <a:p>
            <a:pPr lvl="1" algn="just"/>
            <a:r>
              <a:rPr lang="it-IT" dirty="0">
                <a:cs typeface="Leelawadee" panose="020B0502040204020203" pitchFamily="34" charset="-34"/>
              </a:rPr>
              <a:t>il </a:t>
            </a:r>
            <a:r>
              <a:rPr lang="it-IT" b="1" dirty="0">
                <a:effectLst>
                  <a:outerShdw blurRad="38100" dist="38100" dir="2700000" algn="tl">
                    <a:srgbClr val="000000">
                      <a:alpha val="43137"/>
                    </a:srgbClr>
                  </a:outerShdw>
                </a:effectLst>
                <a:cs typeface="Leelawadee" panose="020B0502040204020203" pitchFamily="34" charset="-34"/>
              </a:rPr>
              <a:t>codice 50 del 2016</a:t>
            </a:r>
            <a:r>
              <a:rPr lang="it-IT" dirty="0">
                <a:cs typeface="Leelawadee" panose="020B0502040204020203" pitchFamily="34" charset="-34"/>
              </a:rPr>
              <a:t> continua regolare tanto la </a:t>
            </a:r>
            <a:r>
              <a:rPr lang="it-IT" b="1" dirty="0">
                <a:solidFill>
                  <a:srgbClr val="FF0000"/>
                </a:solidFill>
                <a:effectLst>
                  <a:outerShdw blurRad="38100" dist="38100" dir="2700000" algn="tl">
                    <a:srgbClr val="000000">
                      <a:alpha val="43137"/>
                    </a:srgbClr>
                  </a:outerShdw>
                </a:effectLst>
                <a:cs typeface="Leelawadee" panose="020B0502040204020203" pitchFamily="34" charset="-34"/>
              </a:rPr>
              <a:t>fase di aggiudicazione quanto la fase di esecuzione </a:t>
            </a:r>
            <a:r>
              <a:rPr lang="it-IT" dirty="0">
                <a:cs typeface="Leelawadee" panose="020B0502040204020203" pitchFamily="34" charset="-34"/>
              </a:rPr>
              <a:t>dei contratti le cui procedure di affidamento </a:t>
            </a:r>
            <a:r>
              <a:rPr lang="it-IT" b="1" dirty="0">
                <a:effectLst>
                  <a:outerShdw blurRad="38100" dist="38100" dir="2700000" algn="tl">
                    <a:srgbClr val="000000">
                      <a:alpha val="43137"/>
                    </a:srgbClr>
                  </a:outerShdw>
                </a:effectLst>
                <a:cs typeface="Leelawadee" panose="020B0502040204020203" pitchFamily="34" charset="-34"/>
              </a:rPr>
              <a:t>sono attivate entro il 30.6.23;</a:t>
            </a:r>
          </a:p>
          <a:p>
            <a:pPr lvl="1" algn="just"/>
            <a:r>
              <a:rPr lang="it-IT" b="1" dirty="0">
                <a:effectLst>
                  <a:outerShdw blurRad="38100" dist="38100" dir="2700000" algn="tl">
                    <a:srgbClr val="000000">
                      <a:alpha val="43137"/>
                    </a:srgbClr>
                  </a:outerShdw>
                </a:effectLst>
                <a:cs typeface="Leelawadee" panose="020B0502040204020203" pitchFamily="34" charset="-34"/>
              </a:rPr>
              <a:t>salvo eccezioni</a:t>
            </a:r>
            <a:r>
              <a:rPr lang="it-IT" dirty="0">
                <a:cs typeface="Leelawadee" panose="020B0502040204020203" pitchFamily="34" charset="-34"/>
              </a:rPr>
              <a:t>, da tale data </a:t>
            </a:r>
            <a:r>
              <a:rPr lang="it-IT" b="1" dirty="0">
                <a:solidFill>
                  <a:srgbClr val="FF0000"/>
                </a:solidFill>
                <a:effectLst>
                  <a:outerShdw blurRad="38100" dist="38100" dir="2700000" algn="tl">
                    <a:srgbClr val="000000">
                      <a:alpha val="43137"/>
                    </a:srgbClr>
                  </a:outerShdw>
                </a:effectLst>
                <a:cs typeface="Leelawadee" panose="020B0502040204020203" pitchFamily="34" charset="-34"/>
              </a:rPr>
              <a:t>è abrogato l’attuale Codice  50 </a:t>
            </a:r>
            <a:r>
              <a:rPr lang="it-IT" dirty="0">
                <a:cs typeface="Leelawadee" panose="020B0502040204020203" pitchFamily="34" charset="-34"/>
              </a:rPr>
              <a:t>nonché tutte gli atti attuativi ad esso collegati (</a:t>
            </a:r>
            <a:r>
              <a:rPr lang="it-IT" b="1" dirty="0">
                <a:effectLst>
                  <a:outerShdw blurRad="38100" dist="38100" dir="2700000" algn="tl">
                    <a:srgbClr val="000000">
                      <a:alpha val="43137"/>
                    </a:srgbClr>
                  </a:outerShdw>
                </a:effectLst>
                <a:cs typeface="Leelawadee" panose="020B0502040204020203" pitchFamily="34" charset="-34"/>
              </a:rPr>
              <a:t>Linee Guida ANAC e Decreti Ministeriali</a:t>
            </a:r>
            <a:r>
              <a:rPr lang="it-IT" dirty="0">
                <a:cs typeface="Leelawadee" panose="020B0502040204020203" pitchFamily="34" charset="-34"/>
              </a:rPr>
              <a:t>); </a:t>
            </a:r>
          </a:p>
          <a:p>
            <a:pPr lvl="1" algn="just"/>
            <a:r>
              <a:rPr lang="it-IT" dirty="0">
                <a:cs typeface="Leelawadee" panose="020B0502040204020203" pitchFamily="34" charset="-34"/>
              </a:rPr>
              <a:t>salvo eccezioni, sono </a:t>
            </a:r>
            <a:r>
              <a:rPr lang="it-IT" b="1" dirty="0">
                <a:effectLst>
                  <a:outerShdw blurRad="38100" dist="38100" dir="2700000" algn="tl">
                    <a:srgbClr val="000000">
                      <a:alpha val="43137"/>
                    </a:srgbClr>
                  </a:outerShdw>
                </a:effectLst>
                <a:cs typeface="Leelawadee" panose="020B0502040204020203" pitchFamily="34" charset="-34"/>
              </a:rPr>
              <a:t>applicate le norme previste dal Codice n. 36 del 2023 </a:t>
            </a:r>
            <a:r>
              <a:rPr lang="it-IT" dirty="0">
                <a:cs typeface="Leelawadee" panose="020B0502040204020203" pitchFamily="34" charset="-34"/>
              </a:rPr>
              <a:t>ai bandi e gli avvisi da pubblicare, nonché alle lettere di invito da spedire.</a:t>
            </a:r>
            <a:endParaRPr lang="it-IT" dirty="0"/>
          </a:p>
        </p:txBody>
      </p:sp>
      <p:sp>
        <p:nvSpPr>
          <p:cNvPr id="3" name="Segnaposto numero diapositiva 2">
            <a:extLst>
              <a:ext uri="{FF2B5EF4-FFF2-40B4-BE49-F238E27FC236}">
                <a16:creationId xmlns:a16="http://schemas.microsoft.com/office/drawing/2014/main" id="{1164FFD3-616E-A9B1-8EF9-2EB5395D99EC}"/>
              </a:ext>
            </a:extLst>
          </p:cNvPr>
          <p:cNvSpPr>
            <a:spLocks noGrp="1"/>
          </p:cNvSpPr>
          <p:nvPr>
            <p:ph type="sldNum" sz="quarter" idx="12"/>
          </p:nvPr>
        </p:nvSpPr>
        <p:spPr/>
        <p:txBody>
          <a:bodyPr/>
          <a:lstStyle/>
          <a:p>
            <a:fld id="{A88A401D-FA7D-467D-AFBB-0B3BA40DF614}" type="slidenum">
              <a:rPr lang="it-IT" smtClean="0"/>
              <a:t>26</a:t>
            </a:fld>
            <a:endParaRPr lang="it-IT"/>
          </a:p>
        </p:txBody>
      </p:sp>
      <p:sp>
        <p:nvSpPr>
          <p:cNvPr id="7" name="Rettangolo 6">
            <a:extLst>
              <a:ext uri="{FF2B5EF4-FFF2-40B4-BE49-F238E27FC236}">
                <a16:creationId xmlns:a16="http://schemas.microsoft.com/office/drawing/2014/main" id="{159A77F0-5DE6-0DA3-8DF4-59854A5EE03F}"/>
              </a:ext>
            </a:extLst>
          </p:cNvPr>
          <p:cNvSpPr/>
          <p:nvPr/>
        </p:nvSpPr>
        <p:spPr>
          <a:xfrm>
            <a:off x="6156176" y="1143793"/>
            <a:ext cx="2736304" cy="359427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Laddove l’incarico abbia riguardato il progetto di fattibilità tecnico economica (</a:t>
            </a:r>
            <a:r>
              <a:rPr lang="it-IT" sz="1600" i="1" dirty="0" err="1">
                <a:solidFill>
                  <a:schemeClr val="tx1"/>
                </a:solidFill>
                <a:latin typeface="Leelawadee" panose="020B0502040204020203" pitchFamily="34" charset="-34"/>
                <a:cs typeface="Leelawadee" panose="020B0502040204020203" pitchFamily="34" charset="-34"/>
              </a:rPr>
              <a:t>PFTE</a:t>
            </a:r>
            <a:r>
              <a:rPr lang="it-IT" sz="1600" i="1" dirty="0">
                <a:solidFill>
                  <a:schemeClr val="tx1"/>
                </a:solidFill>
                <a:latin typeface="Leelawadee" panose="020B0502040204020203" pitchFamily="34" charset="-34"/>
                <a:cs typeface="Leelawadee" panose="020B0502040204020203" pitchFamily="34" charset="-34"/>
              </a:rPr>
              <a:t>), la SA può procedere:</a:t>
            </a:r>
          </a:p>
          <a:p>
            <a:pPr marL="177800" indent="-17780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all’affidamento congiunto di progettazione ed esecuzione dei lavori sulla base del progetto di fattibilità tecnico ed economica,</a:t>
            </a:r>
          </a:p>
          <a:p>
            <a:pPr marL="177800" indent="-17780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oppure sulla base di un progetto definitivo redatto ex 50/16 (23).</a:t>
            </a:r>
          </a:p>
        </p:txBody>
      </p:sp>
    </p:spTree>
    <p:extLst>
      <p:ext uri="{BB962C8B-B14F-4D97-AF65-F5344CB8AC3E}">
        <p14:creationId xmlns:p14="http://schemas.microsoft.com/office/powerpoint/2010/main" val="169111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08D264B-70F4-EE75-B48F-9539658AA892}"/>
              </a:ext>
            </a:extLst>
          </p:cNvPr>
          <p:cNvSpPr>
            <a:spLocks noGrp="1"/>
          </p:cNvSpPr>
          <p:nvPr>
            <p:ph type="title"/>
          </p:nvPr>
        </p:nvSpPr>
        <p:spPr/>
        <p:txBody>
          <a:bodyPr/>
          <a:lstStyle/>
          <a:p>
            <a:r>
              <a:rPr lang="it-IT" dirty="0"/>
              <a:t>1° gennaio 2024: efficacia</a:t>
            </a:r>
          </a:p>
        </p:txBody>
      </p:sp>
      <p:sp>
        <p:nvSpPr>
          <p:cNvPr id="5" name="Segnaposto contenuto 4">
            <a:extLst>
              <a:ext uri="{FF2B5EF4-FFF2-40B4-BE49-F238E27FC236}">
                <a16:creationId xmlns:a16="http://schemas.microsoft.com/office/drawing/2014/main" id="{8C3B1410-CA8A-852C-D396-1A8D7DBBA723}"/>
              </a:ext>
            </a:extLst>
          </p:cNvPr>
          <p:cNvSpPr>
            <a:spLocks noGrp="1"/>
          </p:cNvSpPr>
          <p:nvPr>
            <p:ph idx="1"/>
          </p:nvPr>
        </p:nvSpPr>
        <p:spPr>
          <a:xfrm>
            <a:off x="457200" y="1200151"/>
            <a:ext cx="2962672" cy="3394472"/>
          </a:xfrm>
        </p:spPr>
        <p:txBody>
          <a:bodyPr>
            <a:normAutofit/>
          </a:bodyPr>
          <a:lstStyle/>
          <a:p>
            <a:r>
              <a:rPr lang="it-IT" dirty="0"/>
              <a:t>Nonostante la sua abrogazione formale a partire dal 1° luglio 2023, </a:t>
            </a:r>
            <a:r>
              <a:rPr lang="it-IT" b="1" dirty="0">
                <a:solidFill>
                  <a:srgbClr val="FF0000"/>
                </a:solidFill>
                <a:effectLst>
                  <a:outerShdw blurRad="38100" dist="38100" dir="2700000" algn="tl">
                    <a:srgbClr val="000000">
                      <a:alpha val="43137"/>
                    </a:srgbClr>
                  </a:outerShdw>
                </a:effectLst>
              </a:rPr>
              <a:t>l’attuale codice 50 del 2016 troverà ancora applicazione fino al 31 dicembre 2023</a:t>
            </a:r>
            <a:r>
              <a:rPr lang="it-IT" dirty="0"/>
              <a:t>:</a:t>
            </a:r>
          </a:p>
        </p:txBody>
      </p:sp>
      <p:sp>
        <p:nvSpPr>
          <p:cNvPr id="3" name="Segnaposto numero diapositiva 2">
            <a:extLst>
              <a:ext uri="{FF2B5EF4-FFF2-40B4-BE49-F238E27FC236}">
                <a16:creationId xmlns:a16="http://schemas.microsoft.com/office/drawing/2014/main" id="{1164FFD3-616E-A9B1-8EF9-2EB5395D99EC}"/>
              </a:ext>
            </a:extLst>
          </p:cNvPr>
          <p:cNvSpPr>
            <a:spLocks noGrp="1"/>
          </p:cNvSpPr>
          <p:nvPr>
            <p:ph type="sldNum" sz="quarter" idx="12"/>
          </p:nvPr>
        </p:nvSpPr>
        <p:spPr/>
        <p:txBody>
          <a:bodyPr/>
          <a:lstStyle/>
          <a:p>
            <a:fld id="{A88A401D-FA7D-467D-AFBB-0B3BA40DF614}" type="slidenum">
              <a:rPr lang="it-IT" smtClean="0"/>
              <a:t>27</a:t>
            </a:fld>
            <a:endParaRPr lang="it-IT"/>
          </a:p>
        </p:txBody>
      </p:sp>
      <p:sp>
        <p:nvSpPr>
          <p:cNvPr id="7" name="Rettangolo 6">
            <a:extLst>
              <a:ext uri="{FF2B5EF4-FFF2-40B4-BE49-F238E27FC236}">
                <a16:creationId xmlns:a16="http://schemas.microsoft.com/office/drawing/2014/main" id="{159A77F0-5DE6-0DA3-8DF4-59854A5EE03F}"/>
              </a:ext>
            </a:extLst>
          </p:cNvPr>
          <p:cNvSpPr/>
          <p:nvPr/>
        </p:nvSpPr>
        <p:spPr>
          <a:xfrm>
            <a:off x="3419872" y="1063229"/>
            <a:ext cx="5435089" cy="353139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
            </a:pPr>
            <a:r>
              <a:rPr lang="it-IT" sz="1600" i="1" dirty="0">
                <a:solidFill>
                  <a:schemeClr val="tx1"/>
                </a:solidFill>
                <a:latin typeface="Leelawadee" panose="020B0502040204020203" pitchFamily="34" charset="-34"/>
                <a:cs typeface="Leelawadee" panose="020B0502040204020203" pitchFamily="34" charset="-34"/>
              </a:rPr>
              <a:t>… con riferimento ad alcune sue specifiche disposizioni ed al contempo una serie di articoli del nuovo codice 36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diverranno effettivamente operative a partire dal 1° gennaio 2024</a:t>
            </a:r>
            <a:r>
              <a:rPr lang="it-IT" sz="1600" i="1" dirty="0">
                <a:solidFill>
                  <a:schemeClr val="tx1"/>
                </a:solidFill>
                <a:latin typeface="Leelawadee" panose="020B0502040204020203" pitchFamily="34" charset="-34"/>
                <a:cs typeface="Leelawadee" panose="020B0502040204020203" pitchFamily="34" charset="-34"/>
              </a:rPr>
              <a:t>. </a:t>
            </a:r>
          </a:p>
          <a:p>
            <a:pPr marL="342900" indent="-342900" algn="just">
              <a:buFont typeface="Wingdings" panose="05000000000000000000" pitchFamily="2" charset="2"/>
              <a:buChar char="§"/>
            </a:pPr>
            <a:r>
              <a:rPr lang="it-IT" sz="1600" i="1" dirty="0">
                <a:solidFill>
                  <a:schemeClr val="tx1"/>
                </a:solidFill>
                <a:latin typeface="Leelawadee" panose="020B0502040204020203" pitchFamily="34" charset="-34"/>
                <a:cs typeface="Leelawadee" panose="020B0502040204020203" pitchFamily="34" charset="-34"/>
              </a:rPr>
              <a:t>Si tratta, in particolare, di quelle disposizioni che dovrebbero dar vita a quella che in codice 36 chiama:</a:t>
            </a:r>
          </a:p>
          <a:p>
            <a:pPr marL="800100" lvl="1" indent="-342900" algn="just">
              <a:buFont typeface="+mj-lt"/>
              <a:buAutoNum type="arabicPeriod"/>
            </a:pPr>
            <a:r>
              <a:rPr lang="it-IT" sz="1600" i="1" dirty="0">
                <a:solidFill>
                  <a:schemeClr val="tx1"/>
                </a:solidFill>
                <a:latin typeface="Leelawadee" panose="020B0502040204020203" pitchFamily="34" charset="-34"/>
                <a:cs typeface="Leelawadee" panose="020B0502040204020203" pitchFamily="34" charset="-34"/>
              </a:rPr>
              <a:t>la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Digitalizzazione del ciclo vita dell’appalto</a:t>
            </a:r>
            <a:r>
              <a:rPr lang="it-IT" sz="1600" i="1" dirty="0">
                <a:solidFill>
                  <a:schemeClr val="tx1"/>
                </a:solidFill>
                <a:latin typeface="Leelawadee" panose="020B0502040204020203" pitchFamily="34" charset="-34"/>
                <a:cs typeface="Leelawadee" panose="020B0502040204020203" pitchFamily="34" charset="-34"/>
              </a:rPr>
              <a:t>” e che trova il suo fondamento sull’attivazione (attesa peraltro dal 2016…) della Banca Dati Nazionale dei Contratti Pubblici, istituita presso l’ANAC, alla cui funzionalità sono connessi:</a:t>
            </a:r>
          </a:p>
          <a:p>
            <a:pPr marL="800100" lvl="1" indent="-342900" algn="just">
              <a:buFont typeface="+mj-lt"/>
              <a:buAutoNum type="arabicPeriod"/>
            </a:pPr>
            <a:r>
              <a:rPr lang="it-IT" sz="1600" i="1" dirty="0">
                <a:solidFill>
                  <a:schemeClr val="tx1"/>
                </a:solidFill>
                <a:latin typeface="Leelawadee" panose="020B0502040204020203" pitchFamily="34" charset="-34"/>
                <a:cs typeface="Leelawadee" panose="020B0502040204020203" pitchFamily="34" charset="-34"/>
              </a:rPr>
              <a:t>l’</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accesso digitale agli atti</a:t>
            </a:r>
            <a:r>
              <a:rPr lang="it-IT" sz="1600" i="1" dirty="0">
                <a:solidFill>
                  <a:schemeClr val="tx1"/>
                </a:solidFill>
                <a:latin typeface="Leelawadee" panose="020B0502040204020203" pitchFamily="34" charset="-34"/>
                <a:cs typeface="Leelawadee" panose="020B0502040204020203" pitchFamily="34" charset="-34"/>
              </a:rPr>
              <a:t>;</a:t>
            </a:r>
          </a:p>
          <a:p>
            <a:pPr marL="800100" lvl="1" indent="-342900" algn="just">
              <a:buFont typeface="+mj-lt"/>
              <a:buAutoNum type="arabicPeriod"/>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la pubblicità  delle procedure e dei atti gara.</a:t>
            </a:r>
          </a:p>
        </p:txBody>
      </p:sp>
    </p:spTree>
    <p:extLst>
      <p:ext uri="{BB962C8B-B14F-4D97-AF65-F5344CB8AC3E}">
        <p14:creationId xmlns:p14="http://schemas.microsoft.com/office/powerpoint/2010/main" val="40748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7DA75-276B-816F-1EFF-667A2FE98DBB}"/>
              </a:ext>
            </a:extLst>
          </p:cNvPr>
          <p:cNvSpPr>
            <a:spLocks noGrp="1"/>
          </p:cNvSpPr>
          <p:nvPr>
            <p:ph type="title"/>
          </p:nvPr>
        </p:nvSpPr>
        <p:spPr/>
        <p:txBody>
          <a:bodyPr>
            <a:normAutofit/>
          </a:bodyPr>
          <a:lstStyle/>
          <a:p>
            <a:r>
              <a:rPr lang="it-IT" dirty="0"/>
              <a:t>Due livelli di progettazione </a:t>
            </a:r>
            <a:r>
              <a:rPr lang="it-IT" sz="2400" i="1" dirty="0"/>
              <a:t>(41)</a:t>
            </a:r>
            <a:endParaRPr lang="it-IT" i="1" dirty="0"/>
          </a:p>
        </p:txBody>
      </p:sp>
      <p:sp>
        <p:nvSpPr>
          <p:cNvPr id="3" name="Segnaposto contenuto 2">
            <a:extLst>
              <a:ext uri="{FF2B5EF4-FFF2-40B4-BE49-F238E27FC236}">
                <a16:creationId xmlns:a16="http://schemas.microsoft.com/office/drawing/2014/main" id="{3C6EA495-F4E2-D2C2-3827-304455C9237E}"/>
              </a:ext>
            </a:extLst>
          </p:cNvPr>
          <p:cNvSpPr>
            <a:spLocks noGrp="1"/>
          </p:cNvSpPr>
          <p:nvPr>
            <p:ph idx="1"/>
          </p:nvPr>
        </p:nvSpPr>
        <p:spPr>
          <a:xfrm>
            <a:off x="457200" y="1200150"/>
            <a:ext cx="3898776" cy="3840957"/>
          </a:xfrm>
        </p:spPr>
        <p:txBody>
          <a:bodyPr>
            <a:normAutofit/>
          </a:bodyPr>
          <a:lstStyle/>
          <a:p>
            <a:pPr algn="just" fontAlgn="base"/>
            <a:r>
              <a:rPr lang="it-IT" dirty="0">
                <a:solidFill>
                  <a:srgbClr val="2B2B2B"/>
                </a:solidFill>
                <a:latin typeface="Yu Gothic UI Semilight" panose="020B0400000000000000" pitchFamily="34" charset="-128"/>
                <a:ea typeface="Yu Gothic UI Semilight" panose="020B0400000000000000" pitchFamily="34" charset="-128"/>
              </a:rPr>
              <a:t>Viene attuata </a:t>
            </a:r>
            <a:r>
              <a:rPr lang="it-IT" b="0" i="0" dirty="0">
                <a:solidFill>
                  <a:srgbClr val="2B2B2B"/>
                </a:solidFill>
                <a:effectLst/>
                <a:latin typeface="Yu Gothic UI Semilight" panose="020B0400000000000000" pitchFamily="34" charset="-128"/>
                <a:ea typeface="Yu Gothic UI Semilight" panose="020B0400000000000000" pitchFamily="34" charset="-128"/>
              </a:rPr>
              <a:t>riduzione dei livelli di progettazione da tre a </a:t>
            </a:r>
            <a:r>
              <a:rPr lang="it-IT" b="1" i="0"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due livelli di progettazione</a:t>
            </a:r>
            <a:r>
              <a:rPr lang="it-IT" b="0" i="0" dirty="0">
                <a:solidFill>
                  <a:srgbClr val="2B2B2B"/>
                </a:solidFill>
                <a:effectLst/>
                <a:latin typeface="Yu Gothic UI Semilight" panose="020B0400000000000000" pitchFamily="34" charset="-128"/>
                <a:ea typeface="Yu Gothic UI Semilight" panose="020B0400000000000000" pitchFamily="34" charset="-128"/>
              </a:rPr>
              <a:t>: </a:t>
            </a:r>
          </a:p>
          <a:p>
            <a:pPr lvl="1" algn="just" fontAlgn="base"/>
            <a:r>
              <a:rPr lang="it-IT" b="1" i="1" dirty="0">
                <a:solidFill>
                  <a:srgbClr val="2B2B2B"/>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progetto di fattibilità tecnico-economica</a:t>
            </a:r>
            <a:r>
              <a:rPr lang="it-IT" b="0" i="0" dirty="0">
                <a:solidFill>
                  <a:srgbClr val="2B2B2B"/>
                </a:solidFill>
                <a:effectLst/>
                <a:latin typeface="Yu Gothic UI Semilight" panose="020B0400000000000000" pitchFamily="34" charset="-128"/>
                <a:ea typeface="Yu Gothic UI Semilight" panose="020B0400000000000000" pitchFamily="34" charset="-128"/>
              </a:rPr>
              <a:t> (</a:t>
            </a:r>
            <a:r>
              <a:rPr lang="it-IT" b="0" i="0" dirty="0" err="1">
                <a:solidFill>
                  <a:srgbClr val="2B2B2B"/>
                </a:solidFill>
                <a:effectLst/>
                <a:latin typeface="Yu Gothic UI Semilight" panose="020B0400000000000000" pitchFamily="34" charset="-128"/>
                <a:ea typeface="Yu Gothic UI Semilight" panose="020B0400000000000000" pitchFamily="34" charset="-128"/>
              </a:rPr>
              <a:t>PFTE</a:t>
            </a:r>
            <a:r>
              <a:rPr lang="it-IT" b="0" i="0" dirty="0">
                <a:solidFill>
                  <a:srgbClr val="2B2B2B"/>
                </a:solidFill>
                <a:effectLst/>
                <a:latin typeface="Yu Gothic UI Semilight" panose="020B0400000000000000" pitchFamily="34" charset="-128"/>
                <a:ea typeface="Yu Gothic UI Semilight" panose="020B0400000000000000" pitchFamily="34" charset="-128"/>
              </a:rPr>
              <a:t>)e</a:t>
            </a:r>
          </a:p>
          <a:p>
            <a:pPr lvl="1" algn="just" fontAlgn="base"/>
            <a:r>
              <a:rPr lang="it-IT" b="1" i="1" dirty="0">
                <a:solidFill>
                  <a:srgbClr val="2B2B2B"/>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progetto esecutivo</a:t>
            </a:r>
            <a:r>
              <a:rPr lang="it-IT" b="0" i="0" dirty="0">
                <a:solidFill>
                  <a:srgbClr val="2B2B2B"/>
                </a:solidFill>
                <a:effectLst/>
                <a:latin typeface="Yu Gothic UI Semilight" panose="020B0400000000000000" pitchFamily="34" charset="-128"/>
                <a:ea typeface="Yu Gothic UI Semilight" panose="020B0400000000000000" pitchFamily="34" charset="-128"/>
              </a:rPr>
              <a:t>.</a:t>
            </a:r>
          </a:p>
          <a:p>
            <a:pPr algn="just" fontAlgn="base"/>
            <a:r>
              <a:rPr lang="it-IT" dirty="0">
                <a:effectLst/>
                <a:latin typeface="Yu Gothic UI Semilight" panose="020B0400000000000000" pitchFamily="34" charset="-128"/>
                <a:ea typeface="Yu Gothic UI Semilight" panose="020B0400000000000000" pitchFamily="34" charset="-128"/>
                <a:cs typeface="Calibri" panose="020F0502020204030204" pitchFamily="34" charset="0"/>
              </a:rPr>
              <a:t>La verifica, durante tutto l’</a:t>
            </a:r>
            <a:r>
              <a:rPr lang="it-IT" i="1" dirty="0">
                <a:effectLst/>
                <a:latin typeface="Yu Gothic UI Semilight" panose="020B0400000000000000" pitchFamily="34" charset="-128"/>
                <a:ea typeface="Yu Gothic UI Semilight" panose="020B0400000000000000" pitchFamily="34" charset="-128"/>
                <a:cs typeface="Calibri" panose="020F0502020204030204" pitchFamily="34" charset="0"/>
              </a:rPr>
              <a:t>iter </a:t>
            </a:r>
            <a:r>
              <a:rPr lang="it-IT" dirty="0">
                <a:latin typeface="Yu Gothic UI Semilight" panose="020B0400000000000000" pitchFamily="34" charset="-128"/>
                <a:ea typeface="Yu Gothic UI Semilight" panose="020B0400000000000000" pitchFamily="34" charset="-128"/>
                <a:cs typeface="Calibri" panose="020F0502020204030204" pitchFamily="34" charset="0"/>
              </a:rPr>
              <a:t>progettuale, comprende anche l’ottemperanza alle prescrizioni impartite dagli enti competenti in sede di conferenza servizi, senza ulteriori autorizzazioni/assensi. </a:t>
            </a:r>
          </a:p>
          <a:p>
            <a:pPr algn="just" fontAlgn="base"/>
            <a:endParaRPr lang="it-IT" b="0" i="0" dirty="0">
              <a:solidFill>
                <a:srgbClr val="2B2B2B"/>
              </a:solidFill>
              <a:effectLst/>
              <a:latin typeface="Yu Gothic UI Semilight" panose="020B0400000000000000" pitchFamily="34" charset="-128"/>
              <a:ea typeface="Yu Gothic UI Semilight" panose="020B0400000000000000" pitchFamily="34" charset="-128"/>
            </a:endParaRPr>
          </a:p>
        </p:txBody>
      </p:sp>
      <p:sp>
        <p:nvSpPr>
          <p:cNvPr id="4" name="Segnaposto numero diapositiva 3">
            <a:extLst>
              <a:ext uri="{FF2B5EF4-FFF2-40B4-BE49-F238E27FC236}">
                <a16:creationId xmlns:a16="http://schemas.microsoft.com/office/drawing/2014/main" id="{05891A08-5D65-C247-7C3D-5E4B5A22F0A4}"/>
              </a:ext>
            </a:extLst>
          </p:cNvPr>
          <p:cNvSpPr>
            <a:spLocks noGrp="1"/>
          </p:cNvSpPr>
          <p:nvPr>
            <p:ph type="sldNum" sz="quarter" idx="12"/>
          </p:nvPr>
        </p:nvSpPr>
        <p:spPr/>
        <p:txBody>
          <a:bodyPr/>
          <a:lstStyle/>
          <a:p>
            <a:fld id="{A88A401D-FA7D-467D-AFBB-0B3BA40DF614}" type="slidenum">
              <a:rPr lang="it-IT" smtClean="0"/>
              <a:t>28</a:t>
            </a:fld>
            <a:endParaRPr lang="it-IT"/>
          </a:p>
        </p:txBody>
      </p:sp>
      <p:sp>
        <p:nvSpPr>
          <p:cNvPr id="7" name="Rettangolo 6">
            <a:extLst>
              <a:ext uri="{FF2B5EF4-FFF2-40B4-BE49-F238E27FC236}">
                <a16:creationId xmlns:a16="http://schemas.microsoft.com/office/drawing/2014/main" id="{DB10C40C-2B6A-36A1-B48F-0D59EE5CA2ED}"/>
              </a:ext>
            </a:extLst>
          </p:cNvPr>
          <p:cNvSpPr/>
          <p:nvPr/>
        </p:nvSpPr>
        <p:spPr>
          <a:xfrm>
            <a:off x="4644008" y="1063229"/>
            <a:ext cx="4176464" cy="2516633"/>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rgbClr val="000000"/>
                </a:solidFill>
                <a:latin typeface="Leelawadee" panose="020B0502040204020203" pitchFamily="34" charset="-34"/>
                <a:cs typeface="Leelawadee" panose="020B0502040204020203" pitchFamily="34" charset="-34"/>
              </a:rPr>
              <a:t>I</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3 livelli di progettazione</a:t>
            </a:r>
            <a:r>
              <a:rPr lang="it-IT" sz="1600" i="1" dirty="0">
                <a:solidFill>
                  <a:srgbClr val="000000"/>
                </a:solidFill>
                <a:latin typeface="Leelawadee" panose="020B0502040204020203" pitchFamily="34" charset="-34"/>
                <a:cs typeface="Leelawadee" panose="020B0502040204020203" pitchFamily="34" charset="-34"/>
              </a:rPr>
              <a:t>, </a:t>
            </a:r>
            <a:r>
              <a:rPr lang="it-IT" sz="1600" b="0" i="1" dirty="0">
                <a:solidFill>
                  <a:srgbClr val="000000"/>
                </a:solidFill>
                <a:effectLst/>
                <a:latin typeface="Leelawadee" panose="020B0502040204020203" pitchFamily="34" charset="-34"/>
                <a:cs typeface="Leelawadee" panose="020B0502040204020203" pitchFamily="34" charset="-34"/>
              </a:rPr>
              <a:t>continuano ad applicarsi alle </a:t>
            </a:r>
            <a:r>
              <a:rPr lang="it-IT" sz="1600" b="1" i="1" dirty="0">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procedure per le quali l’</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incarico di progettazione è stato formalizzato </a:t>
            </a:r>
            <a:r>
              <a:rPr lang="it-IT" sz="1600" b="1" i="1" dirty="0">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prima del </a:t>
            </a:r>
            <a:r>
              <a:rPr lang="it-IT" sz="1600" b="1" i="1" dirty="0">
                <a:solidFill>
                  <a:srgbClr val="FF0000"/>
                </a:solidFill>
                <a:effectLst/>
                <a:latin typeface="Leelawadee" panose="020B0502040204020203" pitchFamily="34" charset="-34"/>
                <a:cs typeface="Leelawadee" panose="020B0502040204020203" pitchFamily="34" charset="-34"/>
              </a:rPr>
              <a:t>1</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luglio 2023</a:t>
            </a:r>
            <a:r>
              <a:rPr lang="it-IT" sz="1600" i="1" dirty="0">
                <a:solidFill>
                  <a:srgbClr val="000000"/>
                </a:solidFill>
                <a:latin typeface="Leelawadee" panose="020B0502040204020203" pitchFamily="34" charset="-34"/>
                <a:cs typeface="Leelawadee" panose="020B0502040204020203" pitchFamily="34" charset="-34"/>
              </a:rPr>
              <a:t>.</a:t>
            </a:r>
            <a:endParaRPr lang="it-IT" sz="1600" b="0" i="1" dirty="0">
              <a:solidFill>
                <a:srgbClr val="000000"/>
              </a:solidFill>
              <a:effectLst/>
              <a:latin typeface="Leelawadee" panose="020B0502040204020203" pitchFamily="34" charset="-34"/>
              <a:cs typeface="Leelawadee" panose="020B0502040204020203" pitchFamily="34" charset="-34"/>
            </a:endParaRPr>
          </a:p>
          <a:p>
            <a:pPr algn="just"/>
            <a:r>
              <a:rPr lang="it-IT" sz="1600" b="0" i="1" dirty="0">
                <a:solidFill>
                  <a:srgbClr val="000000"/>
                </a:solidFill>
                <a:effectLst/>
                <a:latin typeface="Leelawadee" panose="020B0502040204020203" pitchFamily="34" charset="-34"/>
                <a:cs typeface="Leelawadee" panose="020B0502040204020203" pitchFamily="34" charset="-34"/>
              </a:rPr>
              <a:t>Ove </a:t>
            </a:r>
            <a:r>
              <a:rPr lang="it-IT" sz="1600" b="1" i="1" dirty="0">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l’incarico per il </a:t>
            </a:r>
            <a:r>
              <a:rPr lang="it-IT" sz="1600" b="1" i="1" dirty="0" err="1">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PFTE</a:t>
            </a:r>
            <a:r>
              <a:rPr lang="it-IT" sz="1600" b="1" i="1" dirty="0">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sia stato formalizzato prima </a:t>
            </a:r>
            <a:r>
              <a:rPr lang="it-IT" sz="1600" b="0" i="1" dirty="0">
                <a:solidFill>
                  <a:srgbClr val="000000"/>
                </a:solidFill>
                <a:effectLst/>
                <a:latin typeface="Leelawadee" panose="020B0502040204020203" pitchFamily="34" charset="-34"/>
                <a:cs typeface="Leelawadee" panose="020B0502040204020203" pitchFamily="34" charset="-34"/>
              </a:rPr>
              <a:t>di detta data, </a:t>
            </a:r>
            <a:r>
              <a:rPr lang="it-IT" sz="1600" b="1" i="1" dirty="0">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la SA può procedere all’affidamento congiunto di progettazione ed esecuzione </a:t>
            </a:r>
            <a:r>
              <a:rPr lang="it-IT" sz="1600" b="0" i="1" dirty="0">
                <a:solidFill>
                  <a:srgbClr val="000000"/>
                </a:solidFill>
                <a:effectLst/>
                <a:latin typeface="Leelawadee" panose="020B0502040204020203" pitchFamily="34" charset="-34"/>
                <a:cs typeface="Leelawadee" panose="020B0502040204020203" pitchFamily="34" charset="-34"/>
              </a:rPr>
              <a:t>dei lavori sulla base del </a:t>
            </a:r>
            <a:r>
              <a:rPr lang="it-IT" sz="1600" b="0" i="1" dirty="0" err="1">
                <a:solidFill>
                  <a:srgbClr val="000000"/>
                </a:solidFill>
                <a:effectLst/>
                <a:latin typeface="Leelawadee" panose="020B0502040204020203" pitchFamily="34" charset="-34"/>
                <a:cs typeface="Leelawadee" panose="020B0502040204020203" pitchFamily="34" charset="-34"/>
              </a:rPr>
              <a:t>PFTE</a:t>
            </a:r>
            <a:r>
              <a:rPr lang="it-IT" sz="1600" b="0" i="1" dirty="0">
                <a:solidFill>
                  <a:srgbClr val="000000"/>
                </a:solidFill>
                <a:effectLst/>
                <a:latin typeface="Leelawadee" panose="020B0502040204020203" pitchFamily="34" charset="-34"/>
                <a:cs typeface="Leelawadee" panose="020B0502040204020203" pitchFamily="34" charset="-34"/>
              </a:rPr>
              <a:t> </a:t>
            </a:r>
            <a:r>
              <a:rPr lang="it-IT" sz="1600" b="1" i="1" dirty="0">
                <a:solidFill>
                  <a:srgbClr val="00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oppure sulla base di un progetto definitivo</a:t>
            </a:r>
            <a:r>
              <a:rPr lang="it-IT" sz="1600" b="0" i="1" dirty="0">
                <a:solidFill>
                  <a:srgbClr val="000000"/>
                </a:solidFill>
                <a:effectLst/>
                <a:latin typeface="Leelawadee" panose="020B0502040204020203" pitchFamily="34" charset="-34"/>
                <a:cs typeface="Leelawadee" panose="020B0502040204020203" pitchFamily="34" charset="-34"/>
              </a:rPr>
              <a:t> redatto ex codice 50.</a:t>
            </a:r>
            <a:endParaRPr lang="it-IT" sz="1600" i="1" dirty="0">
              <a:solidFill>
                <a:schemeClr val="tx1"/>
              </a:solidFill>
              <a:latin typeface="Leelawadee" panose="020B0502040204020203" pitchFamily="34" charset="-34"/>
              <a:cs typeface="Leelawadee" panose="020B0502040204020203" pitchFamily="34" charset="-34"/>
            </a:endParaRPr>
          </a:p>
        </p:txBody>
      </p:sp>
      <p:sp>
        <p:nvSpPr>
          <p:cNvPr id="6" name="Rettangolo 5">
            <a:extLst>
              <a:ext uri="{FF2B5EF4-FFF2-40B4-BE49-F238E27FC236}">
                <a16:creationId xmlns:a16="http://schemas.microsoft.com/office/drawing/2014/main" id="{5EE9AB52-CD8C-FD88-044C-2FE210BE6754}"/>
              </a:ext>
            </a:extLst>
          </p:cNvPr>
          <p:cNvSpPr/>
          <p:nvPr/>
        </p:nvSpPr>
        <p:spPr>
          <a:xfrm>
            <a:off x="4644008" y="3550522"/>
            <a:ext cx="4176464" cy="1386999"/>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rgbClr val="000000"/>
                </a:solidFill>
                <a:latin typeface="Leelawadee" panose="020B0502040204020203" pitchFamily="34" charset="-34"/>
                <a:cs typeface="Leelawadee" panose="020B0502040204020203" pitchFamily="34" charset="-34"/>
              </a:rPr>
              <a:t>Per gli interventi di manutenzione ordinaria o straordinaria può essere omesso il primo livello di progettazione se il progetto esecutivo contiene tutti gli elementi previsti per il livello omesso.</a:t>
            </a:r>
            <a:endParaRPr lang="it-IT" sz="1600" i="1"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5429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C1EB3E-B05F-CB0A-662B-2F501FDF2C8B}"/>
              </a:ext>
            </a:extLst>
          </p:cNvPr>
          <p:cNvSpPr>
            <a:spLocks noGrp="1"/>
          </p:cNvSpPr>
          <p:nvPr>
            <p:ph type="title"/>
          </p:nvPr>
        </p:nvSpPr>
        <p:spPr/>
        <p:txBody>
          <a:bodyPr/>
          <a:lstStyle/>
          <a:p>
            <a:r>
              <a:rPr lang="it-IT" dirty="0"/>
              <a:t>Appalti </a:t>
            </a:r>
            <a:r>
              <a:rPr lang="it-IT" dirty="0" err="1"/>
              <a:t>PNRR</a:t>
            </a:r>
            <a:endParaRPr lang="it-IT" dirty="0"/>
          </a:p>
        </p:txBody>
      </p:sp>
      <p:sp>
        <p:nvSpPr>
          <p:cNvPr id="6" name="Segnaposto contenuto 5">
            <a:extLst>
              <a:ext uri="{FF2B5EF4-FFF2-40B4-BE49-F238E27FC236}">
                <a16:creationId xmlns:a16="http://schemas.microsoft.com/office/drawing/2014/main" id="{258AB728-D90B-99F5-2E31-BDC4C09AC8D5}"/>
              </a:ext>
            </a:extLst>
          </p:cNvPr>
          <p:cNvSpPr>
            <a:spLocks noGrp="1"/>
          </p:cNvSpPr>
          <p:nvPr>
            <p:ph idx="1"/>
          </p:nvPr>
        </p:nvSpPr>
        <p:spPr>
          <a:xfrm>
            <a:off x="6672596" y="2861965"/>
            <a:ext cx="1715828" cy="1440160"/>
          </a:xfrm>
          <a:custGeom>
            <a:avLst/>
            <a:gdLst>
              <a:gd name="connsiteX0" fmla="*/ 0 w 1715828"/>
              <a:gd name="connsiteY0" fmla="*/ 720080 h 1440160"/>
              <a:gd name="connsiteX1" fmla="*/ 857914 w 1715828"/>
              <a:gd name="connsiteY1" fmla="*/ 0 h 1440160"/>
              <a:gd name="connsiteX2" fmla="*/ 1715828 w 1715828"/>
              <a:gd name="connsiteY2" fmla="*/ 720080 h 1440160"/>
              <a:gd name="connsiteX3" fmla="*/ 857914 w 1715828"/>
              <a:gd name="connsiteY3" fmla="*/ 1440160 h 1440160"/>
              <a:gd name="connsiteX4" fmla="*/ 0 w 1715828"/>
              <a:gd name="connsiteY4" fmla="*/ 720080 h 144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28" h="1440160" fill="none" extrusionOk="0">
                <a:moveTo>
                  <a:pt x="0" y="720080"/>
                </a:moveTo>
                <a:cubicBezTo>
                  <a:pt x="117823" y="336368"/>
                  <a:pt x="398239" y="-29096"/>
                  <a:pt x="857914" y="0"/>
                </a:cubicBezTo>
                <a:cubicBezTo>
                  <a:pt x="1320844" y="-1667"/>
                  <a:pt x="1656757" y="378006"/>
                  <a:pt x="1715828" y="720080"/>
                </a:cubicBezTo>
                <a:cubicBezTo>
                  <a:pt x="1702278" y="988548"/>
                  <a:pt x="1320420" y="1455874"/>
                  <a:pt x="857914" y="1440160"/>
                </a:cubicBezTo>
                <a:cubicBezTo>
                  <a:pt x="411892" y="1455719"/>
                  <a:pt x="64189" y="1133202"/>
                  <a:pt x="0" y="720080"/>
                </a:cubicBezTo>
                <a:close/>
              </a:path>
              <a:path w="1715828" h="1440160" stroke="0" extrusionOk="0">
                <a:moveTo>
                  <a:pt x="0" y="720080"/>
                </a:moveTo>
                <a:cubicBezTo>
                  <a:pt x="-53285" y="289523"/>
                  <a:pt x="368756" y="5759"/>
                  <a:pt x="857914" y="0"/>
                </a:cubicBezTo>
                <a:cubicBezTo>
                  <a:pt x="1381172" y="10409"/>
                  <a:pt x="1707270" y="322663"/>
                  <a:pt x="1715828" y="720080"/>
                </a:cubicBezTo>
                <a:cubicBezTo>
                  <a:pt x="1663998" y="1168384"/>
                  <a:pt x="1318051" y="1515749"/>
                  <a:pt x="857914" y="1440160"/>
                </a:cubicBezTo>
                <a:cubicBezTo>
                  <a:pt x="358146" y="1425960"/>
                  <a:pt x="46258" y="1139871"/>
                  <a:pt x="0" y="720080"/>
                </a:cubicBezTo>
                <a:close/>
              </a:path>
            </a:pathLst>
          </a:custGeom>
          <a:solidFill>
            <a:srgbClr val="BFDC30"/>
          </a:solidFill>
          <a:ln>
            <a:extLst>
              <a:ext uri="{C807C97D-BFC1-408E-A445-0C87EB9F89A2}">
                <ask:lineSketchStyleProps xmlns:ask="http://schemas.microsoft.com/office/drawing/2018/sketchyshapes" sd="1219033472">
                  <a:prstGeom prst="ellipse">
                    <a:avLst/>
                  </a:pr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it-IT" sz="28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rPr>
              <a:t>77/21</a:t>
            </a:r>
            <a:endParaRPr lang="it-IT" sz="27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4" name="Segnaposto numero diapositiva 3">
            <a:extLst>
              <a:ext uri="{FF2B5EF4-FFF2-40B4-BE49-F238E27FC236}">
                <a16:creationId xmlns:a16="http://schemas.microsoft.com/office/drawing/2014/main" id="{FB9E48D9-EB8C-DAE0-D9D3-D6D7D8FCC671}"/>
              </a:ext>
            </a:extLst>
          </p:cNvPr>
          <p:cNvSpPr>
            <a:spLocks noGrp="1"/>
          </p:cNvSpPr>
          <p:nvPr>
            <p:ph type="sldNum" sz="quarter" idx="12"/>
          </p:nvPr>
        </p:nvSpPr>
        <p:spPr/>
        <p:txBody>
          <a:bodyPr/>
          <a:lstStyle/>
          <a:p>
            <a:fld id="{A88A401D-FA7D-467D-AFBB-0B3BA40DF614}" type="slidenum">
              <a:rPr lang="it-IT" smtClean="0"/>
              <a:t>29</a:t>
            </a:fld>
            <a:endParaRPr lang="it-IT"/>
          </a:p>
        </p:txBody>
      </p:sp>
      <p:sp>
        <p:nvSpPr>
          <p:cNvPr id="7" name="Segnaposto contenuto 5">
            <a:extLst>
              <a:ext uri="{FF2B5EF4-FFF2-40B4-BE49-F238E27FC236}">
                <a16:creationId xmlns:a16="http://schemas.microsoft.com/office/drawing/2014/main" id="{32ECA0C6-22B5-3153-BB8A-D1082D973850}"/>
              </a:ext>
            </a:extLst>
          </p:cNvPr>
          <p:cNvSpPr txBox="1">
            <a:spLocks/>
          </p:cNvSpPr>
          <p:nvPr/>
        </p:nvSpPr>
        <p:spPr>
          <a:xfrm>
            <a:off x="4956768" y="1242517"/>
            <a:ext cx="1715828" cy="1440160"/>
          </a:xfrm>
          <a:custGeom>
            <a:avLst/>
            <a:gdLst>
              <a:gd name="connsiteX0" fmla="*/ 0 w 1715828"/>
              <a:gd name="connsiteY0" fmla="*/ 720080 h 1440160"/>
              <a:gd name="connsiteX1" fmla="*/ 857914 w 1715828"/>
              <a:gd name="connsiteY1" fmla="*/ 0 h 1440160"/>
              <a:gd name="connsiteX2" fmla="*/ 1715828 w 1715828"/>
              <a:gd name="connsiteY2" fmla="*/ 720080 h 1440160"/>
              <a:gd name="connsiteX3" fmla="*/ 857914 w 1715828"/>
              <a:gd name="connsiteY3" fmla="*/ 1440160 h 1440160"/>
              <a:gd name="connsiteX4" fmla="*/ 0 w 1715828"/>
              <a:gd name="connsiteY4" fmla="*/ 720080 h 144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28" h="1440160" fill="none" extrusionOk="0">
                <a:moveTo>
                  <a:pt x="0" y="720080"/>
                </a:moveTo>
                <a:cubicBezTo>
                  <a:pt x="117823" y="336368"/>
                  <a:pt x="398239" y="-29096"/>
                  <a:pt x="857914" y="0"/>
                </a:cubicBezTo>
                <a:cubicBezTo>
                  <a:pt x="1320844" y="-1667"/>
                  <a:pt x="1656757" y="378006"/>
                  <a:pt x="1715828" y="720080"/>
                </a:cubicBezTo>
                <a:cubicBezTo>
                  <a:pt x="1702278" y="988548"/>
                  <a:pt x="1320420" y="1455874"/>
                  <a:pt x="857914" y="1440160"/>
                </a:cubicBezTo>
                <a:cubicBezTo>
                  <a:pt x="411892" y="1455719"/>
                  <a:pt x="64189" y="1133202"/>
                  <a:pt x="0" y="720080"/>
                </a:cubicBezTo>
                <a:close/>
              </a:path>
              <a:path w="1715828" h="1440160" stroke="0" extrusionOk="0">
                <a:moveTo>
                  <a:pt x="0" y="720080"/>
                </a:moveTo>
                <a:cubicBezTo>
                  <a:pt x="-53285" y="289523"/>
                  <a:pt x="368756" y="5759"/>
                  <a:pt x="857914" y="0"/>
                </a:cubicBezTo>
                <a:cubicBezTo>
                  <a:pt x="1381172" y="10409"/>
                  <a:pt x="1707270" y="322663"/>
                  <a:pt x="1715828" y="720080"/>
                </a:cubicBezTo>
                <a:cubicBezTo>
                  <a:pt x="1663998" y="1168384"/>
                  <a:pt x="1318051" y="1515749"/>
                  <a:pt x="857914" y="1440160"/>
                </a:cubicBezTo>
                <a:cubicBezTo>
                  <a:pt x="358146" y="1425960"/>
                  <a:pt x="46258" y="1139871"/>
                  <a:pt x="0" y="720080"/>
                </a:cubicBezTo>
                <a:close/>
              </a:path>
            </a:pathLst>
          </a:custGeom>
          <a:solidFill>
            <a:srgbClr val="BFDC30"/>
          </a:solidFill>
          <a:ln w="25400" cap="flat" cmpd="sng" algn="ctr">
            <a:solidFill>
              <a:schemeClr val="accent1">
                <a:shade val="50000"/>
              </a:scheme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Wingdings" panose="05000000000000000000" pitchFamily="2" charset="2"/>
              <a:buNone/>
            </a:pPr>
            <a:r>
              <a:rPr lang="it-IT" sz="28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rPr>
              <a:t>36/23</a:t>
            </a:r>
            <a:endParaRPr lang="it-IT" sz="27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8" name="Segnaposto contenuto 5">
            <a:extLst>
              <a:ext uri="{FF2B5EF4-FFF2-40B4-BE49-F238E27FC236}">
                <a16:creationId xmlns:a16="http://schemas.microsoft.com/office/drawing/2014/main" id="{0E889472-9804-500B-7055-CB5758D9C9F3}"/>
              </a:ext>
            </a:extLst>
          </p:cNvPr>
          <p:cNvSpPr txBox="1">
            <a:spLocks/>
          </p:cNvSpPr>
          <p:nvPr/>
        </p:nvSpPr>
        <p:spPr>
          <a:xfrm>
            <a:off x="3181640" y="2620152"/>
            <a:ext cx="1715828" cy="1440160"/>
          </a:xfrm>
          <a:custGeom>
            <a:avLst/>
            <a:gdLst>
              <a:gd name="connsiteX0" fmla="*/ 0 w 1715828"/>
              <a:gd name="connsiteY0" fmla="*/ 720080 h 1440160"/>
              <a:gd name="connsiteX1" fmla="*/ 857914 w 1715828"/>
              <a:gd name="connsiteY1" fmla="*/ 0 h 1440160"/>
              <a:gd name="connsiteX2" fmla="*/ 1715828 w 1715828"/>
              <a:gd name="connsiteY2" fmla="*/ 720080 h 1440160"/>
              <a:gd name="connsiteX3" fmla="*/ 857914 w 1715828"/>
              <a:gd name="connsiteY3" fmla="*/ 1440160 h 1440160"/>
              <a:gd name="connsiteX4" fmla="*/ 0 w 1715828"/>
              <a:gd name="connsiteY4" fmla="*/ 720080 h 144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28" h="1440160" fill="none" extrusionOk="0">
                <a:moveTo>
                  <a:pt x="0" y="720080"/>
                </a:moveTo>
                <a:cubicBezTo>
                  <a:pt x="117823" y="336368"/>
                  <a:pt x="398239" y="-29096"/>
                  <a:pt x="857914" y="0"/>
                </a:cubicBezTo>
                <a:cubicBezTo>
                  <a:pt x="1320844" y="-1667"/>
                  <a:pt x="1656757" y="378006"/>
                  <a:pt x="1715828" y="720080"/>
                </a:cubicBezTo>
                <a:cubicBezTo>
                  <a:pt x="1702278" y="988548"/>
                  <a:pt x="1320420" y="1455874"/>
                  <a:pt x="857914" y="1440160"/>
                </a:cubicBezTo>
                <a:cubicBezTo>
                  <a:pt x="411892" y="1455719"/>
                  <a:pt x="64189" y="1133202"/>
                  <a:pt x="0" y="720080"/>
                </a:cubicBezTo>
                <a:close/>
              </a:path>
              <a:path w="1715828" h="1440160" stroke="0" extrusionOk="0">
                <a:moveTo>
                  <a:pt x="0" y="720080"/>
                </a:moveTo>
                <a:cubicBezTo>
                  <a:pt x="-53285" y="289523"/>
                  <a:pt x="368756" y="5759"/>
                  <a:pt x="857914" y="0"/>
                </a:cubicBezTo>
                <a:cubicBezTo>
                  <a:pt x="1381172" y="10409"/>
                  <a:pt x="1707270" y="322663"/>
                  <a:pt x="1715828" y="720080"/>
                </a:cubicBezTo>
                <a:cubicBezTo>
                  <a:pt x="1663998" y="1168384"/>
                  <a:pt x="1318051" y="1515749"/>
                  <a:pt x="857914" y="1440160"/>
                </a:cubicBezTo>
                <a:cubicBezTo>
                  <a:pt x="358146" y="1425960"/>
                  <a:pt x="46258" y="1139871"/>
                  <a:pt x="0" y="720080"/>
                </a:cubicBezTo>
                <a:close/>
              </a:path>
            </a:pathLst>
          </a:custGeom>
          <a:solidFill>
            <a:srgbClr val="BFDC30"/>
          </a:solidFill>
          <a:ln w="25400" cap="flat" cmpd="sng" algn="ctr">
            <a:solidFill>
              <a:schemeClr val="accent1">
                <a:shade val="50000"/>
              </a:scheme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Wingdings" panose="05000000000000000000" pitchFamily="2" charset="2"/>
              <a:buNone/>
            </a:pPr>
            <a:r>
              <a:rPr lang="it-IT" sz="28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rPr>
              <a:t>50/16</a:t>
            </a:r>
            <a:endParaRPr lang="it-IT" sz="27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pic>
        <p:nvPicPr>
          <p:cNvPr id="9" name="Input penna 8">
            <a:extLst>
              <a:ext uri="{FF2B5EF4-FFF2-40B4-BE49-F238E27FC236}">
                <a16:creationId xmlns:a16="http://schemas.microsoft.com/office/drawing/2014/main" id="{FE38C0FB-18C7-7DF5-3A62-86C7D7EA777E}"/>
              </a:ext>
            </a:extLst>
          </p:cNvPr>
          <p:cNvPicPr/>
          <p:nvPr/>
        </p:nvPicPr>
        <p:blipFill>
          <a:blip r:embed="rId2"/>
          <a:stretch>
            <a:fillRect/>
          </a:stretch>
        </p:blipFill>
        <p:spPr>
          <a:xfrm>
            <a:off x="6846508" y="1853803"/>
            <a:ext cx="894240" cy="848160"/>
          </a:xfrm>
          <a:prstGeom prst="rect">
            <a:avLst/>
          </a:prstGeom>
        </p:spPr>
      </p:pic>
      <p:pic>
        <p:nvPicPr>
          <p:cNvPr id="10" name="Input penna 9">
            <a:extLst>
              <a:ext uri="{FF2B5EF4-FFF2-40B4-BE49-F238E27FC236}">
                <a16:creationId xmlns:a16="http://schemas.microsoft.com/office/drawing/2014/main" id="{4DEFD895-1D46-9065-DC52-6B7B096504AD}"/>
              </a:ext>
            </a:extLst>
          </p:cNvPr>
          <p:cNvPicPr/>
          <p:nvPr/>
        </p:nvPicPr>
        <p:blipFill>
          <a:blip r:embed="rId3"/>
          <a:stretch>
            <a:fillRect/>
          </a:stretch>
        </p:blipFill>
        <p:spPr>
          <a:xfrm>
            <a:off x="7504228" y="2560483"/>
            <a:ext cx="446760" cy="257040"/>
          </a:xfrm>
          <a:prstGeom prst="rect">
            <a:avLst/>
          </a:prstGeom>
        </p:spPr>
      </p:pic>
      <p:pic>
        <p:nvPicPr>
          <p:cNvPr id="11" name="Input penna 10">
            <a:extLst>
              <a:ext uri="{FF2B5EF4-FFF2-40B4-BE49-F238E27FC236}">
                <a16:creationId xmlns:a16="http://schemas.microsoft.com/office/drawing/2014/main" id="{E272F715-D7AE-FB76-1133-E0B1738F6E1C}"/>
              </a:ext>
            </a:extLst>
          </p:cNvPr>
          <p:cNvPicPr/>
          <p:nvPr/>
        </p:nvPicPr>
        <p:blipFill>
          <a:blip r:embed="rId4"/>
          <a:stretch>
            <a:fillRect/>
          </a:stretch>
        </p:blipFill>
        <p:spPr>
          <a:xfrm rot="20156402">
            <a:off x="5253539" y="3717711"/>
            <a:ext cx="1421640" cy="552960"/>
          </a:xfrm>
          <a:prstGeom prst="rect">
            <a:avLst/>
          </a:prstGeom>
        </p:spPr>
      </p:pic>
      <p:pic>
        <p:nvPicPr>
          <p:cNvPr id="15" name="Input penna 14">
            <a:extLst>
              <a:ext uri="{FF2B5EF4-FFF2-40B4-BE49-F238E27FC236}">
                <a16:creationId xmlns:a16="http://schemas.microsoft.com/office/drawing/2014/main" id="{EDFB7793-4457-781B-A221-3A58E194FE3C}"/>
              </a:ext>
            </a:extLst>
          </p:cNvPr>
          <p:cNvPicPr/>
          <p:nvPr/>
        </p:nvPicPr>
        <p:blipFill>
          <a:blip r:embed="rId5"/>
          <a:stretch>
            <a:fillRect/>
          </a:stretch>
        </p:blipFill>
        <p:spPr>
          <a:xfrm>
            <a:off x="4861848" y="3873360"/>
            <a:ext cx="333720" cy="403200"/>
          </a:xfrm>
          <a:prstGeom prst="rect">
            <a:avLst/>
          </a:prstGeom>
        </p:spPr>
      </p:pic>
      <p:grpSp>
        <p:nvGrpSpPr>
          <p:cNvPr id="18" name="Gruppo 17">
            <a:extLst>
              <a:ext uri="{FF2B5EF4-FFF2-40B4-BE49-F238E27FC236}">
                <a16:creationId xmlns:a16="http://schemas.microsoft.com/office/drawing/2014/main" id="{C96FD341-5DEA-62ED-188A-7A9006BDD96C}"/>
              </a:ext>
            </a:extLst>
          </p:cNvPr>
          <p:cNvGrpSpPr/>
          <p:nvPr/>
        </p:nvGrpSpPr>
        <p:grpSpPr>
          <a:xfrm>
            <a:off x="4138948" y="1664803"/>
            <a:ext cx="758520" cy="733320"/>
            <a:chOff x="2674060" y="1664803"/>
            <a:chExt cx="758520" cy="73332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6" name="Input penna 15">
                  <a:extLst>
                    <a:ext uri="{FF2B5EF4-FFF2-40B4-BE49-F238E27FC236}">
                      <a16:creationId xmlns:a16="http://schemas.microsoft.com/office/drawing/2014/main" id="{A4FE2B1D-F648-1552-B458-A0C7A57E4C91}"/>
                    </a:ext>
                  </a:extLst>
                </p14:cNvPr>
                <p14:cNvContentPartPr/>
                <p14:nvPr/>
              </p14:nvContentPartPr>
              <p14:xfrm>
                <a:off x="2674060" y="1810243"/>
                <a:ext cx="561240" cy="587880"/>
              </p14:xfrm>
            </p:contentPart>
          </mc:Choice>
          <mc:Fallback xmlns="">
            <p:pic>
              <p:nvPicPr>
                <p:cNvPr id="16" name="Input penna 15">
                  <a:extLst>
                    <a:ext uri="{FF2B5EF4-FFF2-40B4-BE49-F238E27FC236}">
                      <a16:creationId xmlns:p14="http://schemas.microsoft.com/office/powerpoint/2010/main" xmlns:aink="http://schemas.microsoft.com/office/drawing/2016/ink" xmlns="" xmlns:a16="http://schemas.microsoft.com/office/drawing/2014/main" id="{A4FE2B1D-F648-1552-B458-A0C7A57E4C91}"/>
                    </a:ext>
                  </a:extLst>
                </p:cNvPr>
                <p:cNvPicPr/>
                <p:nvPr/>
              </p:nvPicPr>
              <p:blipFill>
                <a:blip r:embed="rId7"/>
                <a:stretch>
                  <a:fillRect/>
                </a:stretch>
              </p:blipFill>
              <p:spPr>
                <a:xfrm>
                  <a:off x="2656060" y="1792603"/>
                  <a:ext cx="596880" cy="623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Input penna 16">
                  <a:extLst>
                    <a:ext uri="{FF2B5EF4-FFF2-40B4-BE49-F238E27FC236}">
                      <a16:creationId xmlns:a16="http://schemas.microsoft.com/office/drawing/2014/main" id="{8C89F8DD-2A53-E7BD-A3F8-0A521D28B85D}"/>
                    </a:ext>
                  </a:extLst>
                </p14:cNvPr>
                <p14:cNvContentPartPr/>
                <p14:nvPr/>
              </p14:nvContentPartPr>
              <p14:xfrm>
                <a:off x="3260500" y="1664803"/>
                <a:ext cx="172080" cy="248400"/>
              </p14:xfrm>
            </p:contentPart>
          </mc:Choice>
          <mc:Fallback xmlns="">
            <p:pic>
              <p:nvPicPr>
                <p:cNvPr id="17" name="Input penna 16">
                  <a:extLst>
                    <a:ext uri="{FF2B5EF4-FFF2-40B4-BE49-F238E27FC236}">
                      <a16:creationId xmlns:p14="http://schemas.microsoft.com/office/powerpoint/2010/main" xmlns:aink="http://schemas.microsoft.com/office/drawing/2016/ink" xmlns="" xmlns:a16="http://schemas.microsoft.com/office/drawing/2014/main" id="{8C89F8DD-2A53-E7BD-A3F8-0A521D28B85D}"/>
                    </a:ext>
                  </a:extLst>
                </p:cNvPr>
                <p:cNvPicPr/>
                <p:nvPr/>
              </p:nvPicPr>
              <p:blipFill>
                <a:blip r:embed="rId9"/>
                <a:stretch>
                  <a:fillRect/>
                </a:stretch>
              </p:blipFill>
              <p:spPr>
                <a:xfrm>
                  <a:off x="3242500" y="1646803"/>
                  <a:ext cx="207720" cy="284040"/>
                </a:xfrm>
                <a:prstGeom prst="rect">
                  <a:avLst/>
                </a:prstGeom>
              </p:spPr>
            </p:pic>
          </mc:Fallback>
        </mc:AlternateContent>
      </p:grpSp>
      <p:sp>
        <p:nvSpPr>
          <p:cNvPr id="19" name="Rettangolo 18">
            <a:extLst>
              <a:ext uri="{FF2B5EF4-FFF2-40B4-BE49-F238E27FC236}">
                <a16:creationId xmlns:a16="http://schemas.microsoft.com/office/drawing/2014/main" id="{159A77F0-5DE6-0DA3-8DF4-59854A5EE03F}"/>
              </a:ext>
            </a:extLst>
          </p:cNvPr>
          <p:cNvSpPr/>
          <p:nvPr/>
        </p:nvSpPr>
        <p:spPr>
          <a:xfrm>
            <a:off x="539552" y="1005053"/>
            <a:ext cx="2194729" cy="353139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Seppure il 36 non si applica agli investimenti pubblici finanziati in tutto o in parte con le risorse previste dal PNRR  il dl 77/21 (l 108/21) i più parte richiama il d.lgs. 50/2016, ora abrogato e sostituito dal 36, che eccepisce tale soluzione il 77 e per i richiami di questo al 50 …..</a:t>
            </a:r>
          </a:p>
        </p:txBody>
      </p:sp>
    </p:spTree>
    <p:extLst>
      <p:ext uri="{BB962C8B-B14F-4D97-AF65-F5344CB8AC3E}">
        <p14:creationId xmlns:p14="http://schemas.microsoft.com/office/powerpoint/2010/main" val="382704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fade">
                                      <p:cBhvr>
                                        <p:cTn id="24" dur="500"/>
                                        <p:tgtEl>
                                          <p:spTgt spid="6">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8A32912-23BA-A430-1CCB-C8279387B7FC}"/>
              </a:ext>
            </a:extLst>
          </p:cNvPr>
          <p:cNvSpPr>
            <a:spLocks noGrp="1"/>
          </p:cNvSpPr>
          <p:nvPr>
            <p:ph type="ctrTitle"/>
          </p:nvPr>
        </p:nvSpPr>
        <p:spPr/>
        <p:txBody>
          <a:bodyPr/>
          <a:lstStyle/>
          <a:p>
            <a:r>
              <a:rPr lang="it-IT" dirty="0"/>
              <a:t>Principi fondamentali</a:t>
            </a:r>
          </a:p>
        </p:txBody>
      </p:sp>
      <p:sp>
        <p:nvSpPr>
          <p:cNvPr id="7" name="Sottotitolo 6">
            <a:extLst>
              <a:ext uri="{FF2B5EF4-FFF2-40B4-BE49-F238E27FC236}">
                <a16:creationId xmlns:a16="http://schemas.microsoft.com/office/drawing/2014/main" id="{E5AF8331-857A-529D-0CF8-7CA821A224A3}"/>
              </a:ext>
            </a:extLst>
          </p:cNvPr>
          <p:cNvSpPr>
            <a:spLocks noGrp="1"/>
          </p:cNvSpPr>
          <p:nvPr>
            <p:ph type="subTitle" idx="1"/>
          </p:nvPr>
        </p:nvSpPr>
        <p:spPr/>
        <p:txBody>
          <a:bodyPr/>
          <a:lstStyle/>
          <a:p>
            <a:r>
              <a:rPr lang="it-IT" i="1" dirty="0">
                <a:solidFill>
                  <a:schemeClr val="tx1"/>
                </a:solidFill>
              </a:rPr>
              <a:t>“</a:t>
            </a:r>
            <a:r>
              <a:rPr lang="it-IT" i="1" dirty="0">
                <a:solidFill>
                  <a:schemeClr val="tx1"/>
                </a:solidFill>
                <a:latin typeface="Courier New" panose="02070309020205020404" pitchFamily="49" charset="0"/>
                <a:cs typeface="Courier New" panose="02070309020205020404" pitchFamily="49" charset="0"/>
              </a:rPr>
              <a:t>Domani sarò ciò che oggi ho scelto di essere” – James Joyce</a:t>
            </a:r>
          </a:p>
        </p:txBody>
      </p:sp>
      <p:sp>
        <p:nvSpPr>
          <p:cNvPr id="4" name="Segnaposto numero diapositiva 3">
            <a:extLst>
              <a:ext uri="{FF2B5EF4-FFF2-40B4-BE49-F238E27FC236}">
                <a16:creationId xmlns:a16="http://schemas.microsoft.com/office/drawing/2014/main" id="{8E68D7E8-D2AB-BFE9-E95C-D69E03BA4EB2}"/>
              </a:ext>
            </a:extLst>
          </p:cNvPr>
          <p:cNvSpPr>
            <a:spLocks noGrp="1"/>
          </p:cNvSpPr>
          <p:nvPr>
            <p:ph type="sldNum" sz="quarter" idx="12"/>
          </p:nvPr>
        </p:nvSpPr>
        <p:spPr/>
        <p:txBody>
          <a:bodyPr/>
          <a:lstStyle/>
          <a:p>
            <a:fld id="{A88A401D-FA7D-467D-AFBB-0B3BA40DF614}" type="slidenum">
              <a:rPr lang="it-IT" smtClean="0"/>
              <a:t>3</a:t>
            </a:fld>
            <a:endParaRPr lang="it-IT" dirty="0"/>
          </a:p>
        </p:txBody>
      </p:sp>
      <p:sp>
        <p:nvSpPr>
          <p:cNvPr id="2" name="Segnaposto piè di pagina 6">
            <a:extLst>
              <a:ext uri="{FF2B5EF4-FFF2-40B4-BE49-F238E27FC236}">
                <a16:creationId xmlns:a16="http://schemas.microsoft.com/office/drawing/2014/main" id="{4F5D9625-E0F0-6163-5A09-9C64FACF2325}"/>
              </a:ext>
            </a:extLst>
          </p:cNvPr>
          <p:cNvSpPr txBox="1">
            <a:spLocks/>
          </p:cNvSpPr>
          <p:nvPr/>
        </p:nvSpPr>
        <p:spPr>
          <a:xfrm>
            <a:off x="511548" y="4818643"/>
            <a:ext cx="4060452" cy="237755"/>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Avv. Bruno Urbani – Direzione Opere Pubbliche ANCE – Il nuovo codice 36 del 2023</a:t>
            </a:r>
          </a:p>
        </p:txBody>
      </p:sp>
    </p:spTree>
    <p:extLst>
      <p:ext uri="{BB962C8B-B14F-4D97-AF65-F5344CB8AC3E}">
        <p14:creationId xmlns:p14="http://schemas.microsoft.com/office/powerpoint/2010/main" val="2158503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EAA85-C346-F584-AADA-7293BF7439E9}"/>
              </a:ext>
            </a:extLst>
          </p:cNvPr>
          <p:cNvSpPr>
            <a:spLocks noGrp="1"/>
          </p:cNvSpPr>
          <p:nvPr>
            <p:ph type="title"/>
          </p:nvPr>
        </p:nvSpPr>
        <p:spPr/>
        <p:txBody>
          <a:bodyPr/>
          <a:lstStyle/>
          <a:p>
            <a:r>
              <a:rPr lang="it-IT" dirty="0"/>
              <a:t>Entrano subito i vigore</a:t>
            </a:r>
          </a:p>
        </p:txBody>
      </p:sp>
      <p:sp>
        <p:nvSpPr>
          <p:cNvPr id="3" name="Segnaposto contenuto 2">
            <a:extLst>
              <a:ext uri="{FF2B5EF4-FFF2-40B4-BE49-F238E27FC236}">
                <a16:creationId xmlns:a16="http://schemas.microsoft.com/office/drawing/2014/main" id="{72337B32-E463-6E2C-E0BC-F51A65657391}"/>
              </a:ext>
            </a:extLst>
          </p:cNvPr>
          <p:cNvSpPr>
            <a:spLocks noGrp="1"/>
          </p:cNvSpPr>
          <p:nvPr>
            <p:ph idx="1"/>
          </p:nvPr>
        </p:nvSpPr>
        <p:spPr>
          <a:xfrm>
            <a:off x="457200" y="1200151"/>
            <a:ext cx="7715200" cy="3394472"/>
          </a:xfrm>
        </p:spPr>
        <p:txBody>
          <a:bodyPr>
            <a:normAutofit lnSpcReduction="10000"/>
          </a:bodyPr>
          <a:lstStyle/>
          <a:p>
            <a:pPr algn="just"/>
            <a:r>
              <a:rPr lang="it-IT" dirty="0"/>
              <a:t>Entrano in vigore, diverse abrogazioni e modifiche marginali alla disciplina vigente, oltre che le disposizioni sul Collegio consultivo tecnico (215-219)  si applicano anche ai collegi già costituiti ed operanti alla data di entrata in vigore del codice.</a:t>
            </a:r>
          </a:p>
          <a:p>
            <a:pPr algn="just"/>
            <a:r>
              <a:rPr lang="it-IT" dirty="0"/>
              <a:t>Nel codice viene altresì stabilito che:</a:t>
            </a:r>
          </a:p>
          <a:p>
            <a:pPr lvl="1" algn="just"/>
            <a:r>
              <a:rPr lang="it-IT" b="1" dirty="0">
                <a:effectLst>
                  <a:outerShdw blurRad="38100" dist="38100" dir="2700000" algn="tl">
                    <a:srgbClr val="000000">
                      <a:alpha val="43137"/>
                    </a:srgbClr>
                  </a:outerShdw>
                </a:effectLst>
              </a:rPr>
              <a:t>gli organi costituzionali </a:t>
            </a:r>
            <a:r>
              <a:rPr lang="it-IT" b="1" i="1" dirty="0">
                <a:effectLst>
                  <a:outerShdw blurRad="38100" dist="38100" dir="2700000" algn="tl">
                    <a:srgbClr val="000000">
                      <a:alpha val="43137"/>
                    </a:srgbClr>
                  </a:outerShdw>
                </a:effectLst>
              </a:rPr>
              <a:t>adeguano i propri ordinamenti </a:t>
            </a:r>
            <a:r>
              <a:rPr lang="it-IT" dirty="0"/>
              <a:t>ai principi e criteri di cui al presente codice nell’ambito della propria autonomia organizzativa e delle prerogative ad essi costituzionalmente riconosciute.</a:t>
            </a:r>
          </a:p>
          <a:p>
            <a:pPr lvl="1" algn="just"/>
            <a:r>
              <a:rPr lang="it-IT" dirty="0"/>
              <a:t>Le </a:t>
            </a:r>
            <a:r>
              <a:rPr lang="it-IT" b="1" dirty="0">
                <a:solidFill>
                  <a:srgbClr val="FF0000"/>
                </a:solidFill>
                <a:effectLst>
                  <a:outerShdw blurRad="38100" dist="38100" dir="2700000" algn="tl">
                    <a:srgbClr val="000000">
                      <a:alpha val="43137"/>
                    </a:srgbClr>
                  </a:outerShdw>
                </a:effectLst>
              </a:rPr>
              <a:t>Regioni a statuto speciale e le province autonome di Trento e di Bolzano </a:t>
            </a:r>
            <a:r>
              <a:rPr lang="it-IT" b="1" i="1" dirty="0">
                <a:effectLst>
                  <a:outerShdw blurRad="38100" dist="38100" dir="2700000" algn="tl">
                    <a:srgbClr val="000000">
                      <a:alpha val="43137"/>
                    </a:srgbClr>
                  </a:outerShdw>
                </a:effectLst>
              </a:rPr>
              <a:t>adeguano la propria legislazione </a:t>
            </a:r>
            <a:r>
              <a:rPr lang="it-IT" dirty="0"/>
              <a:t>secondo le disposizioni contenute nei rispettivi statuti e nelle relative norme di attuazione.</a:t>
            </a:r>
          </a:p>
        </p:txBody>
      </p:sp>
      <p:sp>
        <p:nvSpPr>
          <p:cNvPr id="4" name="Segnaposto numero diapositiva 3">
            <a:extLst>
              <a:ext uri="{FF2B5EF4-FFF2-40B4-BE49-F238E27FC236}">
                <a16:creationId xmlns:a16="http://schemas.microsoft.com/office/drawing/2014/main" id="{50E08AE0-55AB-1D86-D523-65290895E57C}"/>
              </a:ext>
            </a:extLst>
          </p:cNvPr>
          <p:cNvSpPr>
            <a:spLocks noGrp="1"/>
          </p:cNvSpPr>
          <p:nvPr>
            <p:ph type="sldNum" sz="quarter" idx="12"/>
          </p:nvPr>
        </p:nvSpPr>
        <p:spPr/>
        <p:txBody>
          <a:bodyPr/>
          <a:lstStyle/>
          <a:p>
            <a:fld id="{A88A401D-FA7D-467D-AFBB-0B3BA40DF614}" type="slidenum">
              <a:rPr lang="it-IT" smtClean="0"/>
              <a:t>30</a:t>
            </a:fld>
            <a:endParaRPr lang="it-IT"/>
          </a:p>
        </p:txBody>
      </p:sp>
    </p:spTree>
    <p:extLst>
      <p:ext uri="{BB962C8B-B14F-4D97-AF65-F5344CB8AC3E}">
        <p14:creationId xmlns:p14="http://schemas.microsoft.com/office/powerpoint/2010/main" val="15953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A6B28-BA82-5D9C-40C6-F13F5AC91AF3}"/>
              </a:ext>
            </a:extLst>
          </p:cNvPr>
          <p:cNvSpPr>
            <a:spLocks noGrp="1"/>
          </p:cNvSpPr>
          <p:nvPr>
            <p:ph type="ctrTitle"/>
          </p:nvPr>
        </p:nvSpPr>
        <p:spPr/>
        <p:txBody>
          <a:bodyPr/>
          <a:lstStyle/>
          <a:p>
            <a:r>
              <a:rPr lang="it-IT" dirty="0"/>
              <a:t>Procedure di gara sotto-soglia</a:t>
            </a:r>
          </a:p>
        </p:txBody>
      </p:sp>
      <p:sp>
        <p:nvSpPr>
          <p:cNvPr id="3" name="Sottotitolo 2">
            <a:extLst>
              <a:ext uri="{FF2B5EF4-FFF2-40B4-BE49-F238E27FC236}">
                <a16:creationId xmlns:a16="http://schemas.microsoft.com/office/drawing/2014/main" id="{F45D7F17-D496-B95C-F70C-A386D6F59145}"/>
              </a:ext>
            </a:extLst>
          </p:cNvPr>
          <p:cNvSpPr>
            <a:spLocks noGrp="1"/>
          </p:cNvSpPr>
          <p:nvPr>
            <p:ph type="subTitle" idx="1"/>
          </p:nvPr>
        </p:nvSpPr>
        <p:spPr/>
        <p:txBody>
          <a:bodyPr/>
          <a:lstStyle/>
          <a:p>
            <a:r>
              <a:rPr lang="it-IT" i="1" dirty="0">
                <a:solidFill>
                  <a:schemeClr val="tx1"/>
                </a:solidFill>
                <a:latin typeface="Courier New" panose="02070309020205020404" pitchFamily="49" charset="0"/>
                <a:cs typeface="Courier New" panose="02070309020205020404" pitchFamily="49" charset="0"/>
              </a:rPr>
              <a:t>“Il buonsenso è la misura del possibile; è composto di esperienza e previsione; è calcolo applicato alla vita.” - Henri Frederic Amiel</a:t>
            </a:r>
          </a:p>
        </p:txBody>
      </p:sp>
      <p:sp>
        <p:nvSpPr>
          <p:cNvPr id="5" name="Segnaposto numero diapositiva 4">
            <a:extLst>
              <a:ext uri="{FF2B5EF4-FFF2-40B4-BE49-F238E27FC236}">
                <a16:creationId xmlns:a16="http://schemas.microsoft.com/office/drawing/2014/main" id="{B94D2101-DBA2-3804-8956-91E57026ACD0}"/>
              </a:ext>
            </a:extLst>
          </p:cNvPr>
          <p:cNvSpPr>
            <a:spLocks noGrp="1"/>
          </p:cNvSpPr>
          <p:nvPr>
            <p:ph type="sldNum" sz="quarter" idx="12"/>
          </p:nvPr>
        </p:nvSpPr>
        <p:spPr/>
        <p:txBody>
          <a:bodyPr/>
          <a:lstStyle/>
          <a:p>
            <a:fld id="{A88A401D-FA7D-467D-AFBB-0B3BA40DF614}" type="slidenum">
              <a:rPr lang="it-IT" smtClean="0"/>
              <a:t>31</a:t>
            </a:fld>
            <a:endParaRPr lang="it-IT"/>
          </a:p>
        </p:txBody>
      </p:sp>
      <p:sp>
        <p:nvSpPr>
          <p:cNvPr id="4" name="Segnaposto piè di pagina 6">
            <a:extLst>
              <a:ext uri="{FF2B5EF4-FFF2-40B4-BE49-F238E27FC236}">
                <a16:creationId xmlns:a16="http://schemas.microsoft.com/office/drawing/2014/main" id="{6BF4988D-F420-EEA8-AA88-F5B90DCD032A}"/>
              </a:ext>
            </a:extLst>
          </p:cNvPr>
          <p:cNvSpPr txBox="1">
            <a:spLocks/>
          </p:cNvSpPr>
          <p:nvPr/>
        </p:nvSpPr>
        <p:spPr>
          <a:xfrm>
            <a:off x="511548" y="4818643"/>
            <a:ext cx="4060452" cy="237755"/>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a:t>Avv. Bruno Urbani – Direzione Opere Pubbliche ANCE – Il nuovo codice 36 del 2023</a:t>
            </a:r>
          </a:p>
        </p:txBody>
      </p:sp>
    </p:spTree>
    <p:extLst>
      <p:ext uri="{BB962C8B-B14F-4D97-AF65-F5344CB8AC3E}">
        <p14:creationId xmlns:p14="http://schemas.microsoft.com/office/powerpoint/2010/main" val="235671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12D3F-BA8C-EBA9-A8FD-03CE1B73557A}"/>
              </a:ext>
            </a:extLst>
          </p:cNvPr>
          <p:cNvSpPr>
            <a:spLocks noGrp="1"/>
          </p:cNvSpPr>
          <p:nvPr>
            <p:ph type="title"/>
          </p:nvPr>
        </p:nvSpPr>
        <p:spPr/>
        <p:txBody>
          <a:bodyPr/>
          <a:lstStyle/>
          <a:p>
            <a:r>
              <a:rPr lang="it-IT" dirty="0"/>
              <a:t>Le procedure di gara </a:t>
            </a:r>
            <a:r>
              <a:rPr lang="it-IT" sz="2400" i="1" dirty="0"/>
              <a:t>(50, 70 e ss.)</a:t>
            </a:r>
            <a:r>
              <a:rPr lang="it-IT" dirty="0"/>
              <a:t> </a:t>
            </a:r>
          </a:p>
        </p:txBody>
      </p:sp>
      <p:sp>
        <p:nvSpPr>
          <p:cNvPr id="7" name="Segnaposto contenuto 6">
            <a:extLst>
              <a:ext uri="{FF2B5EF4-FFF2-40B4-BE49-F238E27FC236}">
                <a16:creationId xmlns:a16="http://schemas.microsoft.com/office/drawing/2014/main" id="{C4FEE97B-A57F-AE0A-D7AC-C1B728E01616}"/>
              </a:ext>
            </a:extLst>
          </p:cNvPr>
          <p:cNvSpPr>
            <a:spLocks noGrp="1"/>
          </p:cNvSpPr>
          <p:nvPr>
            <p:ph idx="1"/>
          </p:nvPr>
        </p:nvSpPr>
        <p:spPr>
          <a:xfrm>
            <a:off x="457200" y="1200150"/>
            <a:ext cx="4114800" cy="3675855"/>
          </a:xfrm>
        </p:spPr>
        <p:txBody>
          <a:bodyPr>
            <a:normAutofit lnSpcReduction="10000"/>
          </a:bodyPr>
          <a:lstStyle/>
          <a:p>
            <a:pPr algn="just"/>
            <a:r>
              <a:rPr lang="it-IT" dirty="0"/>
              <a:t>L’affidamento dei contratti, è suddiviso in </a:t>
            </a:r>
            <a:r>
              <a:rPr lang="it-IT" b="1" dirty="0">
                <a:solidFill>
                  <a:srgbClr val="FF0000"/>
                </a:solidFill>
                <a:effectLst>
                  <a:outerShdw blurRad="38100" dist="38100" dir="2700000" algn="tl">
                    <a:srgbClr val="000000">
                      <a:alpha val="43137"/>
                    </a:srgbClr>
                  </a:outerShdw>
                </a:effectLst>
              </a:rPr>
              <a:t>procedure</a:t>
            </a:r>
            <a:r>
              <a:rPr lang="it-IT" dirty="0"/>
              <a:t>:</a:t>
            </a:r>
          </a:p>
          <a:p>
            <a:pPr lvl="1" algn="just"/>
            <a:r>
              <a:rPr lang="it-IT" b="1" dirty="0">
                <a:effectLst>
                  <a:outerShdw blurRad="38100" dist="38100" dir="2700000" algn="tl">
                    <a:srgbClr val="000000">
                      <a:alpha val="43137"/>
                    </a:srgbClr>
                  </a:outerShdw>
                </a:effectLst>
              </a:rPr>
              <a:t>«ordinarie» </a:t>
            </a:r>
            <a:r>
              <a:rPr lang="it-IT" dirty="0"/>
              <a:t>di cui all’art. 70, 71 e 72, ossia la p. </a:t>
            </a:r>
            <a:r>
              <a:rPr lang="it-IT" b="1" dirty="0">
                <a:solidFill>
                  <a:srgbClr val="FF0000"/>
                </a:solidFill>
                <a:effectLst>
                  <a:outerShdw blurRad="38100" dist="38100" dir="2700000" algn="tl">
                    <a:srgbClr val="000000">
                      <a:alpha val="43137"/>
                    </a:srgbClr>
                  </a:outerShdw>
                </a:effectLst>
              </a:rPr>
              <a:t>aperta e la ristretta: </a:t>
            </a:r>
            <a:r>
              <a:rPr lang="it-IT" dirty="0"/>
              <a:t>le uniche che possono sempre essere utilizzate e garantiscono la massima partecipazione degli operatori economici, ;</a:t>
            </a:r>
          </a:p>
          <a:p>
            <a:pPr lvl="1" algn="just"/>
            <a:r>
              <a:rPr lang="it-IT" b="1" dirty="0">
                <a:effectLst>
                  <a:outerShdw blurRad="38100" dist="38100" dir="2700000" algn="tl">
                    <a:srgbClr val="000000">
                      <a:alpha val="43137"/>
                    </a:srgbClr>
                  </a:outerShdw>
                </a:effectLst>
              </a:rPr>
              <a:t>«straordinarie», </a:t>
            </a:r>
            <a:r>
              <a:rPr lang="it-IT" dirty="0"/>
              <a:t>perché legate a dei presupposti, come le negoziate «sottosoglia» di cui all’art. 50.</a:t>
            </a:r>
          </a:p>
        </p:txBody>
      </p:sp>
      <p:sp>
        <p:nvSpPr>
          <p:cNvPr id="4" name="Segnaposto numero diapositiva 3">
            <a:extLst>
              <a:ext uri="{FF2B5EF4-FFF2-40B4-BE49-F238E27FC236}">
                <a16:creationId xmlns:a16="http://schemas.microsoft.com/office/drawing/2014/main" id="{9DFDE135-72AF-40DD-AE86-D7CF947AF40B}"/>
              </a:ext>
            </a:extLst>
          </p:cNvPr>
          <p:cNvSpPr>
            <a:spLocks noGrp="1"/>
          </p:cNvSpPr>
          <p:nvPr>
            <p:ph type="sldNum" sz="quarter" idx="12"/>
          </p:nvPr>
        </p:nvSpPr>
        <p:spPr/>
        <p:txBody>
          <a:bodyPr/>
          <a:lstStyle/>
          <a:p>
            <a:fld id="{A88A401D-FA7D-467D-AFBB-0B3BA40DF614}" type="slidenum">
              <a:rPr lang="it-IT" smtClean="0"/>
              <a:t>32</a:t>
            </a:fld>
            <a:endParaRPr lang="it-IT"/>
          </a:p>
        </p:txBody>
      </p:sp>
      <p:sp>
        <p:nvSpPr>
          <p:cNvPr id="3" name="Segnaposto contenuto 2">
            <a:extLst>
              <a:ext uri="{FF2B5EF4-FFF2-40B4-BE49-F238E27FC236}">
                <a16:creationId xmlns:a16="http://schemas.microsoft.com/office/drawing/2014/main" id="{EFF6D1EB-6600-860F-60F4-121A76301B8C}"/>
              </a:ext>
            </a:extLst>
          </p:cNvPr>
          <p:cNvSpPr txBox="1">
            <a:spLocks/>
          </p:cNvSpPr>
          <p:nvPr/>
        </p:nvSpPr>
        <p:spPr>
          <a:xfrm>
            <a:off x="4788024" y="1200151"/>
            <a:ext cx="3898776" cy="367585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i="1" dirty="0">
                <a:solidFill>
                  <a:schemeClr val="tx1"/>
                </a:solidFill>
                <a:latin typeface="Leelawadee" panose="020B0502040204020203" pitchFamily="34" charset="-34"/>
                <a:cs typeface="Leelawadee" panose="020B0502040204020203" pitchFamily="34" charset="-34"/>
              </a:rPr>
              <a:t>« … se, infatti, legittimamente, in base a quanto previsto all'art. 41 Cost., il legislatore può intervenire a limitare e conformare la libertà d'impresa in funzione di tutela della concorrenza - nello specifico ponendo rimedio ex post al vulnus conseguente a passati affidamenti diretti avvenuti al di fuori delle regole del mercato - il perseguimento di tale finalità incontra pur sempre il limite della ragionevolezza e della necessaria considerazione di tutti gli interessi coinvolti …». (Sentenza Corte Cost. del 23/11/2021 n. 218)</a:t>
            </a:r>
          </a:p>
        </p:txBody>
      </p:sp>
    </p:spTree>
    <p:extLst>
      <p:ext uri="{BB962C8B-B14F-4D97-AF65-F5344CB8AC3E}">
        <p14:creationId xmlns:p14="http://schemas.microsoft.com/office/powerpoint/2010/main" val="25746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4AEF13B-64E9-BB94-40EC-DB37F4615D81}"/>
              </a:ext>
            </a:extLst>
          </p:cNvPr>
          <p:cNvSpPr>
            <a:spLocks noGrp="1"/>
          </p:cNvSpPr>
          <p:nvPr>
            <p:ph type="title"/>
          </p:nvPr>
        </p:nvSpPr>
        <p:spPr/>
        <p:txBody>
          <a:bodyPr/>
          <a:lstStyle/>
          <a:p>
            <a:r>
              <a:rPr lang="it-IT" dirty="0"/>
              <a:t>Procedure sopra e sotto soglia</a:t>
            </a:r>
          </a:p>
        </p:txBody>
      </p:sp>
      <p:sp>
        <p:nvSpPr>
          <p:cNvPr id="7" name="Segnaposto contenuto 6">
            <a:extLst>
              <a:ext uri="{FF2B5EF4-FFF2-40B4-BE49-F238E27FC236}">
                <a16:creationId xmlns:a16="http://schemas.microsoft.com/office/drawing/2014/main" id="{2B88442F-E625-7A16-D867-8561AA3FCFEA}"/>
              </a:ext>
            </a:extLst>
          </p:cNvPr>
          <p:cNvSpPr>
            <a:spLocks noGrp="1"/>
          </p:cNvSpPr>
          <p:nvPr>
            <p:ph idx="1"/>
          </p:nvPr>
        </p:nvSpPr>
        <p:spPr>
          <a:xfrm>
            <a:off x="457200" y="1200151"/>
            <a:ext cx="5842992" cy="3628363"/>
          </a:xfrm>
        </p:spPr>
        <p:txBody>
          <a:bodyPr>
            <a:normAutofit/>
          </a:bodyPr>
          <a:lstStyle/>
          <a:p>
            <a:pPr algn="just"/>
            <a:r>
              <a:rPr lang="it-IT" dirty="0"/>
              <a:t>Il codice 36 del 23, mantiene come il 50 del 2016, la collocazione in </a:t>
            </a:r>
            <a:r>
              <a:rPr lang="it-IT" b="1" dirty="0">
                <a:solidFill>
                  <a:srgbClr val="FF0000"/>
                </a:solidFill>
                <a:effectLst>
                  <a:outerShdw blurRad="38100" dist="38100" dir="2700000" algn="tl">
                    <a:srgbClr val="000000">
                      <a:alpha val="43137"/>
                    </a:srgbClr>
                  </a:outerShdw>
                </a:effectLst>
              </a:rPr>
              <a:t>due parti </a:t>
            </a:r>
            <a:r>
              <a:rPr lang="it-IT" dirty="0"/>
              <a:t>separate delle </a:t>
            </a:r>
            <a:r>
              <a:rPr lang="it-IT" b="1" dirty="0">
                <a:solidFill>
                  <a:srgbClr val="FF0000"/>
                </a:solidFill>
                <a:effectLst>
                  <a:outerShdw blurRad="38100" dist="38100" dir="2700000" algn="tl">
                    <a:srgbClr val="000000">
                      <a:alpha val="43137"/>
                    </a:srgbClr>
                  </a:outerShdw>
                </a:effectLst>
              </a:rPr>
              <a:t>procedure di gara sottosoglia </a:t>
            </a:r>
            <a:r>
              <a:rPr lang="it-IT" dirty="0"/>
              <a:t>(v. art. 50) da </a:t>
            </a:r>
            <a:r>
              <a:rPr lang="it-IT" b="1" dirty="0">
                <a:solidFill>
                  <a:srgbClr val="FF0000"/>
                </a:solidFill>
                <a:effectLst>
                  <a:outerShdw blurRad="38100" dist="38100" dir="2700000" algn="tl">
                    <a:srgbClr val="000000">
                      <a:alpha val="43137"/>
                    </a:srgbClr>
                  </a:outerShdw>
                </a:effectLst>
              </a:rPr>
              <a:t>quelle ordinarie </a:t>
            </a:r>
            <a:r>
              <a:rPr lang="it-IT" dirty="0"/>
              <a:t>(v. art. 70 e ss.), che vanno comunque utilizzate </a:t>
            </a:r>
            <a:r>
              <a:rPr lang="it-IT" b="1" dirty="0">
                <a:solidFill>
                  <a:srgbClr val="FF0000"/>
                </a:solidFill>
                <a:effectLst>
                  <a:outerShdw blurRad="38100" dist="38100" dir="2700000" algn="tl">
                    <a:srgbClr val="000000">
                      <a:alpha val="43137"/>
                    </a:srgbClr>
                  </a:outerShdw>
                </a:effectLst>
              </a:rPr>
              <a:t>se la SA accerta l’esistenza di un interesse transfrontaliero </a:t>
            </a:r>
            <a:r>
              <a:rPr lang="it-IT" dirty="0"/>
              <a:t>certo (non codificato).</a:t>
            </a:r>
          </a:p>
          <a:p>
            <a:pPr algn="just"/>
            <a:r>
              <a:rPr lang="it-IT" dirty="0"/>
              <a:t>Rispetto al 50, è presente un innalzamento della soglia dell’affidamento semplificato (diretto o con negoziata) di lavori </a:t>
            </a:r>
            <a:r>
              <a:rPr lang="it-IT" b="1" i="1" dirty="0">
                <a:effectLst>
                  <a:outerShdw blurRad="38100" dist="38100" dir="2700000" algn="tl">
                    <a:srgbClr val="000000">
                      <a:alpha val="43137"/>
                    </a:srgbClr>
                  </a:outerShdw>
                </a:effectLst>
              </a:rPr>
              <a:t>riproducendo le soglie previste per l’affidamento diretto e per le procedure negoziate nel cosiddetto decreto “semplificazioni COVID-19” </a:t>
            </a:r>
            <a:r>
              <a:rPr lang="it-IT" dirty="0"/>
              <a:t>(DL n. 76/2020, L. </a:t>
            </a:r>
            <a:r>
              <a:rPr lang="it-IT" dirty="0" err="1"/>
              <a:t>conv</a:t>
            </a:r>
            <a:r>
              <a:rPr lang="it-IT" dirty="0"/>
              <a:t>. n. 120/2020).</a:t>
            </a:r>
          </a:p>
          <a:p>
            <a:pPr algn="just"/>
            <a:endParaRPr lang="it-IT" dirty="0"/>
          </a:p>
        </p:txBody>
      </p:sp>
      <p:sp>
        <p:nvSpPr>
          <p:cNvPr id="5" name="Segnaposto numero diapositiva 4">
            <a:extLst>
              <a:ext uri="{FF2B5EF4-FFF2-40B4-BE49-F238E27FC236}">
                <a16:creationId xmlns:a16="http://schemas.microsoft.com/office/drawing/2014/main" id="{0B6376DA-AC53-D04D-2DE6-9DCE786CFC1B}"/>
              </a:ext>
            </a:extLst>
          </p:cNvPr>
          <p:cNvSpPr>
            <a:spLocks noGrp="1"/>
          </p:cNvSpPr>
          <p:nvPr>
            <p:ph type="sldNum" sz="quarter" idx="12"/>
          </p:nvPr>
        </p:nvSpPr>
        <p:spPr/>
        <p:txBody>
          <a:bodyPr/>
          <a:lstStyle/>
          <a:p>
            <a:fld id="{A88A401D-FA7D-467D-AFBB-0B3BA40DF614}" type="slidenum">
              <a:rPr lang="it-IT" smtClean="0"/>
              <a:t>33</a:t>
            </a:fld>
            <a:endParaRPr lang="it-IT"/>
          </a:p>
        </p:txBody>
      </p:sp>
      <p:sp>
        <p:nvSpPr>
          <p:cNvPr id="8" name="Rettangolo arrotondato 5">
            <a:extLst>
              <a:ext uri="{FF2B5EF4-FFF2-40B4-BE49-F238E27FC236}">
                <a16:creationId xmlns:a16="http://schemas.microsoft.com/office/drawing/2014/main" id="{CE40F87C-4A7F-DD68-447A-83CAC108526E}"/>
              </a:ext>
            </a:extLst>
          </p:cNvPr>
          <p:cNvSpPr/>
          <p:nvPr/>
        </p:nvSpPr>
        <p:spPr>
          <a:xfrm>
            <a:off x="6300192" y="1563638"/>
            <a:ext cx="2376264" cy="3027783"/>
          </a:xfrm>
          <a:prstGeom prst="roundRect">
            <a:avLst/>
          </a:prstGeom>
          <a:gradFill flip="none" rotWithShape="1">
            <a:gsLst>
              <a:gs pos="0">
                <a:schemeClr val="accent5">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Indipendentemente dall’importo, restano fermi gli obblighi di utilizzo degli strumenti di acquisto e di negoziazione previsti dalle vigenti disposizioni in materia di contenimento della spesa.</a:t>
            </a:r>
          </a:p>
        </p:txBody>
      </p:sp>
    </p:spTree>
    <p:extLst>
      <p:ext uri="{BB962C8B-B14F-4D97-AF65-F5344CB8AC3E}">
        <p14:creationId xmlns:p14="http://schemas.microsoft.com/office/powerpoint/2010/main" val="27999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1183F-F283-8A55-D85E-076EA40A400B}"/>
              </a:ext>
            </a:extLst>
          </p:cNvPr>
          <p:cNvSpPr>
            <a:spLocks noGrp="1"/>
          </p:cNvSpPr>
          <p:nvPr>
            <p:ph type="title"/>
          </p:nvPr>
        </p:nvSpPr>
        <p:spPr/>
        <p:txBody>
          <a:bodyPr>
            <a:normAutofit/>
          </a:bodyPr>
          <a:lstStyle/>
          <a:p>
            <a:r>
              <a:rPr lang="it-IT" dirty="0"/>
              <a:t>Principio di rotazione</a:t>
            </a:r>
            <a:r>
              <a:rPr lang="it-IT" i="1" dirty="0"/>
              <a:t> </a:t>
            </a:r>
            <a:r>
              <a:rPr lang="it-IT" sz="2400" i="1" dirty="0"/>
              <a:t>(49)</a:t>
            </a:r>
            <a:endParaRPr lang="it-IT" sz="2400" dirty="0"/>
          </a:p>
        </p:txBody>
      </p:sp>
      <p:sp>
        <p:nvSpPr>
          <p:cNvPr id="3" name="Segnaposto contenuto 2">
            <a:extLst>
              <a:ext uri="{FF2B5EF4-FFF2-40B4-BE49-F238E27FC236}">
                <a16:creationId xmlns:a16="http://schemas.microsoft.com/office/drawing/2014/main" id="{5435491F-7CFE-30DC-37C2-B9DF129B2920}"/>
              </a:ext>
            </a:extLst>
          </p:cNvPr>
          <p:cNvSpPr>
            <a:spLocks noGrp="1"/>
          </p:cNvSpPr>
          <p:nvPr>
            <p:ph idx="1"/>
          </p:nvPr>
        </p:nvSpPr>
        <p:spPr>
          <a:xfrm>
            <a:off x="457200" y="1200150"/>
            <a:ext cx="4762872" cy="3678855"/>
          </a:xfrm>
        </p:spPr>
        <p:txBody>
          <a:bodyPr>
            <a:normAutofit lnSpcReduction="10000"/>
          </a:bodyPr>
          <a:lstStyle/>
          <a:p>
            <a:pPr marR="180340" algn="just">
              <a:lnSpc>
                <a:spcPct val="110000"/>
              </a:lnSpc>
              <a:spcBef>
                <a:spcPts val="0"/>
              </a:spcBef>
            </a:pPr>
            <a:r>
              <a:rPr lang="it-IT" dirty="0">
                <a:latin typeface="Yu Gothic UI Semilight" panose="020B0400000000000000" pitchFamily="34" charset="-128"/>
                <a:ea typeface="Yu Gothic UI Semilight" panose="020B0400000000000000" pitchFamily="34" charset="-128"/>
              </a:rPr>
              <a:t>Nel caso di procedure «sottosoglia», viene rivisto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il</a:t>
            </a:r>
            <a:r>
              <a:rPr lang="it-IT" sz="1800"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Times New Roman" panose="02020603050405020304" pitchFamily="18" charset="0"/>
              </a:rPr>
              <a:t> principio di rotazione, non più esteso alla partecipazione </a:t>
            </a:r>
            <a:r>
              <a:rPr lang="it-IT" sz="18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it-IT" sz="1800" dirty="0" err="1">
                <a:effectLst/>
                <a:latin typeface="Yu Gothic UI Semilight" panose="020B0400000000000000" pitchFamily="34" charset="-128"/>
                <a:ea typeface="Yu Gothic UI Semilight" panose="020B0400000000000000" pitchFamily="34" charset="-128"/>
                <a:cs typeface="Times New Roman" panose="02020603050405020304" pitchFamily="18" charset="0"/>
              </a:rPr>
              <a:t>ll.gg</a:t>
            </a:r>
            <a:r>
              <a:rPr lang="it-IT" sz="1800" dirty="0">
                <a:effectLst/>
                <a:latin typeface="Yu Gothic UI Semilight" panose="020B0400000000000000" pitchFamily="34" charset="-128"/>
                <a:ea typeface="Yu Gothic UI Semilight" panose="020B0400000000000000" pitchFamily="34" charset="-128"/>
                <a:cs typeface="Times New Roman" panose="02020603050405020304" pitchFamily="18" charset="0"/>
              </a:rPr>
              <a:t>. ANAC n. 4) e circoscritto </a:t>
            </a:r>
            <a:r>
              <a:rPr lang="it-IT" dirty="0"/>
              <a:t>nei casi in cui </a:t>
            </a:r>
            <a:r>
              <a:rPr lang="it-IT" b="1" dirty="0">
                <a:effectLst>
                  <a:outerShdw blurRad="38100" dist="38100" dir="2700000" algn="tl">
                    <a:srgbClr val="000000">
                      <a:alpha val="43137"/>
                    </a:srgbClr>
                  </a:outerShdw>
                </a:effectLst>
              </a:rPr>
              <a:t>due affidamenti consecutivi</a:t>
            </a:r>
            <a:r>
              <a:rPr lang="it-IT" dirty="0"/>
              <a:t> abbiano a oggetto una commessa</a:t>
            </a:r>
            <a:r>
              <a:rPr lang="it-IT" b="0" i="0" dirty="0">
                <a:solidFill>
                  <a:srgbClr val="000000"/>
                </a:solidFill>
                <a:effectLst/>
                <a:latin typeface="Yu Gothic UI Semilight" panose="020B0400000000000000" pitchFamily="34" charset="-128"/>
                <a:ea typeface="Yu Gothic UI Semilight" panose="020B0400000000000000" pitchFamily="34" charset="-128"/>
              </a:rPr>
              <a:t>:</a:t>
            </a:r>
          </a:p>
          <a:p>
            <a:pPr marR="180340" lvl="1" algn="just">
              <a:lnSpc>
                <a:spcPct val="110000"/>
              </a:lnSpc>
              <a:spcBef>
                <a:spcPts val="500"/>
              </a:spcBef>
            </a:pPr>
            <a:r>
              <a:rPr lang="it-IT" b="1" i="1" dirty="0">
                <a:solidFill>
                  <a:srgbClr val="00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rientrante nello stesso settore merceologico</a:t>
            </a:r>
            <a:r>
              <a:rPr lang="it-IT" b="0" i="0" dirty="0">
                <a:solidFill>
                  <a:srgbClr val="000000"/>
                </a:solidFill>
                <a:effectLst/>
                <a:latin typeface="Yu Gothic UI Semilight" panose="020B0400000000000000" pitchFamily="34" charset="-128"/>
                <a:ea typeface="Yu Gothic UI Semilight" panose="020B0400000000000000" pitchFamily="34" charset="-128"/>
              </a:rPr>
              <a:t>, oppure nella stessa categoria di opere, oppure nello stesso settore di servizi.</a:t>
            </a:r>
          </a:p>
          <a:p>
            <a:pPr marR="180340" lvl="1" algn="just">
              <a:lnSpc>
                <a:spcPct val="110000"/>
              </a:lnSpc>
              <a:spcBef>
                <a:spcPts val="500"/>
              </a:spcBef>
            </a:pPr>
            <a:r>
              <a:rPr lang="it-IT" dirty="0">
                <a:solidFill>
                  <a:srgbClr val="000000"/>
                </a:solidFill>
                <a:latin typeface="Yu Gothic UI Semilight" panose="020B0400000000000000" pitchFamily="34" charset="-128"/>
                <a:ea typeface="Yu Gothic UI Semilight" panose="020B0400000000000000" pitchFamily="34" charset="-128"/>
              </a:rPr>
              <a:t>nella </a:t>
            </a:r>
            <a:r>
              <a:rPr lang="it-IT" b="1" i="1" dirty="0">
                <a:solidFill>
                  <a:srgbClr val="00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stessa fascia economica </a:t>
            </a:r>
            <a:r>
              <a:rPr lang="it-IT" dirty="0">
                <a:solidFill>
                  <a:srgbClr val="000000"/>
                </a:solidFill>
                <a:latin typeface="Yu Gothic UI Semilight" panose="020B0400000000000000" pitchFamily="34" charset="-128"/>
                <a:ea typeface="Yu Gothic UI Semilight" panose="020B0400000000000000" pitchFamily="34" charset="-128"/>
              </a:rPr>
              <a:t>(se previsto dalla SA).</a:t>
            </a:r>
            <a:endParaRPr lang="it-IT" dirty="0">
              <a:latin typeface="Yu Gothic UI Semilight" panose="020B0400000000000000" pitchFamily="34" charset="-128"/>
              <a:ea typeface="Yu Gothic UI Semilight" panose="020B0400000000000000" pitchFamily="34" charset="-128"/>
            </a:endParaRPr>
          </a:p>
        </p:txBody>
      </p:sp>
      <p:sp>
        <p:nvSpPr>
          <p:cNvPr id="4" name="Segnaposto numero diapositiva 3">
            <a:extLst>
              <a:ext uri="{FF2B5EF4-FFF2-40B4-BE49-F238E27FC236}">
                <a16:creationId xmlns:a16="http://schemas.microsoft.com/office/drawing/2014/main" id="{D0EA03EE-ABF2-4E6B-9EAF-098F39DB25E6}"/>
              </a:ext>
            </a:extLst>
          </p:cNvPr>
          <p:cNvSpPr>
            <a:spLocks noGrp="1"/>
          </p:cNvSpPr>
          <p:nvPr>
            <p:ph type="sldNum" sz="quarter" idx="12"/>
          </p:nvPr>
        </p:nvSpPr>
        <p:spPr/>
        <p:txBody>
          <a:bodyPr/>
          <a:lstStyle/>
          <a:p>
            <a:fld id="{A88A401D-FA7D-467D-AFBB-0B3BA40DF614}" type="slidenum">
              <a:rPr lang="it-IT" smtClean="0"/>
              <a:t>34</a:t>
            </a:fld>
            <a:endParaRPr lang="it-IT"/>
          </a:p>
        </p:txBody>
      </p:sp>
      <p:sp>
        <p:nvSpPr>
          <p:cNvPr id="6" name="Segnaposto contenuto 2">
            <a:extLst>
              <a:ext uri="{FF2B5EF4-FFF2-40B4-BE49-F238E27FC236}">
                <a16:creationId xmlns:a16="http://schemas.microsoft.com/office/drawing/2014/main" id="{F55CABE8-AC8C-DC12-85B8-748C6BB7A418}"/>
              </a:ext>
            </a:extLst>
          </p:cNvPr>
          <p:cNvSpPr txBox="1">
            <a:spLocks/>
          </p:cNvSpPr>
          <p:nvPr/>
        </p:nvSpPr>
        <p:spPr>
          <a:xfrm>
            <a:off x="5076056" y="1063229"/>
            <a:ext cx="3744416" cy="3678856"/>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it-IT" sz="1600" b="0" i="1" dirty="0">
                <a:solidFill>
                  <a:schemeClr val="tx1"/>
                </a:solidFill>
                <a:effectLst/>
                <a:latin typeface="Leelawadee" panose="020B0502040204020203" pitchFamily="34" charset="-34"/>
                <a:cs typeface="Leelawadee" panose="020B0502040204020203" pitchFamily="34" charset="-34"/>
              </a:rPr>
              <a:t>Il contraente uscente può essere reinvitato o essere individuato quale affidatario diretto:</a:t>
            </a:r>
          </a:p>
          <a:p>
            <a:pPr algn="just">
              <a:buFont typeface="+mj-lt"/>
              <a:buAutoNum type="arabicPeriod"/>
            </a:pPr>
            <a:r>
              <a:rPr lang="it-IT" sz="1600" b="0" i="1" dirty="0">
                <a:solidFill>
                  <a:schemeClr val="tx1"/>
                </a:solidFill>
                <a:effectLst/>
                <a:latin typeface="Leelawadee" panose="020B0502040204020203" pitchFamily="34" charset="-34"/>
                <a:cs typeface="Leelawadee" panose="020B0502040204020203" pitchFamily="34" charset="-34"/>
              </a:rPr>
              <a:t>in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casi motivati </a:t>
            </a:r>
            <a:r>
              <a:rPr lang="it-IT" sz="1600" b="0" i="1" dirty="0">
                <a:solidFill>
                  <a:schemeClr val="tx1"/>
                </a:solidFill>
                <a:effectLst/>
                <a:latin typeface="Leelawadee" panose="020B0502040204020203" pitchFamily="34" charset="-34"/>
                <a:cs typeface="Leelawadee" panose="020B0502040204020203" pitchFamily="34" charset="-34"/>
              </a:rPr>
              <a:t>con riferimento alla struttura del mercato e alla effettiva assenza di alternative, nonché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 accurata esecuzione del precedente contratto»</a:t>
            </a:r>
          </a:p>
          <a:p>
            <a:pPr algn="just">
              <a:buFont typeface="+mj-lt"/>
              <a:buAutoNum type="arabicPeriod"/>
            </a:pPr>
            <a:r>
              <a:rPr lang="it-IT" sz="1600" b="0" i="1" dirty="0">
                <a:solidFill>
                  <a:schemeClr val="tx1"/>
                </a:solidFill>
                <a:effectLst/>
                <a:latin typeface="Leelawadee" panose="020B0502040204020203" pitchFamily="34" charset="-34"/>
                <a:cs typeface="Leelawadee" panose="020B0502040204020203" pitchFamily="34" charset="-34"/>
              </a:rPr>
              <a:t>quando l’</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indagine di mercato sia stata effettuata senza porre limiti </a:t>
            </a:r>
            <a:r>
              <a:rPr lang="it-IT" sz="1600" b="0" i="1" dirty="0">
                <a:solidFill>
                  <a:schemeClr val="tx1"/>
                </a:solidFill>
                <a:effectLst/>
                <a:latin typeface="Leelawadee" panose="020B0502040204020203" pitchFamily="34" charset="-34"/>
                <a:cs typeface="Leelawadee" panose="020B0502040204020203" pitchFamily="34" charset="-34"/>
              </a:rPr>
              <a:t>al numero di OE in possesso dei requisiti richiesti da invitare alla successiva procedura negoziata.</a:t>
            </a:r>
          </a:p>
          <a:p>
            <a:pPr algn="just">
              <a:buFont typeface="+mj-lt"/>
              <a:buAutoNum type="arabicPeriod"/>
            </a:pPr>
            <a:r>
              <a:rPr lang="it-IT" sz="1600" i="1" dirty="0">
                <a:solidFill>
                  <a:schemeClr val="tx1"/>
                </a:solidFill>
                <a:latin typeface="Leelawadee" panose="020B0502040204020203" pitchFamily="34" charset="-34"/>
                <a:cs typeface="Leelawadee" panose="020B0502040204020203" pitchFamily="34" charset="-34"/>
              </a:rPr>
              <a:t>per gli affidamenti diretti di importo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inferiore a 5.000 euro</a:t>
            </a:r>
            <a:r>
              <a:rPr lang="it-IT" sz="1600" i="1" dirty="0">
                <a:solidFill>
                  <a:schemeClr val="tx1"/>
                </a:solidFill>
                <a:latin typeface="Leelawadee" panose="020B0502040204020203" pitchFamily="34" charset="-34"/>
                <a:cs typeface="Leelawadee" panose="020B0502040204020203" pitchFamily="34" charset="-34"/>
              </a:rPr>
              <a:t>.</a:t>
            </a:r>
          </a:p>
        </p:txBody>
      </p:sp>
    </p:spTree>
    <p:extLst>
      <p:ext uri="{BB962C8B-B14F-4D97-AF65-F5344CB8AC3E}">
        <p14:creationId xmlns:p14="http://schemas.microsoft.com/office/powerpoint/2010/main" val="31321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53ACB-62D7-8773-BAA6-970150A9D5AB}"/>
              </a:ext>
            </a:extLst>
          </p:cNvPr>
          <p:cNvSpPr>
            <a:spLocks noGrp="1"/>
          </p:cNvSpPr>
          <p:nvPr>
            <p:ph type="title"/>
          </p:nvPr>
        </p:nvSpPr>
        <p:spPr/>
        <p:txBody>
          <a:bodyPr>
            <a:normAutofit/>
          </a:bodyPr>
          <a:lstStyle/>
          <a:p>
            <a:r>
              <a:rPr lang="it-IT" sz="3200" dirty="0"/>
              <a:t>Affidamento di lavori sottosoglia </a:t>
            </a:r>
            <a:r>
              <a:rPr lang="it-IT" sz="2400" i="1" dirty="0"/>
              <a:t>(50)</a:t>
            </a:r>
            <a:endParaRPr lang="it-IT" sz="3200" i="1" dirty="0"/>
          </a:p>
        </p:txBody>
      </p:sp>
      <p:sp>
        <p:nvSpPr>
          <p:cNvPr id="3" name="Segnaposto contenuto 2">
            <a:extLst>
              <a:ext uri="{FF2B5EF4-FFF2-40B4-BE49-F238E27FC236}">
                <a16:creationId xmlns:a16="http://schemas.microsoft.com/office/drawing/2014/main" id="{BE6E2FC1-D62E-B0C8-51E4-4EABF8493605}"/>
              </a:ext>
            </a:extLst>
          </p:cNvPr>
          <p:cNvSpPr>
            <a:spLocks noGrp="1"/>
          </p:cNvSpPr>
          <p:nvPr>
            <p:ph idx="1"/>
          </p:nvPr>
        </p:nvSpPr>
        <p:spPr>
          <a:xfrm>
            <a:off x="457201" y="1188591"/>
            <a:ext cx="4618856" cy="3564549"/>
          </a:xfrm>
        </p:spPr>
        <p:txBody>
          <a:bodyPr>
            <a:normAutofit/>
          </a:bodyPr>
          <a:lstStyle/>
          <a:p>
            <a:pPr indent="-285750" algn="just" fontAlgn="base"/>
            <a:r>
              <a:rPr lang="it-IT" b="0" i="0" dirty="0">
                <a:effectLst/>
                <a:latin typeface="Yu Gothic UI Semilight" panose="020B0400000000000000" pitchFamily="34" charset="-128"/>
                <a:ea typeface="Yu Gothic UI Semilight" panose="020B0400000000000000" pitchFamily="34" charset="-128"/>
              </a:rPr>
              <a:t>Riprendendo quanto previsto nella l. n. 120/20 (</a:t>
            </a:r>
            <a:r>
              <a:rPr lang="it-IT" b="0" i="0" dirty="0" err="1">
                <a:effectLst/>
                <a:latin typeface="Yu Gothic UI Semilight" panose="020B0400000000000000" pitchFamily="34" charset="-128"/>
                <a:ea typeface="Yu Gothic UI Semilight" panose="020B0400000000000000" pitchFamily="34" charset="-128"/>
              </a:rPr>
              <a:t>conv</a:t>
            </a:r>
            <a:r>
              <a:rPr lang="it-IT" b="0" i="0" dirty="0">
                <a:effectLst/>
                <a:latin typeface="Yu Gothic UI Semilight" panose="020B0400000000000000" pitchFamily="34" charset="-128"/>
                <a:ea typeface="Yu Gothic UI Semilight" panose="020B0400000000000000" pitchFamily="34" charset="-128"/>
              </a:rPr>
              <a:t>. DL 76/2020), per i lavori la soglia per </a:t>
            </a:r>
            <a:r>
              <a:rPr lang="it-IT" b="1" i="0"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affidamenti diretti </a:t>
            </a:r>
            <a:r>
              <a:rPr lang="it-IT" b="0" i="0" dirty="0">
                <a:effectLst/>
                <a:latin typeface="Yu Gothic UI Semilight" panose="020B0400000000000000" pitchFamily="34" charset="-128"/>
                <a:ea typeface="Yu Gothic UI Semilight" panose="020B0400000000000000" pitchFamily="34" charset="-128"/>
              </a:rPr>
              <a:t>è fissata ad importi </a:t>
            </a:r>
            <a:r>
              <a:rPr lang="it-IT" b="1" i="0"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&lt;</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a €</a:t>
            </a:r>
            <a:r>
              <a:rPr lang="it-IT" b="1" dirty="0" err="1">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150K</a:t>
            </a:r>
            <a:r>
              <a:rPr lang="it-IT" b="0" i="0" dirty="0">
                <a:effectLst/>
                <a:latin typeface="Yu Gothic UI Semilight" panose="020B0400000000000000" pitchFamily="34" charset="-128"/>
                <a:ea typeface="Yu Gothic UI Semilight" panose="020B0400000000000000" pitchFamily="34" charset="-128"/>
              </a:rPr>
              <a:t>.</a:t>
            </a:r>
          </a:p>
          <a:p>
            <a:pPr lvl="1" algn="just" fontAlgn="base"/>
            <a:r>
              <a:rPr lang="it-IT" dirty="0">
                <a:latin typeface="Yu Gothic UI Semilight" panose="020B0400000000000000" pitchFamily="34" charset="-128"/>
                <a:ea typeface="Yu Gothic UI Semilight" panose="020B0400000000000000" pitchFamily="34" charset="-128"/>
              </a:rPr>
              <a:t>anche senza consultazione di più OE, </a:t>
            </a:r>
          </a:p>
          <a:p>
            <a:pPr lvl="1" algn="just" fontAlgn="base"/>
            <a:r>
              <a:rPr lang="it-IT" dirty="0">
                <a:latin typeface="Yu Gothic UI Semilight" panose="020B0400000000000000" pitchFamily="34" charset="-128"/>
                <a:ea typeface="Yu Gothic UI Semilight" panose="020B0400000000000000" pitchFamily="34" charset="-128"/>
              </a:rPr>
              <a:t>assicurando che siano scelti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soggetti in possesso di documentate esperienze</a:t>
            </a:r>
            <a:r>
              <a:rPr lang="it-IT" dirty="0">
                <a:latin typeface="Yu Gothic UI Semilight" panose="020B0400000000000000" pitchFamily="34" charset="-128"/>
                <a:ea typeface="Yu Gothic UI Semilight" panose="020B0400000000000000" pitchFamily="34" charset="-128"/>
              </a:rPr>
              <a:t> pregresse idonee all’esecuzione delle prestazioni contrattuali anche individuati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tra gli iscritti in elenchi o albi </a:t>
            </a:r>
            <a:r>
              <a:rPr lang="it-IT" dirty="0">
                <a:latin typeface="Yu Gothic UI Semilight" panose="020B0400000000000000" pitchFamily="34" charset="-128"/>
                <a:ea typeface="Yu Gothic UI Semilight" panose="020B0400000000000000" pitchFamily="34" charset="-128"/>
              </a:rPr>
              <a:t>istituiti dalla SA.</a:t>
            </a:r>
          </a:p>
        </p:txBody>
      </p:sp>
      <p:sp>
        <p:nvSpPr>
          <p:cNvPr id="4" name="Segnaposto numero diapositiva 3">
            <a:extLst>
              <a:ext uri="{FF2B5EF4-FFF2-40B4-BE49-F238E27FC236}">
                <a16:creationId xmlns:a16="http://schemas.microsoft.com/office/drawing/2014/main" id="{9EB8919C-6B13-275E-8DEF-C5DCC46BF8A6}"/>
              </a:ext>
            </a:extLst>
          </p:cNvPr>
          <p:cNvSpPr>
            <a:spLocks noGrp="1"/>
          </p:cNvSpPr>
          <p:nvPr>
            <p:ph type="sldNum" sz="quarter" idx="12"/>
          </p:nvPr>
        </p:nvSpPr>
        <p:spPr/>
        <p:txBody>
          <a:bodyPr/>
          <a:lstStyle/>
          <a:p>
            <a:fld id="{A88A401D-FA7D-467D-AFBB-0B3BA40DF614}" type="slidenum">
              <a:rPr lang="it-IT" smtClean="0"/>
              <a:t>35</a:t>
            </a:fld>
            <a:endParaRPr lang="it-IT"/>
          </a:p>
        </p:txBody>
      </p:sp>
      <p:sp>
        <p:nvSpPr>
          <p:cNvPr id="7" name="Rettangolo arrotondato 5">
            <a:extLst>
              <a:ext uri="{FF2B5EF4-FFF2-40B4-BE49-F238E27FC236}">
                <a16:creationId xmlns:a16="http://schemas.microsoft.com/office/drawing/2014/main" id="{84E27F58-298D-3E55-C755-9FE281637F99}"/>
              </a:ext>
            </a:extLst>
          </p:cNvPr>
          <p:cNvSpPr/>
          <p:nvPr/>
        </p:nvSpPr>
        <p:spPr>
          <a:xfrm>
            <a:off x="5076058" y="1029967"/>
            <a:ext cx="3878088" cy="3907553"/>
          </a:xfrm>
          <a:prstGeom prst="roundRect">
            <a:avLst/>
          </a:prstGeom>
          <a:gradFill flip="none" rotWithShape="1">
            <a:gsLst>
              <a:gs pos="0">
                <a:schemeClr val="accent5">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Nel Parere MIT 764 del 20.10.2020, con riferimento alla l 120/20 si specifica che l’eventuale:</a:t>
            </a:r>
          </a:p>
          <a:p>
            <a:pPr marL="285750" indent="-28575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confronto dei preventivi di spesa rappresenta comunque una best practice, salvo che ciò comporti una eccessiva dilazione dei tempi;</a:t>
            </a:r>
          </a:p>
          <a:p>
            <a:pPr marL="285750" indent="-28575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raffronto non presuppone l’utilizzo di un criterio di aggiudicazione;</a:t>
            </a:r>
          </a:p>
          <a:p>
            <a:pPr marL="285750" indent="-28575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richiesta di preventivi ed alle relative modalità, rientra nella discrezionalità della SA, che determina come individuare il contraente.</a:t>
            </a:r>
          </a:p>
        </p:txBody>
      </p:sp>
    </p:spTree>
    <p:extLst>
      <p:ext uri="{BB962C8B-B14F-4D97-AF65-F5344CB8AC3E}">
        <p14:creationId xmlns:p14="http://schemas.microsoft.com/office/powerpoint/2010/main" val="28284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53ACB-62D7-8773-BAA6-970150A9D5AB}"/>
              </a:ext>
            </a:extLst>
          </p:cNvPr>
          <p:cNvSpPr>
            <a:spLocks noGrp="1"/>
          </p:cNvSpPr>
          <p:nvPr>
            <p:ph type="title"/>
          </p:nvPr>
        </p:nvSpPr>
        <p:spPr/>
        <p:txBody>
          <a:bodyPr>
            <a:normAutofit/>
          </a:bodyPr>
          <a:lstStyle/>
          <a:p>
            <a:r>
              <a:rPr lang="it-IT" sz="3200" dirty="0"/>
              <a:t>Negoziazione di lavori sottosoglia </a:t>
            </a:r>
            <a:r>
              <a:rPr lang="it-IT" sz="2400" i="1" dirty="0"/>
              <a:t>(50)</a:t>
            </a:r>
          </a:p>
        </p:txBody>
      </p:sp>
      <p:sp>
        <p:nvSpPr>
          <p:cNvPr id="3" name="Segnaposto contenuto 2">
            <a:extLst>
              <a:ext uri="{FF2B5EF4-FFF2-40B4-BE49-F238E27FC236}">
                <a16:creationId xmlns:a16="http://schemas.microsoft.com/office/drawing/2014/main" id="{BE6E2FC1-D62E-B0C8-51E4-4EABF8493605}"/>
              </a:ext>
            </a:extLst>
          </p:cNvPr>
          <p:cNvSpPr>
            <a:spLocks noGrp="1"/>
          </p:cNvSpPr>
          <p:nvPr>
            <p:ph idx="1"/>
          </p:nvPr>
        </p:nvSpPr>
        <p:spPr>
          <a:xfrm>
            <a:off x="457200" y="1188591"/>
            <a:ext cx="4690864" cy="3564549"/>
          </a:xfrm>
        </p:spPr>
        <p:txBody>
          <a:bodyPr>
            <a:normAutofit/>
          </a:bodyPr>
          <a:lstStyle/>
          <a:p>
            <a:pPr indent="-285750" algn="just" fontAlgn="base"/>
            <a:r>
              <a:rPr lang="it-IT" b="1" i="0"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Nei lavori, la procedura negoziata si svolge </a:t>
            </a:r>
            <a:r>
              <a:rPr lang="it-IT" dirty="0">
                <a:solidFill>
                  <a:srgbClr val="2B2B2B"/>
                </a:solidFill>
                <a:latin typeface="Yu Gothic UI" panose="020B0500000000000000" pitchFamily="34" charset="-128"/>
                <a:ea typeface="Yu Gothic UI" panose="020B0500000000000000" pitchFamily="34" charset="-128"/>
                <a:cs typeface="Biome Light" panose="020B0303030204020804" pitchFamily="34" charset="0"/>
              </a:rPr>
              <a:t>previa consultazione di almeno:</a:t>
            </a:r>
            <a:endPar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endParaRPr>
          </a:p>
          <a:p>
            <a:pPr lvl="1" algn="just" fontAlgn="base"/>
            <a:r>
              <a:rPr lang="it-IT" b="1"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≥5 OE </a:t>
            </a:r>
            <a:r>
              <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rPr>
              <a:t>ove esistenti, individuati in base a </a:t>
            </a:r>
            <a:r>
              <a:rPr lang="it-IT" b="1" i="1" dirty="0">
                <a:solidFill>
                  <a:srgbClr val="2B2B2B"/>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indagini di mercato o tramite elenchi </a:t>
            </a:r>
            <a:r>
              <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rPr>
              <a:t>di OE, per importo </a:t>
            </a:r>
            <a:r>
              <a:rPr lang="it-IT" b="0" i="0"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a:t>
            </a:r>
            <a:r>
              <a:rPr lang="it-IT" b="1" i="0" dirty="0" err="1">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150K</a:t>
            </a:r>
            <a:r>
              <a:rPr lang="it-IT" b="1" i="0"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 e &lt;€1 mln</a:t>
            </a:r>
            <a:r>
              <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rPr>
              <a:t>;</a:t>
            </a:r>
            <a:endParaRPr lang="it-IT" dirty="0">
              <a:solidFill>
                <a:srgbClr val="2B2B2B"/>
              </a:solidFill>
              <a:latin typeface="Yu Gothic UI" panose="020B0500000000000000" pitchFamily="34" charset="-128"/>
              <a:ea typeface="Yu Gothic UI" panose="020B0500000000000000" pitchFamily="34" charset="-128"/>
              <a:cs typeface="Biome Light" panose="020B0303030204020804" pitchFamily="34" charset="0"/>
            </a:endParaRPr>
          </a:p>
          <a:p>
            <a:pPr lvl="1" algn="just" fontAlgn="base"/>
            <a:r>
              <a:rPr lang="it-IT" b="1"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≥10 </a:t>
            </a:r>
            <a:r>
              <a:rPr lang="it-IT" b="1" i="0"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OE</a:t>
            </a:r>
            <a:r>
              <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rPr>
              <a:t>, ove </a:t>
            </a:r>
            <a:r>
              <a:rPr lang="it-IT" dirty="0">
                <a:solidFill>
                  <a:srgbClr val="2B2B2B"/>
                </a:solidFill>
                <a:latin typeface="Yu Gothic UI" panose="020B0500000000000000" pitchFamily="34" charset="-128"/>
                <a:ea typeface="Yu Gothic UI" panose="020B0500000000000000" pitchFamily="34" charset="-128"/>
                <a:cs typeface="Biome Light" panose="020B0303030204020804" pitchFamily="34" charset="0"/>
              </a:rPr>
              <a:t>esistenti, individuati in base a </a:t>
            </a:r>
            <a:r>
              <a:rPr lang="it-IT" b="1" i="1" dirty="0">
                <a:solidFill>
                  <a:srgbClr val="2B2B2B"/>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indagini di mercato o tramite elenchi </a:t>
            </a:r>
            <a:r>
              <a:rPr lang="it-IT" dirty="0">
                <a:solidFill>
                  <a:srgbClr val="2B2B2B"/>
                </a:solidFill>
                <a:latin typeface="Yu Gothic UI" panose="020B0500000000000000" pitchFamily="34" charset="-128"/>
                <a:ea typeface="Yu Gothic UI" panose="020B0500000000000000" pitchFamily="34" charset="-128"/>
                <a:cs typeface="Biome Light" panose="020B0303030204020804" pitchFamily="34" charset="0"/>
              </a:rPr>
              <a:t>di OE, </a:t>
            </a:r>
            <a:r>
              <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rPr>
              <a:t>per importo </a:t>
            </a:r>
            <a:r>
              <a:rPr lang="it-IT" b="1" i="0" dirty="0">
                <a:solidFill>
                  <a:srgbClr val="FF0000"/>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≥1 mln € e fino alle soglie di rilevanza comunitaria</a:t>
            </a:r>
            <a:r>
              <a:rPr lang="it-IT" b="0" i="0" dirty="0">
                <a:solidFill>
                  <a:srgbClr val="2B2B2B"/>
                </a:solidFill>
                <a:effectLst/>
                <a:latin typeface="Yu Gothic UI" panose="020B0500000000000000" pitchFamily="34" charset="-128"/>
                <a:ea typeface="Yu Gothic UI" panose="020B0500000000000000" pitchFamily="34" charset="-128"/>
                <a:cs typeface="Biome Light" panose="020B0303030204020804" pitchFamily="34" charset="0"/>
              </a:rPr>
              <a:t>, </a:t>
            </a:r>
            <a:r>
              <a:rPr lang="it-IT" b="1" i="0" dirty="0">
                <a:solidFill>
                  <a:srgbClr val="2B2B2B"/>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cs typeface="Biome Light" panose="020B0303030204020804" pitchFamily="34" charset="0"/>
              </a:rPr>
              <a:t>salva la possibilità di ricorrere alle procedure ordinarie</a:t>
            </a:r>
          </a:p>
        </p:txBody>
      </p:sp>
      <p:sp>
        <p:nvSpPr>
          <p:cNvPr id="4" name="Segnaposto numero diapositiva 3">
            <a:extLst>
              <a:ext uri="{FF2B5EF4-FFF2-40B4-BE49-F238E27FC236}">
                <a16:creationId xmlns:a16="http://schemas.microsoft.com/office/drawing/2014/main" id="{9EB8919C-6B13-275E-8DEF-C5DCC46BF8A6}"/>
              </a:ext>
            </a:extLst>
          </p:cNvPr>
          <p:cNvSpPr>
            <a:spLocks noGrp="1"/>
          </p:cNvSpPr>
          <p:nvPr>
            <p:ph type="sldNum" sz="quarter" idx="12"/>
          </p:nvPr>
        </p:nvSpPr>
        <p:spPr/>
        <p:txBody>
          <a:bodyPr/>
          <a:lstStyle/>
          <a:p>
            <a:fld id="{A88A401D-FA7D-467D-AFBB-0B3BA40DF614}" type="slidenum">
              <a:rPr lang="it-IT" smtClean="0"/>
              <a:t>36</a:t>
            </a:fld>
            <a:endParaRPr lang="it-IT"/>
          </a:p>
        </p:txBody>
      </p:sp>
      <p:sp>
        <p:nvSpPr>
          <p:cNvPr id="7" name="Rettangolo arrotondato 5">
            <a:extLst>
              <a:ext uri="{FF2B5EF4-FFF2-40B4-BE49-F238E27FC236}">
                <a16:creationId xmlns:a16="http://schemas.microsoft.com/office/drawing/2014/main" id="{84E27F58-298D-3E55-C755-9FE281637F99}"/>
              </a:ext>
            </a:extLst>
          </p:cNvPr>
          <p:cNvSpPr/>
          <p:nvPr/>
        </p:nvSpPr>
        <p:spPr>
          <a:xfrm>
            <a:off x="5148064" y="1029968"/>
            <a:ext cx="3806081" cy="3798546"/>
          </a:xfrm>
          <a:prstGeom prst="roundRect">
            <a:avLst/>
          </a:prstGeom>
          <a:gradFill flip="none" rotWithShape="1">
            <a:gsLst>
              <a:gs pos="0">
                <a:schemeClr val="accent5">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Per l’affidamento di lavori di importo pari o superiore a 1 milione di euro e fino 5,382 milioni di euro Eliminato nel testo definitivo il riferimento alla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adeguata motivazione</a:t>
            </a:r>
            <a:r>
              <a:rPr lang="it-IT" sz="1600" i="1" dirty="0">
                <a:solidFill>
                  <a:schemeClr val="tx1"/>
                </a:solidFill>
                <a:latin typeface="Leelawadee" panose="020B0502040204020203" pitchFamily="34" charset="-34"/>
                <a:cs typeface="Leelawadee" panose="020B0502040204020203" pitchFamily="34" charset="-34"/>
              </a:rPr>
              <a:t>, sebbene nella Relazione illustrativa del Consiglio di Stato fosse evidenziato che la scelta delle più complesse procedure ordinarie richiede una ponderazione del bilanciamento degli interessi pubblici in gioco (v. (v. Parere ANAC del 3.08.2020)</a:t>
            </a:r>
          </a:p>
        </p:txBody>
      </p:sp>
    </p:spTree>
    <p:extLst>
      <p:ext uri="{BB962C8B-B14F-4D97-AF65-F5344CB8AC3E}">
        <p14:creationId xmlns:p14="http://schemas.microsoft.com/office/powerpoint/2010/main" val="39980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1D9A883-9EEA-5DC2-D519-EE4673BC24C5}"/>
              </a:ext>
            </a:extLst>
          </p:cNvPr>
          <p:cNvSpPr>
            <a:spLocks noGrp="1"/>
          </p:cNvSpPr>
          <p:nvPr>
            <p:ph type="title"/>
          </p:nvPr>
        </p:nvSpPr>
        <p:spPr/>
        <p:txBody>
          <a:bodyPr>
            <a:normAutofit/>
          </a:bodyPr>
          <a:lstStyle/>
          <a:p>
            <a:r>
              <a:rPr lang="it-IT" dirty="0"/>
              <a:t>Affidamenti di servizi e forniture</a:t>
            </a:r>
          </a:p>
        </p:txBody>
      </p:sp>
      <p:sp>
        <p:nvSpPr>
          <p:cNvPr id="7" name="Segnaposto contenuto 6">
            <a:extLst>
              <a:ext uri="{FF2B5EF4-FFF2-40B4-BE49-F238E27FC236}">
                <a16:creationId xmlns:a16="http://schemas.microsoft.com/office/drawing/2014/main" id="{5B90FBB9-B5BA-14B2-CF68-93A292AAA629}"/>
              </a:ext>
            </a:extLst>
          </p:cNvPr>
          <p:cNvSpPr>
            <a:spLocks noGrp="1"/>
          </p:cNvSpPr>
          <p:nvPr>
            <p:ph idx="1"/>
          </p:nvPr>
        </p:nvSpPr>
        <p:spPr>
          <a:xfrm>
            <a:off x="457200" y="1200150"/>
            <a:ext cx="3970784" cy="3798546"/>
          </a:xfrm>
        </p:spPr>
        <p:txBody>
          <a:bodyPr>
            <a:normAutofit/>
          </a:bodyPr>
          <a:lstStyle/>
          <a:p>
            <a:pPr indent="-285750" algn="just" fontAlgn="base"/>
            <a:r>
              <a:rPr lang="it-IT" dirty="0"/>
              <a:t>L’Affidamento diretto di servizi e forniture, </a:t>
            </a:r>
            <a:r>
              <a:rPr lang="it-IT" b="1" dirty="0">
                <a:effectLst>
                  <a:outerShdw blurRad="38100" dist="38100" dir="2700000" algn="tl">
                    <a:srgbClr val="000000">
                      <a:alpha val="43137"/>
                    </a:srgbClr>
                  </a:outerShdw>
                </a:effectLst>
              </a:rPr>
              <a:t>ivi inclusi servizi di ingegneria e architettura </a:t>
            </a:r>
            <a:r>
              <a:rPr lang="it-IT" dirty="0"/>
              <a:t>e l’attività di progettazione, la soglia limite </a:t>
            </a:r>
            <a:r>
              <a:rPr lang="it-IT" b="1" dirty="0">
                <a:solidFill>
                  <a:srgbClr val="FF0000"/>
                </a:solidFill>
                <a:effectLst>
                  <a:outerShdw blurRad="38100" dist="38100" dir="2700000" algn="tl">
                    <a:srgbClr val="000000">
                      <a:alpha val="43137"/>
                    </a:srgbClr>
                  </a:outerShdw>
                </a:effectLst>
              </a:rPr>
              <a:t>&lt; €</a:t>
            </a:r>
            <a:r>
              <a:rPr lang="it-IT" b="1" dirty="0" err="1">
                <a:solidFill>
                  <a:srgbClr val="FF0000"/>
                </a:solidFill>
                <a:effectLst>
                  <a:outerShdw blurRad="38100" dist="38100" dir="2700000" algn="tl">
                    <a:srgbClr val="000000">
                      <a:alpha val="43137"/>
                    </a:srgbClr>
                  </a:outerShdw>
                </a:effectLst>
              </a:rPr>
              <a:t>140K</a:t>
            </a:r>
            <a:r>
              <a:rPr lang="it-IT" dirty="0"/>
              <a:t>; </a:t>
            </a:r>
          </a:p>
          <a:p>
            <a:pPr indent="-285750" algn="just" fontAlgn="base"/>
            <a:r>
              <a:rPr lang="it-IT" dirty="0"/>
              <a:t>La negoziata senza bando è possibile </a:t>
            </a:r>
          </a:p>
          <a:p>
            <a:pPr lvl="1" algn="just" fontAlgn="base"/>
            <a:r>
              <a:rPr lang="it-IT" dirty="0"/>
              <a:t>per importi </a:t>
            </a:r>
            <a:r>
              <a:rPr lang="it-IT" b="1" dirty="0">
                <a:solidFill>
                  <a:srgbClr val="FF0000"/>
                </a:solidFill>
                <a:effectLst>
                  <a:outerShdw blurRad="38100" dist="38100" dir="2700000" algn="tl">
                    <a:srgbClr val="000000">
                      <a:alpha val="43137"/>
                    </a:srgbClr>
                  </a:outerShdw>
                </a:effectLst>
              </a:rPr>
              <a:t>€140K≥€215K</a:t>
            </a:r>
            <a:r>
              <a:rPr lang="it-IT" dirty="0"/>
              <a:t> (€750K per appalti di servizi sociali e assimilati), </a:t>
            </a:r>
          </a:p>
          <a:p>
            <a:pPr lvl="1" algn="just" fontAlgn="base"/>
            <a:r>
              <a:rPr lang="it-IT" b="1" i="1" dirty="0">
                <a:effectLst>
                  <a:outerShdw blurRad="38100" dist="38100" dir="2700000" algn="tl">
                    <a:srgbClr val="000000">
                      <a:alpha val="43137"/>
                    </a:srgbClr>
                  </a:outerShdw>
                </a:effectLst>
              </a:rPr>
              <a:t>previa consultazione di almeno 5 operatori economici</a:t>
            </a:r>
            <a:r>
              <a:rPr lang="it-IT" dirty="0"/>
              <a:t>. </a:t>
            </a:r>
          </a:p>
        </p:txBody>
      </p:sp>
      <p:sp>
        <p:nvSpPr>
          <p:cNvPr id="5" name="Segnaposto numero diapositiva 4">
            <a:extLst>
              <a:ext uri="{FF2B5EF4-FFF2-40B4-BE49-F238E27FC236}">
                <a16:creationId xmlns:a16="http://schemas.microsoft.com/office/drawing/2014/main" id="{348B556B-1821-37D3-59EA-335F95F7D5BD}"/>
              </a:ext>
            </a:extLst>
          </p:cNvPr>
          <p:cNvSpPr>
            <a:spLocks noGrp="1"/>
          </p:cNvSpPr>
          <p:nvPr>
            <p:ph type="sldNum" sz="quarter" idx="12"/>
          </p:nvPr>
        </p:nvSpPr>
        <p:spPr/>
        <p:txBody>
          <a:bodyPr/>
          <a:lstStyle/>
          <a:p>
            <a:fld id="{A88A401D-FA7D-467D-AFBB-0B3BA40DF614}" type="slidenum">
              <a:rPr lang="it-IT" smtClean="0"/>
              <a:t>37</a:t>
            </a:fld>
            <a:endParaRPr lang="it-IT"/>
          </a:p>
        </p:txBody>
      </p:sp>
      <p:sp>
        <p:nvSpPr>
          <p:cNvPr id="8" name="Rettangolo arrotondato 5">
            <a:extLst>
              <a:ext uri="{FF2B5EF4-FFF2-40B4-BE49-F238E27FC236}">
                <a16:creationId xmlns:a16="http://schemas.microsoft.com/office/drawing/2014/main" id="{94FCA61F-E9CC-00A6-C177-8F2AAB2BD2F6}"/>
              </a:ext>
            </a:extLst>
          </p:cNvPr>
          <p:cNvSpPr/>
          <p:nvPr/>
        </p:nvSpPr>
        <p:spPr>
          <a:xfrm>
            <a:off x="4788024" y="1201268"/>
            <a:ext cx="3672408" cy="2189826"/>
          </a:xfrm>
          <a:prstGeom prst="roundRect">
            <a:avLst/>
          </a:prstGeom>
          <a:gradFill flip="none" rotWithShape="1">
            <a:gsLst>
              <a:gs pos="0">
                <a:schemeClr val="accent5">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it-IT" sz="1600" i="1" dirty="0">
                <a:solidFill>
                  <a:schemeClr val="tx1"/>
                </a:solidFill>
                <a:latin typeface="Leelawadee" panose="020B0502040204020203" pitchFamily="34" charset="-34"/>
                <a:cs typeface="Leelawadee" panose="020B0502040204020203" pitchFamily="34" charset="-34"/>
              </a:rPr>
              <a:t>Come per i lavori, anche senza consultazione di più OE, assicurando che siano scelti soggetti in possesso di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documentate esperienze pregresse idonee </a:t>
            </a:r>
            <a:r>
              <a:rPr lang="it-IT" sz="1600" i="1" dirty="0">
                <a:solidFill>
                  <a:schemeClr val="tx1"/>
                </a:solidFill>
                <a:latin typeface="Leelawadee" panose="020B0502040204020203" pitchFamily="34" charset="-34"/>
                <a:cs typeface="Leelawadee" panose="020B0502040204020203" pitchFamily="34" charset="-34"/>
              </a:rPr>
              <a:t>all’esecuzione delle prestazioni contrattuali  anche individuati tra gli iscritti in elenchi o albi istituiti dalla SA;</a:t>
            </a:r>
          </a:p>
        </p:txBody>
      </p:sp>
      <p:sp>
        <p:nvSpPr>
          <p:cNvPr id="2" name="Rettangolo arrotondato 5">
            <a:extLst>
              <a:ext uri="{FF2B5EF4-FFF2-40B4-BE49-F238E27FC236}">
                <a16:creationId xmlns:a16="http://schemas.microsoft.com/office/drawing/2014/main" id="{8FBDB710-9ED8-AE43-E49F-59DF3B67A9DE}"/>
              </a:ext>
            </a:extLst>
          </p:cNvPr>
          <p:cNvSpPr/>
          <p:nvPr/>
        </p:nvSpPr>
        <p:spPr>
          <a:xfrm>
            <a:off x="4788024" y="3350726"/>
            <a:ext cx="3672408" cy="1499088"/>
          </a:xfrm>
          <a:prstGeom prst="roundRect">
            <a:avLst/>
          </a:prstGeom>
          <a:gradFill flip="none" rotWithShape="1">
            <a:gsLst>
              <a:gs pos="0">
                <a:schemeClr val="accent5">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it-IT" sz="1600" i="1" dirty="0">
                <a:solidFill>
                  <a:schemeClr val="tx1"/>
                </a:solidFill>
                <a:latin typeface="Leelawadee" panose="020B0502040204020203" pitchFamily="34" charset="-34"/>
                <a:cs typeface="Leelawadee" panose="020B0502040204020203" pitchFamily="34" charset="-34"/>
              </a:rPr>
              <a:t>Gli elenchi e le indagini di mercato sono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gestiti con le modalità previste nell’allegato </a:t>
            </a:r>
            <a:r>
              <a:rPr lang="it-IT" sz="1600" b="1" i="1" dirty="0" err="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II.1</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a:t>
            </a:r>
            <a:r>
              <a:rPr lang="it-IT" sz="1600" i="1" dirty="0">
                <a:solidFill>
                  <a:schemeClr val="tx1"/>
                </a:solidFill>
                <a:latin typeface="Leelawadee" panose="020B0502040204020203" pitchFamily="34" charset="-34"/>
                <a:cs typeface="Leelawadee" panose="020B0502040204020203" pitchFamily="34" charset="-34"/>
              </a:rPr>
              <a:t>(v. </a:t>
            </a:r>
            <a:r>
              <a:rPr lang="it-IT" sz="1600" i="1" dirty="0" err="1">
                <a:solidFill>
                  <a:schemeClr val="tx1"/>
                </a:solidFill>
                <a:latin typeface="Leelawadee" panose="020B0502040204020203" pitchFamily="34" charset="-34"/>
                <a:cs typeface="Leelawadee" panose="020B0502040204020203" pitchFamily="34" charset="-34"/>
              </a:rPr>
              <a:t>ll.gg</a:t>
            </a:r>
            <a:r>
              <a:rPr lang="it-IT" sz="1600" i="1" dirty="0">
                <a:solidFill>
                  <a:schemeClr val="tx1"/>
                </a:solidFill>
                <a:latin typeface="Leelawadee" panose="020B0502040204020203" pitchFamily="34" charset="-34"/>
                <a:cs typeface="Leelawadee" panose="020B0502040204020203" pitchFamily="34" charset="-34"/>
              </a:rPr>
              <a:t>. ANAC n. 4), che sarà abrogato con un corrispondente regolamento MIT, sentita l’ANAC.</a:t>
            </a:r>
          </a:p>
        </p:txBody>
      </p:sp>
    </p:spTree>
    <p:extLst>
      <p:ext uri="{BB962C8B-B14F-4D97-AF65-F5344CB8AC3E}">
        <p14:creationId xmlns:p14="http://schemas.microsoft.com/office/powerpoint/2010/main" val="214915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384ED-3535-0D02-3DF9-3C933EAC6500}"/>
              </a:ext>
            </a:extLst>
          </p:cNvPr>
          <p:cNvSpPr>
            <a:spLocks noGrp="1"/>
          </p:cNvSpPr>
          <p:nvPr>
            <p:ph type="title"/>
          </p:nvPr>
        </p:nvSpPr>
        <p:spPr/>
        <p:txBody>
          <a:bodyPr/>
          <a:lstStyle/>
          <a:p>
            <a:r>
              <a:rPr lang="it-IT" dirty="0"/>
              <a:t>Altre disposizioni sul sotto soglia</a:t>
            </a:r>
          </a:p>
        </p:txBody>
      </p:sp>
      <p:sp>
        <p:nvSpPr>
          <p:cNvPr id="3" name="Segnaposto contenuto 2">
            <a:extLst>
              <a:ext uri="{FF2B5EF4-FFF2-40B4-BE49-F238E27FC236}">
                <a16:creationId xmlns:a16="http://schemas.microsoft.com/office/drawing/2014/main" id="{55FDD891-77F9-C527-8526-C2348BC7641D}"/>
              </a:ext>
            </a:extLst>
          </p:cNvPr>
          <p:cNvSpPr>
            <a:spLocks noGrp="1"/>
          </p:cNvSpPr>
          <p:nvPr>
            <p:ph idx="1"/>
          </p:nvPr>
        </p:nvSpPr>
        <p:spPr/>
        <p:txBody>
          <a:bodyPr>
            <a:normAutofit lnSpcReduction="10000"/>
          </a:bodyPr>
          <a:lstStyle/>
          <a:p>
            <a:pPr algn="just">
              <a:spcBef>
                <a:spcPts val="600"/>
              </a:spcBef>
            </a:pPr>
            <a:r>
              <a:rPr lang="it-IT" dirty="0"/>
              <a:t>Come nel caso della L. 120/20, dopo la verifica dei requisiti dell’aggiudicatario la SA può procedere all’</a:t>
            </a:r>
            <a:r>
              <a:rPr lang="it-IT" b="1" dirty="0">
                <a:solidFill>
                  <a:srgbClr val="FF0000"/>
                </a:solidFill>
                <a:effectLst>
                  <a:outerShdw blurRad="38100" dist="38100" dir="2700000" algn="tl">
                    <a:srgbClr val="000000">
                      <a:alpha val="43137"/>
                    </a:srgbClr>
                  </a:outerShdw>
                </a:effectLst>
              </a:rPr>
              <a:t>esecuzione anticipata </a:t>
            </a:r>
            <a:r>
              <a:rPr lang="it-IT" dirty="0"/>
              <a:t>del contratto.</a:t>
            </a:r>
          </a:p>
          <a:p>
            <a:pPr algn="just">
              <a:spcBef>
                <a:spcPts val="600"/>
              </a:spcBef>
            </a:pPr>
            <a:r>
              <a:rPr lang="it-IT" dirty="0"/>
              <a:t>E, nel caso di mancata stipulazione, l’aggiudicatario ha diritto al rimborso delle spese sostenute per l’esecuzione e le prestazioni eseguite su ordine del direttore dell’esecuzione (50.6).</a:t>
            </a:r>
          </a:p>
          <a:p>
            <a:pPr algn="just">
              <a:spcBef>
                <a:spcPts val="600"/>
              </a:spcBef>
            </a:pPr>
            <a:r>
              <a:rPr lang="it-IT" dirty="0"/>
              <a:t>Permane, la possibilità della SA di sostituire il certificato di collaudo o il certificato di verifica di conformità con il </a:t>
            </a:r>
            <a:r>
              <a:rPr lang="it-IT" b="1" dirty="0">
                <a:solidFill>
                  <a:srgbClr val="FF0000"/>
                </a:solidFill>
                <a:effectLst>
                  <a:outerShdw blurRad="38100" dist="38100" dir="2700000" algn="tl">
                    <a:srgbClr val="000000">
                      <a:alpha val="43137"/>
                    </a:srgbClr>
                  </a:outerShdw>
                </a:effectLst>
              </a:rPr>
              <a:t>certificato di regolare esecuzione</a:t>
            </a:r>
            <a:r>
              <a:rPr lang="it-IT" dirty="0"/>
              <a:t>, rilasciato per i lavori dal direttore dei lavori e per le forniture e i servizi dal </a:t>
            </a:r>
            <a:r>
              <a:rPr lang="it-IT" dirty="0" err="1"/>
              <a:t>RUP</a:t>
            </a:r>
            <a:r>
              <a:rPr lang="it-IT" dirty="0"/>
              <a:t> o dal direttore dell’esecuzione, se nominato (50.7).</a:t>
            </a:r>
          </a:p>
          <a:p>
            <a:pPr algn="just">
              <a:spcBef>
                <a:spcPts val="600"/>
              </a:spcBef>
            </a:pPr>
            <a:r>
              <a:rPr lang="it-IT" dirty="0"/>
              <a:t>La </a:t>
            </a:r>
            <a:r>
              <a:rPr lang="it-IT" b="1" dirty="0">
                <a:solidFill>
                  <a:srgbClr val="FF0000"/>
                </a:solidFill>
                <a:effectLst>
                  <a:outerShdw blurRad="38100" dist="38100" dir="2700000" algn="tl">
                    <a:srgbClr val="000000">
                      <a:alpha val="43137"/>
                    </a:srgbClr>
                  </a:outerShdw>
                </a:effectLst>
              </a:rPr>
              <a:t>pubblicità di bandi, avvisi di </a:t>
            </a:r>
            <a:r>
              <a:rPr lang="it-IT" b="1" dirty="0" err="1">
                <a:solidFill>
                  <a:srgbClr val="FF0000"/>
                </a:solidFill>
                <a:effectLst>
                  <a:outerShdw blurRad="38100" dist="38100" dir="2700000" algn="tl">
                    <a:srgbClr val="000000">
                      <a:alpha val="43137"/>
                    </a:srgbClr>
                  </a:outerShdw>
                </a:effectLst>
              </a:rPr>
              <a:t>pre</a:t>
            </a:r>
            <a:r>
              <a:rPr lang="it-IT" b="1" dirty="0">
                <a:solidFill>
                  <a:srgbClr val="FF0000"/>
                </a:solidFill>
                <a:effectLst>
                  <a:outerShdw blurRad="38100" dist="38100" dir="2700000" algn="tl">
                    <a:srgbClr val="000000">
                      <a:alpha val="43137"/>
                    </a:srgbClr>
                  </a:outerShdw>
                </a:effectLst>
              </a:rPr>
              <a:t>-informazione </a:t>
            </a:r>
            <a:r>
              <a:rPr lang="it-IT" dirty="0"/>
              <a:t>e sui risultati delle procedure di affidamento avviene sulla </a:t>
            </a:r>
            <a:r>
              <a:rPr lang="it-IT" dirty="0" err="1"/>
              <a:t>BDNCP</a:t>
            </a:r>
            <a:r>
              <a:rPr lang="it-IT" dirty="0"/>
              <a:t> e sul sito istituzionale della SA. Nei casi negoziate, tale avviso contiene anche l'indicazione dei soggetti invitati (50.8.9).</a:t>
            </a:r>
          </a:p>
          <a:p>
            <a:pPr algn="just"/>
            <a:endParaRPr lang="it-IT" dirty="0"/>
          </a:p>
        </p:txBody>
      </p:sp>
      <p:sp>
        <p:nvSpPr>
          <p:cNvPr id="4" name="Segnaposto numero diapositiva 3">
            <a:extLst>
              <a:ext uri="{FF2B5EF4-FFF2-40B4-BE49-F238E27FC236}">
                <a16:creationId xmlns:a16="http://schemas.microsoft.com/office/drawing/2014/main" id="{5B147F7B-1F1C-3737-72BF-15DA94FCC5DB}"/>
              </a:ext>
            </a:extLst>
          </p:cNvPr>
          <p:cNvSpPr>
            <a:spLocks noGrp="1"/>
          </p:cNvSpPr>
          <p:nvPr>
            <p:ph type="sldNum" sz="quarter" idx="12"/>
          </p:nvPr>
        </p:nvSpPr>
        <p:spPr/>
        <p:txBody>
          <a:bodyPr/>
          <a:lstStyle/>
          <a:p>
            <a:fld id="{A88A401D-FA7D-467D-AFBB-0B3BA40DF614}" type="slidenum">
              <a:rPr lang="it-IT" smtClean="0"/>
              <a:t>38</a:t>
            </a:fld>
            <a:endParaRPr lang="it-IT"/>
          </a:p>
        </p:txBody>
      </p:sp>
    </p:spTree>
    <p:extLst>
      <p:ext uri="{BB962C8B-B14F-4D97-AF65-F5344CB8AC3E}">
        <p14:creationId xmlns:p14="http://schemas.microsoft.com/office/powerpoint/2010/main" val="270469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8518C-2F0C-030C-FD14-D8109A20B2AC}"/>
              </a:ext>
            </a:extLst>
          </p:cNvPr>
          <p:cNvSpPr>
            <a:spLocks noGrp="1"/>
          </p:cNvSpPr>
          <p:nvPr>
            <p:ph type="title"/>
          </p:nvPr>
        </p:nvSpPr>
        <p:spPr/>
        <p:txBody>
          <a:bodyPr>
            <a:normAutofit/>
          </a:bodyPr>
          <a:lstStyle/>
          <a:p>
            <a:pPr>
              <a:spcBef>
                <a:spcPts val="200"/>
              </a:spcBef>
            </a:pPr>
            <a:r>
              <a:rPr lang="it-IT" dirty="0"/>
              <a:t>Indagine di mercato </a:t>
            </a:r>
            <a:r>
              <a:rPr lang="it-IT" sz="2400" i="1" dirty="0"/>
              <a:t>(</a:t>
            </a:r>
            <a:r>
              <a:rPr lang="it-IT" sz="2400" i="1" dirty="0" err="1"/>
              <a:t>All</a:t>
            </a:r>
            <a:r>
              <a:rPr lang="it-IT" sz="2400" i="1" dirty="0"/>
              <a:t>. </a:t>
            </a:r>
            <a:r>
              <a:rPr lang="it-IT" sz="2400" i="1" dirty="0" err="1"/>
              <a:t>II.1</a:t>
            </a:r>
            <a:r>
              <a:rPr lang="it-IT" sz="2400" i="1" dirty="0"/>
              <a:t> - 50)</a:t>
            </a:r>
          </a:p>
        </p:txBody>
      </p:sp>
      <p:sp>
        <p:nvSpPr>
          <p:cNvPr id="3" name="Segnaposto contenuto 2">
            <a:extLst>
              <a:ext uri="{FF2B5EF4-FFF2-40B4-BE49-F238E27FC236}">
                <a16:creationId xmlns:a16="http://schemas.microsoft.com/office/drawing/2014/main" id="{C8C5F13A-FC8E-4122-7F4C-CF5507DB8B8E}"/>
              </a:ext>
            </a:extLst>
          </p:cNvPr>
          <p:cNvSpPr>
            <a:spLocks noGrp="1"/>
          </p:cNvSpPr>
          <p:nvPr>
            <p:ph idx="1"/>
          </p:nvPr>
        </p:nvSpPr>
        <p:spPr>
          <a:xfrm>
            <a:off x="457200" y="1200151"/>
            <a:ext cx="4258816" cy="3686768"/>
          </a:xfrm>
        </p:spPr>
        <p:txBody>
          <a:bodyPr>
            <a:normAutofit/>
          </a:bodyPr>
          <a:lstStyle/>
          <a:p>
            <a:pPr algn="just"/>
            <a:r>
              <a:rPr lang="it-IT" dirty="0"/>
              <a:t>Per la selezione degli OE da invitare alle negoziate, le SA </a:t>
            </a:r>
            <a:r>
              <a:rPr lang="it-IT" b="1" dirty="0">
                <a:solidFill>
                  <a:srgbClr val="FF0000"/>
                </a:solidFill>
                <a:effectLst>
                  <a:outerShdw blurRad="38100" dist="38100" dir="2700000" algn="tl">
                    <a:srgbClr val="000000">
                      <a:alpha val="43137"/>
                    </a:srgbClr>
                  </a:outerShdw>
                </a:effectLst>
              </a:rPr>
              <a:t>non possono utilizzare il sorteggio o altro metodo di estrazione casuale</a:t>
            </a:r>
            <a:r>
              <a:rPr lang="it-IT" dirty="0"/>
              <a:t> dei nominativi, </a:t>
            </a:r>
            <a:r>
              <a:rPr lang="it-IT" b="1" dirty="0">
                <a:effectLst>
                  <a:outerShdw blurRad="38100" dist="38100" dir="2700000" algn="tl">
                    <a:srgbClr val="000000">
                      <a:alpha val="43137"/>
                    </a:srgbClr>
                  </a:outerShdw>
                </a:effectLst>
              </a:rPr>
              <a:t>se non in presenza di situazioni particolari e specificamente motivate</a:t>
            </a:r>
            <a:r>
              <a:rPr lang="it-IT" dirty="0"/>
              <a:t>, nei casi in cui </a:t>
            </a:r>
            <a:r>
              <a:rPr lang="it-IT" b="1" i="1" dirty="0">
                <a:effectLst>
                  <a:outerShdw blurRad="38100" dist="38100" dir="2700000" algn="tl">
                    <a:srgbClr val="000000">
                      <a:alpha val="43137"/>
                    </a:srgbClr>
                  </a:outerShdw>
                </a:effectLst>
              </a:rPr>
              <a:t>non risulti praticabile nessun altro metodo </a:t>
            </a:r>
            <a:r>
              <a:rPr lang="it-IT" dirty="0"/>
              <a:t>di selezione degli operatori.</a:t>
            </a:r>
          </a:p>
          <a:p>
            <a:pPr algn="just"/>
            <a:r>
              <a:rPr lang="it-IT" dirty="0"/>
              <a:t>Le SA pubblicano sul proprio sito istituzionale i nominativi degli OE consultati</a:t>
            </a:r>
          </a:p>
        </p:txBody>
      </p:sp>
      <p:sp>
        <p:nvSpPr>
          <p:cNvPr id="4" name="Segnaposto numero diapositiva 3">
            <a:extLst>
              <a:ext uri="{FF2B5EF4-FFF2-40B4-BE49-F238E27FC236}">
                <a16:creationId xmlns:a16="http://schemas.microsoft.com/office/drawing/2014/main" id="{61CD616C-6157-5B9D-930A-2C98B7DDE763}"/>
              </a:ext>
            </a:extLst>
          </p:cNvPr>
          <p:cNvSpPr>
            <a:spLocks noGrp="1"/>
          </p:cNvSpPr>
          <p:nvPr>
            <p:ph type="sldNum" sz="quarter" idx="12"/>
          </p:nvPr>
        </p:nvSpPr>
        <p:spPr/>
        <p:txBody>
          <a:bodyPr/>
          <a:lstStyle/>
          <a:p>
            <a:fld id="{A88A401D-FA7D-467D-AFBB-0B3BA40DF614}" type="slidenum">
              <a:rPr lang="it-IT" smtClean="0"/>
              <a:t>39</a:t>
            </a:fld>
            <a:endParaRPr lang="it-IT"/>
          </a:p>
        </p:txBody>
      </p:sp>
      <p:sp>
        <p:nvSpPr>
          <p:cNvPr id="8" name="Segnaposto contenuto 2">
            <a:extLst>
              <a:ext uri="{FF2B5EF4-FFF2-40B4-BE49-F238E27FC236}">
                <a16:creationId xmlns:a16="http://schemas.microsoft.com/office/drawing/2014/main" id="{B93380F4-DC3F-86BA-7A5B-CDEF9CC98B33}"/>
              </a:ext>
            </a:extLst>
          </p:cNvPr>
          <p:cNvSpPr txBox="1">
            <a:spLocks/>
          </p:cNvSpPr>
          <p:nvPr/>
        </p:nvSpPr>
        <p:spPr>
          <a:xfrm>
            <a:off x="4932040" y="1131590"/>
            <a:ext cx="3898776" cy="3600400"/>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lt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just" fontAlgn="base"/>
            <a:r>
              <a:rPr lang="it-IT" sz="1600" i="1" dirty="0">
                <a:solidFill>
                  <a:schemeClr val="tx1"/>
                </a:solidFill>
                <a:latin typeface="Leelawadee" panose="020B0502040204020203" pitchFamily="34" charset="-34"/>
                <a:cs typeface="Leelawadee" panose="020B0502040204020203" pitchFamily="34" charset="-34"/>
              </a:rPr>
              <a:t>Ex allegato </a:t>
            </a:r>
            <a:r>
              <a:rPr lang="it-IT" sz="1600" i="1" dirty="0" err="1">
                <a:solidFill>
                  <a:schemeClr val="tx1"/>
                </a:solidFill>
                <a:latin typeface="Leelawadee" panose="020B0502040204020203" pitchFamily="34" charset="-34"/>
                <a:cs typeface="Leelawadee" panose="020B0502040204020203" pitchFamily="34" charset="-34"/>
              </a:rPr>
              <a:t>II.1</a:t>
            </a:r>
            <a:r>
              <a:rPr lang="it-IT" sz="1600" i="1" dirty="0">
                <a:solidFill>
                  <a:schemeClr val="tx1"/>
                </a:solidFill>
                <a:latin typeface="Leelawadee" panose="020B0502040204020203" pitchFamily="34" charset="-34"/>
                <a:cs typeface="Leelawadee" panose="020B0502040204020203" pitchFamily="34" charset="-34"/>
              </a:rPr>
              <a:t>., le SA possono adottare un regolamento in cui sono disciplinate:</a:t>
            </a:r>
          </a:p>
          <a:p>
            <a:pPr marL="800100" lvl="1" indent="-342900" algn="just" fontAlgn="base">
              <a:buFont typeface="+mj-lt"/>
              <a:buAutoNum type="alphaLcParenR"/>
            </a:pPr>
            <a:r>
              <a:rPr lang="it-IT" sz="1600" i="1" dirty="0">
                <a:solidFill>
                  <a:schemeClr val="tx1"/>
                </a:solidFill>
                <a:latin typeface="Leelawadee" panose="020B0502040204020203" pitchFamily="34" charset="-34"/>
                <a:cs typeface="Leelawadee" panose="020B0502040204020203" pitchFamily="34" charset="-34"/>
              </a:rPr>
              <a:t>le modalità di conduzione delle indagini, anche con distinzione di categorie e fasce importo per la rotazione degli affidamenti;</a:t>
            </a:r>
          </a:p>
          <a:p>
            <a:pPr marL="800100" lvl="1" indent="-342900" algn="just" fontAlgn="base">
              <a:buFont typeface="+mj-lt"/>
              <a:buAutoNum type="alphaLcParenR"/>
            </a:pPr>
            <a:r>
              <a:rPr lang="it-IT" sz="1600" i="1" dirty="0">
                <a:solidFill>
                  <a:schemeClr val="tx1"/>
                </a:solidFill>
                <a:latin typeface="Leelawadee" panose="020B0502040204020203" pitchFamily="34" charset="-34"/>
                <a:cs typeface="Leelawadee" panose="020B0502040204020203" pitchFamily="34" charset="-34"/>
              </a:rPr>
              <a:t>le modalità di costituzione e revisione dell’elenco degli OE (anche con distinzione di categorie e fasce importo);</a:t>
            </a:r>
          </a:p>
          <a:p>
            <a:pPr marL="800100" lvl="1" indent="-342900" algn="just" fontAlgn="base">
              <a:buFont typeface="+mj-lt"/>
              <a:buAutoNum type="alphaLcParenR"/>
            </a:pPr>
            <a:r>
              <a:rPr lang="it-IT" sz="1600" i="1" dirty="0">
                <a:solidFill>
                  <a:schemeClr val="tx1"/>
                </a:solidFill>
                <a:latin typeface="Leelawadee" panose="020B0502040204020203" pitchFamily="34" charset="-34"/>
                <a:cs typeface="Leelawadee" panose="020B0502040204020203" pitchFamily="34" charset="-34"/>
              </a:rPr>
              <a:t>i criteri di scelta degli OE invitati</a:t>
            </a:r>
          </a:p>
        </p:txBody>
      </p:sp>
    </p:spTree>
    <p:extLst>
      <p:ext uri="{BB962C8B-B14F-4D97-AF65-F5344CB8AC3E}">
        <p14:creationId xmlns:p14="http://schemas.microsoft.com/office/powerpoint/2010/main" val="38285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3A793D7-78B7-77E2-430F-E80E31038ED8}"/>
              </a:ext>
            </a:extLst>
          </p:cNvPr>
          <p:cNvSpPr>
            <a:spLocks noGrp="1"/>
          </p:cNvSpPr>
          <p:nvPr>
            <p:ph type="title"/>
          </p:nvPr>
        </p:nvSpPr>
        <p:spPr/>
        <p:txBody>
          <a:bodyPr>
            <a:normAutofit/>
          </a:bodyPr>
          <a:lstStyle/>
          <a:p>
            <a:r>
              <a:rPr lang="it-IT" dirty="0"/>
              <a:t>Principi generali </a:t>
            </a:r>
            <a:r>
              <a:rPr lang="it-IT" sz="2400" i="1" dirty="0"/>
              <a:t>(12)</a:t>
            </a:r>
            <a:endParaRPr lang="it-IT" i="1" dirty="0"/>
          </a:p>
        </p:txBody>
      </p:sp>
      <p:sp>
        <p:nvSpPr>
          <p:cNvPr id="5" name="Segnaposto contenuto 4">
            <a:extLst>
              <a:ext uri="{FF2B5EF4-FFF2-40B4-BE49-F238E27FC236}">
                <a16:creationId xmlns:a16="http://schemas.microsoft.com/office/drawing/2014/main" id="{35C2E4CE-73FA-73EF-E036-5A512A5F2C02}"/>
              </a:ext>
            </a:extLst>
          </p:cNvPr>
          <p:cNvSpPr>
            <a:spLocks noGrp="1"/>
          </p:cNvSpPr>
          <p:nvPr>
            <p:ph idx="1"/>
          </p:nvPr>
        </p:nvSpPr>
        <p:spPr>
          <a:xfrm>
            <a:off x="457200" y="1200151"/>
            <a:ext cx="4690864" cy="3628364"/>
          </a:xfrm>
        </p:spPr>
        <p:txBody>
          <a:bodyPr>
            <a:normAutofit lnSpcReduction="10000"/>
          </a:bodyPr>
          <a:lstStyle/>
          <a:p>
            <a:pPr algn="just"/>
            <a:r>
              <a:rPr lang="it-IT" dirty="0">
                <a:latin typeface="Yu Gothic UI Semilight" panose="020B0400000000000000" pitchFamily="34" charset="-128"/>
                <a:ea typeface="Yu Gothic UI Semilight" panose="020B0400000000000000" pitchFamily="34" charset="-128"/>
              </a:rPr>
              <a:t>La prima parte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generale è dedicata alla codificazione di alcuni principi applicativi del codice </a:t>
            </a:r>
            <a:r>
              <a:rPr lang="it-IT" dirty="0">
                <a:latin typeface="Yu Gothic UI Semilight" panose="020B0400000000000000" pitchFamily="34" charset="-128"/>
                <a:ea typeface="Yu Gothic UI Semilight" panose="020B0400000000000000" pitchFamily="34" charset="-128"/>
              </a:rPr>
              <a:t>dei contratti pubblici.</a:t>
            </a:r>
          </a:p>
          <a:p>
            <a:pPr algn="just"/>
            <a:r>
              <a:rPr lang="it-IT" dirty="0"/>
              <a:t>Tali principi sono solo in parte mutuati </a:t>
            </a:r>
            <a:r>
              <a:rPr lang="it-IT" b="1" dirty="0">
                <a:solidFill>
                  <a:srgbClr val="FF0000"/>
                </a:solidFill>
                <a:effectLst>
                  <a:outerShdw blurRad="38100" dist="38100" dir="2700000" algn="tl">
                    <a:srgbClr val="000000">
                      <a:alpha val="43137"/>
                    </a:srgbClr>
                  </a:outerShdw>
                </a:effectLst>
              </a:rPr>
              <a:t>dalla carta costituzionale </a:t>
            </a:r>
            <a:r>
              <a:rPr lang="it-IT" dirty="0"/>
              <a:t>- come nel caso del principio del risultato, che costituisce attuazione, nel settore dei contratti pubblici, del </a:t>
            </a:r>
            <a:r>
              <a:rPr lang="it-IT" b="1" dirty="0">
                <a:effectLst>
                  <a:outerShdw blurRad="38100" dist="38100" dir="2700000" algn="tl">
                    <a:srgbClr val="000000">
                      <a:alpha val="43137"/>
                    </a:srgbClr>
                  </a:outerShdw>
                </a:effectLst>
              </a:rPr>
              <a:t>principio del buon andamento</a:t>
            </a:r>
            <a:r>
              <a:rPr lang="it-IT" dirty="0"/>
              <a:t> e dei correlati principi di </a:t>
            </a:r>
            <a:r>
              <a:rPr lang="it-IT" b="1" dirty="0">
                <a:effectLst>
                  <a:outerShdw blurRad="38100" dist="38100" dir="2700000" algn="tl">
                    <a:srgbClr val="000000">
                      <a:alpha val="43137"/>
                    </a:srgbClr>
                  </a:outerShdw>
                </a:effectLst>
              </a:rPr>
              <a:t>efficienza, efficacia ed economicità</a:t>
            </a:r>
            <a:r>
              <a:rPr lang="it-IT" dirty="0"/>
              <a:t> – </a:t>
            </a:r>
            <a:r>
              <a:rPr lang="it-IT" b="1" dirty="0">
                <a:effectLst>
                  <a:outerShdw blurRad="38100" dist="38100" dir="2700000" algn="tl">
                    <a:srgbClr val="000000">
                      <a:alpha val="43137"/>
                    </a:srgbClr>
                  </a:outerShdw>
                </a:effectLst>
              </a:rPr>
              <a:t>o </a:t>
            </a:r>
            <a:r>
              <a:rPr lang="it-IT" b="1" dirty="0">
                <a:solidFill>
                  <a:srgbClr val="FF0000"/>
                </a:solidFill>
                <a:effectLst>
                  <a:outerShdw blurRad="38100" dist="38100" dir="2700000" algn="tl">
                    <a:srgbClr val="000000">
                      <a:alpha val="43137"/>
                    </a:srgbClr>
                  </a:outerShdw>
                </a:effectLst>
              </a:rPr>
              <a:t>dalla UE </a:t>
            </a:r>
            <a:r>
              <a:rPr lang="it-IT" dirty="0"/>
              <a:t>perché </a:t>
            </a:r>
            <a:r>
              <a:rPr lang="it-IT" b="1" dirty="0">
                <a:solidFill>
                  <a:srgbClr val="FF0000"/>
                </a:solidFill>
                <a:effectLst>
                  <a:outerShdw blurRad="38100" dist="38100" dir="2700000" algn="tl">
                    <a:srgbClr val="000000">
                      <a:alpha val="43137"/>
                    </a:srgbClr>
                  </a:outerShdw>
                </a:effectLst>
              </a:rPr>
              <a:t>elaborati dalla giurisprudenza </a:t>
            </a:r>
            <a:r>
              <a:rPr lang="it-IT" dirty="0"/>
              <a:t>nella soluzione dei casi concreti.</a:t>
            </a:r>
            <a:endParaRPr lang="it-IT" dirty="0">
              <a:latin typeface="Yu Gothic UI Semilight" panose="020B0400000000000000" pitchFamily="34" charset="-128"/>
              <a:ea typeface="Yu Gothic UI Semilight" panose="020B0400000000000000" pitchFamily="34" charset="-128"/>
            </a:endParaRPr>
          </a:p>
        </p:txBody>
      </p:sp>
      <p:sp>
        <p:nvSpPr>
          <p:cNvPr id="2" name="Segnaposto numero diapositiva 1">
            <a:extLst>
              <a:ext uri="{FF2B5EF4-FFF2-40B4-BE49-F238E27FC236}">
                <a16:creationId xmlns:a16="http://schemas.microsoft.com/office/drawing/2014/main" id="{25ECE3AE-3272-A086-5154-1C37D05E40B1}"/>
              </a:ext>
            </a:extLst>
          </p:cNvPr>
          <p:cNvSpPr>
            <a:spLocks noGrp="1"/>
          </p:cNvSpPr>
          <p:nvPr>
            <p:ph type="sldNum" sz="quarter" idx="12"/>
          </p:nvPr>
        </p:nvSpPr>
        <p:spPr/>
        <p:txBody>
          <a:bodyPr/>
          <a:lstStyle/>
          <a:p>
            <a:fld id="{A88A401D-FA7D-467D-AFBB-0B3BA40DF614}" type="slidenum">
              <a:rPr lang="it-IT" smtClean="0"/>
              <a:t>4</a:t>
            </a:fld>
            <a:endParaRPr lang="it-IT" dirty="0"/>
          </a:p>
        </p:txBody>
      </p:sp>
      <p:sp>
        <p:nvSpPr>
          <p:cNvPr id="6" name="Rettangolo 5">
            <a:extLst>
              <a:ext uri="{FF2B5EF4-FFF2-40B4-BE49-F238E27FC236}">
                <a16:creationId xmlns:a16="http://schemas.microsoft.com/office/drawing/2014/main" id="{2BF74662-CF58-8F1F-17D5-7E51F5AE21C6}"/>
              </a:ext>
            </a:extLst>
          </p:cNvPr>
          <p:cNvSpPr/>
          <p:nvPr/>
        </p:nvSpPr>
        <p:spPr>
          <a:xfrm>
            <a:off x="5436096" y="1200151"/>
            <a:ext cx="3312368" cy="3552989"/>
          </a:xfrm>
          <a:custGeom>
            <a:avLst/>
            <a:gdLst>
              <a:gd name="connsiteX0" fmla="*/ 0 w 3312368"/>
              <a:gd name="connsiteY0" fmla="*/ 0 h 3552989"/>
              <a:gd name="connsiteX1" fmla="*/ 585185 w 3312368"/>
              <a:gd name="connsiteY1" fmla="*/ 0 h 3552989"/>
              <a:gd name="connsiteX2" fmla="*/ 1203494 w 3312368"/>
              <a:gd name="connsiteY2" fmla="*/ 0 h 3552989"/>
              <a:gd name="connsiteX3" fmla="*/ 1722431 w 3312368"/>
              <a:gd name="connsiteY3" fmla="*/ 0 h 3552989"/>
              <a:gd name="connsiteX4" fmla="*/ 2307616 w 3312368"/>
              <a:gd name="connsiteY4" fmla="*/ 0 h 3552989"/>
              <a:gd name="connsiteX5" fmla="*/ 2760307 w 3312368"/>
              <a:gd name="connsiteY5" fmla="*/ 0 h 3552989"/>
              <a:gd name="connsiteX6" fmla="*/ 3312368 w 3312368"/>
              <a:gd name="connsiteY6" fmla="*/ 0 h 3552989"/>
              <a:gd name="connsiteX7" fmla="*/ 3312368 w 3312368"/>
              <a:gd name="connsiteY7" fmla="*/ 592165 h 3552989"/>
              <a:gd name="connsiteX8" fmla="*/ 3312368 w 3312368"/>
              <a:gd name="connsiteY8" fmla="*/ 1255389 h 3552989"/>
              <a:gd name="connsiteX9" fmla="*/ 3312368 w 3312368"/>
              <a:gd name="connsiteY9" fmla="*/ 1847554 h 3552989"/>
              <a:gd name="connsiteX10" fmla="*/ 3312368 w 3312368"/>
              <a:gd name="connsiteY10" fmla="*/ 2404189 h 3552989"/>
              <a:gd name="connsiteX11" fmla="*/ 3312368 w 3312368"/>
              <a:gd name="connsiteY11" fmla="*/ 3552989 h 3552989"/>
              <a:gd name="connsiteX12" fmla="*/ 2727183 w 3312368"/>
              <a:gd name="connsiteY12" fmla="*/ 3552989 h 3552989"/>
              <a:gd name="connsiteX13" fmla="*/ 2108874 w 3312368"/>
              <a:gd name="connsiteY13" fmla="*/ 3552989 h 3552989"/>
              <a:gd name="connsiteX14" fmla="*/ 1656184 w 3312368"/>
              <a:gd name="connsiteY14" fmla="*/ 3552989 h 3552989"/>
              <a:gd name="connsiteX15" fmla="*/ 1203494 w 3312368"/>
              <a:gd name="connsiteY15" fmla="*/ 3552989 h 3552989"/>
              <a:gd name="connsiteX16" fmla="*/ 750803 w 3312368"/>
              <a:gd name="connsiteY16" fmla="*/ 3552989 h 3552989"/>
              <a:gd name="connsiteX17" fmla="*/ 0 w 3312368"/>
              <a:gd name="connsiteY17" fmla="*/ 3552989 h 3552989"/>
              <a:gd name="connsiteX18" fmla="*/ 0 w 3312368"/>
              <a:gd name="connsiteY18" fmla="*/ 3067414 h 3552989"/>
              <a:gd name="connsiteX19" fmla="*/ 0 w 3312368"/>
              <a:gd name="connsiteY19" fmla="*/ 2439719 h 3552989"/>
              <a:gd name="connsiteX20" fmla="*/ 0 w 3312368"/>
              <a:gd name="connsiteY20" fmla="*/ 1918614 h 3552989"/>
              <a:gd name="connsiteX21" fmla="*/ 0 w 3312368"/>
              <a:gd name="connsiteY21" fmla="*/ 1433039 h 3552989"/>
              <a:gd name="connsiteX22" fmla="*/ 0 w 3312368"/>
              <a:gd name="connsiteY22" fmla="*/ 911934 h 3552989"/>
              <a:gd name="connsiteX23" fmla="*/ 0 w 3312368"/>
              <a:gd name="connsiteY23" fmla="*/ 0 h 355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12368" h="3552989" fill="none" extrusionOk="0">
                <a:moveTo>
                  <a:pt x="0" y="0"/>
                </a:moveTo>
                <a:cubicBezTo>
                  <a:pt x="253315" y="-26572"/>
                  <a:pt x="337283" y="67766"/>
                  <a:pt x="585185" y="0"/>
                </a:cubicBezTo>
                <a:cubicBezTo>
                  <a:pt x="833088" y="-67766"/>
                  <a:pt x="899258" y="26713"/>
                  <a:pt x="1203494" y="0"/>
                </a:cubicBezTo>
                <a:cubicBezTo>
                  <a:pt x="1507730" y="-26713"/>
                  <a:pt x="1594533" y="19660"/>
                  <a:pt x="1722431" y="0"/>
                </a:cubicBezTo>
                <a:cubicBezTo>
                  <a:pt x="1850329" y="-19660"/>
                  <a:pt x="2110572" y="23592"/>
                  <a:pt x="2307616" y="0"/>
                </a:cubicBezTo>
                <a:cubicBezTo>
                  <a:pt x="2504661" y="-23592"/>
                  <a:pt x="2665977" y="50599"/>
                  <a:pt x="2760307" y="0"/>
                </a:cubicBezTo>
                <a:cubicBezTo>
                  <a:pt x="2854637" y="-50599"/>
                  <a:pt x="3105916" y="5205"/>
                  <a:pt x="3312368" y="0"/>
                </a:cubicBezTo>
                <a:cubicBezTo>
                  <a:pt x="3339635" y="171549"/>
                  <a:pt x="3306803" y="327318"/>
                  <a:pt x="3312368" y="592165"/>
                </a:cubicBezTo>
                <a:cubicBezTo>
                  <a:pt x="3317933" y="857013"/>
                  <a:pt x="3279538" y="930779"/>
                  <a:pt x="3312368" y="1255389"/>
                </a:cubicBezTo>
                <a:cubicBezTo>
                  <a:pt x="3345198" y="1579999"/>
                  <a:pt x="3246705" y="1558831"/>
                  <a:pt x="3312368" y="1847554"/>
                </a:cubicBezTo>
                <a:cubicBezTo>
                  <a:pt x="3378031" y="2136278"/>
                  <a:pt x="3300307" y="2217757"/>
                  <a:pt x="3312368" y="2404189"/>
                </a:cubicBezTo>
                <a:cubicBezTo>
                  <a:pt x="3324429" y="2590622"/>
                  <a:pt x="3310829" y="3121704"/>
                  <a:pt x="3312368" y="3552989"/>
                </a:cubicBezTo>
                <a:cubicBezTo>
                  <a:pt x="3072366" y="3617214"/>
                  <a:pt x="2889632" y="3498391"/>
                  <a:pt x="2727183" y="3552989"/>
                </a:cubicBezTo>
                <a:cubicBezTo>
                  <a:pt x="2564735" y="3607587"/>
                  <a:pt x="2346979" y="3497319"/>
                  <a:pt x="2108874" y="3552989"/>
                </a:cubicBezTo>
                <a:cubicBezTo>
                  <a:pt x="1870769" y="3608659"/>
                  <a:pt x="1801948" y="3541760"/>
                  <a:pt x="1656184" y="3552989"/>
                </a:cubicBezTo>
                <a:cubicBezTo>
                  <a:pt x="1510420" y="3564218"/>
                  <a:pt x="1300601" y="3500733"/>
                  <a:pt x="1203494" y="3552989"/>
                </a:cubicBezTo>
                <a:cubicBezTo>
                  <a:pt x="1106387" y="3605245"/>
                  <a:pt x="914178" y="3534976"/>
                  <a:pt x="750803" y="3552989"/>
                </a:cubicBezTo>
                <a:cubicBezTo>
                  <a:pt x="587428" y="3571002"/>
                  <a:pt x="267284" y="3471164"/>
                  <a:pt x="0" y="3552989"/>
                </a:cubicBezTo>
                <a:cubicBezTo>
                  <a:pt x="-56777" y="3378638"/>
                  <a:pt x="32479" y="3196171"/>
                  <a:pt x="0" y="3067414"/>
                </a:cubicBezTo>
                <a:cubicBezTo>
                  <a:pt x="-32479" y="2938658"/>
                  <a:pt x="16736" y="2704959"/>
                  <a:pt x="0" y="2439719"/>
                </a:cubicBezTo>
                <a:cubicBezTo>
                  <a:pt x="-16736" y="2174479"/>
                  <a:pt x="57173" y="2122112"/>
                  <a:pt x="0" y="1918614"/>
                </a:cubicBezTo>
                <a:cubicBezTo>
                  <a:pt x="-57173" y="1715117"/>
                  <a:pt x="17612" y="1610484"/>
                  <a:pt x="0" y="1433039"/>
                </a:cubicBezTo>
                <a:cubicBezTo>
                  <a:pt x="-17612" y="1255595"/>
                  <a:pt x="287" y="1111391"/>
                  <a:pt x="0" y="911934"/>
                </a:cubicBezTo>
                <a:cubicBezTo>
                  <a:pt x="-287" y="712477"/>
                  <a:pt x="39108" y="188963"/>
                  <a:pt x="0" y="0"/>
                </a:cubicBezTo>
                <a:close/>
              </a:path>
              <a:path w="3312368" h="3552989" stroke="0" extrusionOk="0">
                <a:moveTo>
                  <a:pt x="0" y="0"/>
                </a:moveTo>
                <a:cubicBezTo>
                  <a:pt x="198652" y="-9403"/>
                  <a:pt x="442527" y="16739"/>
                  <a:pt x="618309" y="0"/>
                </a:cubicBezTo>
                <a:cubicBezTo>
                  <a:pt x="794091" y="-16739"/>
                  <a:pt x="999770" y="50685"/>
                  <a:pt x="1170370" y="0"/>
                </a:cubicBezTo>
                <a:cubicBezTo>
                  <a:pt x="1340970" y="-50685"/>
                  <a:pt x="1438572" y="49172"/>
                  <a:pt x="1656184" y="0"/>
                </a:cubicBezTo>
                <a:cubicBezTo>
                  <a:pt x="1873796" y="-49172"/>
                  <a:pt x="1987153" y="50051"/>
                  <a:pt x="2208245" y="0"/>
                </a:cubicBezTo>
                <a:cubicBezTo>
                  <a:pt x="2429337" y="-50051"/>
                  <a:pt x="2591981" y="63082"/>
                  <a:pt x="2826554" y="0"/>
                </a:cubicBezTo>
                <a:cubicBezTo>
                  <a:pt x="3061127" y="-63082"/>
                  <a:pt x="3167811" y="54592"/>
                  <a:pt x="3312368" y="0"/>
                </a:cubicBezTo>
                <a:cubicBezTo>
                  <a:pt x="3336965" y="177721"/>
                  <a:pt x="3311290" y="340400"/>
                  <a:pt x="3312368" y="485575"/>
                </a:cubicBezTo>
                <a:cubicBezTo>
                  <a:pt x="3313446" y="630750"/>
                  <a:pt x="3262735" y="785433"/>
                  <a:pt x="3312368" y="971150"/>
                </a:cubicBezTo>
                <a:cubicBezTo>
                  <a:pt x="3362001" y="1156868"/>
                  <a:pt x="3264591" y="1251283"/>
                  <a:pt x="3312368" y="1527785"/>
                </a:cubicBezTo>
                <a:cubicBezTo>
                  <a:pt x="3360145" y="1804288"/>
                  <a:pt x="3237768" y="1863184"/>
                  <a:pt x="3312368" y="2155480"/>
                </a:cubicBezTo>
                <a:cubicBezTo>
                  <a:pt x="3386968" y="2447777"/>
                  <a:pt x="3252716" y="2536357"/>
                  <a:pt x="3312368" y="2712115"/>
                </a:cubicBezTo>
                <a:cubicBezTo>
                  <a:pt x="3372020" y="2887874"/>
                  <a:pt x="3293746" y="3216341"/>
                  <a:pt x="3312368" y="3552989"/>
                </a:cubicBezTo>
                <a:cubicBezTo>
                  <a:pt x="3076271" y="3583788"/>
                  <a:pt x="3015945" y="3485516"/>
                  <a:pt x="2727183" y="3552989"/>
                </a:cubicBezTo>
                <a:cubicBezTo>
                  <a:pt x="2438422" y="3620462"/>
                  <a:pt x="2432200" y="3508882"/>
                  <a:pt x="2208245" y="3552989"/>
                </a:cubicBezTo>
                <a:cubicBezTo>
                  <a:pt x="1984290" y="3597096"/>
                  <a:pt x="1899009" y="3545731"/>
                  <a:pt x="1623060" y="3552989"/>
                </a:cubicBezTo>
                <a:cubicBezTo>
                  <a:pt x="1347111" y="3560247"/>
                  <a:pt x="1224568" y="3507078"/>
                  <a:pt x="1004752" y="3552989"/>
                </a:cubicBezTo>
                <a:cubicBezTo>
                  <a:pt x="784936" y="3598900"/>
                  <a:pt x="389055" y="3486331"/>
                  <a:pt x="0" y="3552989"/>
                </a:cubicBezTo>
                <a:cubicBezTo>
                  <a:pt x="-14670" y="3332145"/>
                  <a:pt x="38690" y="3131310"/>
                  <a:pt x="0" y="2960824"/>
                </a:cubicBezTo>
                <a:cubicBezTo>
                  <a:pt x="-38690" y="2790339"/>
                  <a:pt x="30661" y="2551261"/>
                  <a:pt x="0" y="2439719"/>
                </a:cubicBezTo>
                <a:cubicBezTo>
                  <a:pt x="-30661" y="2328178"/>
                  <a:pt x="53631" y="2176937"/>
                  <a:pt x="0" y="1954144"/>
                </a:cubicBezTo>
                <a:cubicBezTo>
                  <a:pt x="-53631" y="1731352"/>
                  <a:pt x="21504" y="1668419"/>
                  <a:pt x="0" y="1433039"/>
                </a:cubicBezTo>
                <a:cubicBezTo>
                  <a:pt x="-21504" y="1197660"/>
                  <a:pt x="40373" y="1017621"/>
                  <a:pt x="0" y="769814"/>
                </a:cubicBezTo>
                <a:cubicBezTo>
                  <a:pt x="-40373" y="522007"/>
                  <a:pt x="47437" y="279754"/>
                  <a:pt x="0" y="0"/>
                </a:cubicBezTo>
                <a:close/>
              </a:path>
            </a:pathLst>
          </a:cu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Assieme alla digitalizzazione la fissazione di principi generali rappresenta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una delle più grandi novità del codice</a:t>
            </a:r>
            <a:r>
              <a:rPr lang="it-IT" sz="1600" i="1" dirty="0">
                <a:solidFill>
                  <a:schemeClr val="tx1"/>
                </a:solidFill>
                <a:latin typeface="Leelawadee" panose="020B0502040204020203" pitchFamily="34" charset="-34"/>
                <a:cs typeface="Leelawadee" panose="020B0502040204020203" pitchFamily="34" charset="-34"/>
              </a:rPr>
              <a:t>.</a:t>
            </a:r>
          </a:p>
          <a:p>
            <a:pPr algn="just"/>
            <a:r>
              <a:rPr lang="it-IT" sz="1600" i="1" dirty="0">
                <a:solidFill>
                  <a:schemeClr val="tx1"/>
                </a:solidFill>
                <a:latin typeface="Leelawadee" panose="020B0502040204020203" pitchFamily="34" charset="-34"/>
                <a:cs typeface="Leelawadee" panose="020B0502040204020203" pitchFamily="34" charset="-34"/>
              </a:rPr>
              <a:t>La scelta di ricorrere ai principi assolve una funzione di:</a:t>
            </a:r>
          </a:p>
          <a:p>
            <a:pPr marL="285750" indent="-285750" algn="just">
              <a:buFont typeface="Arial" panose="020B0604020202020204" pitchFamily="34" charset="0"/>
              <a:buChar char="•"/>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completare la disciplina </a:t>
            </a:r>
            <a:r>
              <a:rPr lang="it-IT" sz="1600" i="1" dirty="0">
                <a:solidFill>
                  <a:schemeClr val="tx1"/>
                </a:solidFill>
                <a:latin typeface="Leelawadee" panose="020B0502040204020203" pitchFamily="34" charset="-34"/>
                <a:cs typeface="Leelawadee" panose="020B0502040204020203" pitchFamily="34" charset="-34"/>
              </a:rPr>
              <a:t>prevista  dal codice dei contratti e </a:t>
            </a:r>
          </a:p>
          <a:p>
            <a:pPr marL="285750" indent="-285750" algn="just">
              <a:buFont typeface="Arial" panose="020B0604020202020204" pitchFamily="34" charset="0"/>
              <a:buChar char="•"/>
            </a:pP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garantire la tutela di alcuni interessi </a:t>
            </a:r>
            <a:r>
              <a:rPr lang="it-IT" sz="1600" i="1" dirty="0">
                <a:solidFill>
                  <a:schemeClr val="tx1"/>
                </a:solidFill>
                <a:latin typeface="Leelawadee" panose="020B0502040204020203" pitchFamily="34" charset="-34"/>
                <a:cs typeface="Leelawadee" panose="020B0502040204020203" pitchFamily="34" charset="-34"/>
              </a:rPr>
              <a:t>che non troverebbero adeguata sistemazione nelle singole disposizioni. </a:t>
            </a:r>
          </a:p>
          <a:p>
            <a:pPr algn="just"/>
            <a:endParaRPr lang="it-IT" sz="1600" i="1"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2496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B4642-A93F-1E2C-719B-F7F2B1BB90E4}"/>
              </a:ext>
            </a:extLst>
          </p:cNvPr>
          <p:cNvSpPr>
            <a:spLocks noGrp="1"/>
          </p:cNvSpPr>
          <p:nvPr>
            <p:ph type="title"/>
          </p:nvPr>
        </p:nvSpPr>
        <p:spPr/>
        <p:txBody>
          <a:bodyPr/>
          <a:lstStyle/>
          <a:p>
            <a:r>
              <a:rPr lang="it-IT" dirty="0"/>
              <a:t>Garanzie sotto soglia </a:t>
            </a:r>
            <a:r>
              <a:rPr lang="it-IT" sz="2800" i="1" dirty="0"/>
              <a:t>(53)</a:t>
            </a:r>
            <a:endParaRPr lang="it-IT" i="1" dirty="0"/>
          </a:p>
        </p:txBody>
      </p:sp>
      <p:sp>
        <p:nvSpPr>
          <p:cNvPr id="3" name="Segnaposto contenuto 2">
            <a:extLst>
              <a:ext uri="{FF2B5EF4-FFF2-40B4-BE49-F238E27FC236}">
                <a16:creationId xmlns:a16="http://schemas.microsoft.com/office/drawing/2014/main" id="{9F454BEC-8071-EF66-EE2E-E498709D89F7}"/>
              </a:ext>
            </a:extLst>
          </p:cNvPr>
          <p:cNvSpPr>
            <a:spLocks noGrp="1"/>
          </p:cNvSpPr>
          <p:nvPr>
            <p:ph idx="1"/>
          </p:nvPr>
        </p:nvSpPr>
        <p:spPr/>
        <p:txBody>
          <a:bodyPr>
            <a:normAutofit lnSpcReduction="10000"/>
          </a:bodyPr>
          <a:lstStyle/>
          <a:p>
            <a:pPr algn="just"/>
            <a:r>
              <a:rPr lang="it-IT" dirty="0"/>
              <a:t>Sotto-soglia Ue, la SA non richiede le garanzie provvisorie, salvo per le procedure negoziate, ove:</a:t>
            </a:r>
          </a:p>
          <a:p>
            <a:pPr lvl="1" algn="just"/>
            <a:r>
              <a:rPr lang="it-IT" b="1" i="1" dirty="0">
                <a:effectLst>
                  <a:outerShdw blurRad="38100" dist="38100" dir="2700000" algn="tl">
                    <a:srgbClr val="000000">
                      <a:alpha val="43137"/>
                    </a:srgbClr>
                  </a:outerShdw>
                </a:effectLst>
              </a:rPr>
              <a:t>la richiesta deve essere </a:t>
            </a:r>
            <a:r>
              <a:rPr lang="it-IT" b="1" dirty="0">
                <a:solidFill>
                  <a:srgbClr val="FF0000"/>
                </a:solidFill>
                <a:effectLst>
                  <a:outerShdw blurRad="38100" dist="38100" dir="2700000" algn="tl">
                    <a:srgbClr val="000000">
                      <a:alpha val="43137"/>
                    </a:srgbClr>
                  </a:outerShdw>
                </a:effectLst>
              </a:rPr>
              <a:t>motivata</a:t>
            </a:r>
            <a:r>
              <a:rPr lang="it-IT" dirty="0"/>
              <a:t>, in considerazione della tipologia e specificità della singola procedura, ricorrano particolari esigenze che ne giustifichino la richiesta, nella decisione di contrarre oppure nell’avviso di indizione della procedura o in altro atto equivalente</a:t>
            </a:r>
          </a:p>
          <a:p>
            <a:pPr lvl="1" algn="just"/>
            <a:r>
              <a:rPr lang="it-IT" b="1" i="1" dirty="0">
                <a:effectLst>
                  <a:outerShdw blurRad="38100" dist="38100" dir="2700000" algn="tl">
                    <a:srgbClr val="000000">
                      <a:alpha val="43137"/>
                    </a:srgbClr>
                  </a:outerShdw>
                </a:effectLst>
              </a:rPr>
              <a:t>il relativo ammontare non può superare </a:t>
            </a:r>
            <a:r>
              <a:rPr lang="it-IT" b="1" dirty="0">
                <a:solidFill>
                  <a:srgbClr val="FF0000"/>
                </a:solidFill>
                <a:effectLst>
                  <a:outerShdw blurRad="38100" dist="38100" dir="2700000" algn="tl">
                    <a:srgbClr val="000000">
                      <a:alpha val="43137"/>
                    </a:srgbClr>
                  </a:outerShdw>
                </a:effectLst>
              </a:rPr>
              <a:t>1% dell’importo nell’avviso o nell’invito </a:t>
            </a:r>
            <a:r>
              <a:rPr lang="it-IT" dirty="0"/>
              <a:t>per il contratto oggetto di affidamento (ordinaria 2%).</a:t>
            </a:r>
          </a:p>
          <a:p>
            <a:pPr algn="just"/>
            <a:r>
              <a:rPr lang="it-IT" dirty="0"/>
              <a:t>All’opposto, la SA può altresì </a:t>
            </a:r>
            <a:r>
              <a:rPr lang="it-IT" b="1" dirty="0">
                <a:effectLst>
                  <a:outerShdw blurRad="38100" dist="38100" dir="2700000" algn="tl">
                    <a:srgbClr val="000000">
                      <a:alpha val="43137"/>
                    </a:srgbClr>
                  </a:outerShdw>
                </a:effectLst>
              </a:rPr>
              <a:t>motivare di non richiedere la garanzia definitiva </a:t>
            </a:r>
            <a:r>
              <a:rPr lang="it-IT" dirty="0"/>
              <a:t>per l’esecuzione dei contratti sotto soglia Ue oppure per i contratti di pari importo a valere su un accordo quadro. Quando richiesta, la </a:t>
            </a:r>
            <a:r>
              <a:rPr lang="it-IT" b="1" dirty="0">
                <a:effectLst>
                  <a:outerShdw blurRad="38100" dist="38100" dir="2700000" algn="tl">
                    <a:srgbClr val="000000">
                      <a:alpha val="43137"/>
                    </a:srgbClr>
                  </a:outerShdw>
                </a:effectLst>
              </a:rPr>
              <a:t>garanzia definitiva è pari al 5% </a:t>
            </a:r>
            <a:r>
              <a:rPr lang="it-IT" dirty="0"/>
              <a:t>dell’importo contrattuale.</a:t>
            </a:r>
          </a:p>
        </p:txBody>
      </p:sp>
      <p:sp>
        <p:nvSpPr>
          <p:cNvPr id="4" name="Segnaposto numero diapositiva 3">
            <a:extLst>
              <a:ext uri="{FF2B5EF4-FFF2-40B4-BE49-F238E27FC236}">
                <a16:creationId xmlns:a16="http://schemas.microsoft.com/office/drawing/2014/main" id="{915315EE-F010-A77D-A8BD-41B581C70719}"/>
              </a:ext>
            </a:extLst>
          </p:cNvPr>
          <p:cNvSpPr>
            <a:spLocks noGrp="1"/>
          </p:cNvSpPr>
          <p:nvPr>
            <p:ph type="sldNum" sz="quarter" idx="12"/>
          </p:nvPr>
        </p:nvSpPr>
        <p:spPr/>
        <p:txBody>
          <a:bodyPr/>
          <a:lstStyle/>
          <a:p>
            <a:fld id="{A88A401D-FA7D-467D-AFBB-0B3BA40DF614}" type="slidenum">
              <a:rPr lang="it-IT" smtClean="0"/>
              <a:t>40</a:t>
            </a:fld>
            <a:endParaRPr lang="it-IT" dirty="0"/>
          </a:p>
        </p:txBody>
      </p:sp>
    </p:spTree>
    <p:extLst>
      <p:ext uri="{BB962C8B-B14F-4D97-AF65-F5344CB8AC3E}">
        <p14:creationId xmlns:p14="http://schemas.microsoft.com/office/powerpoint/2010/main" val="56262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8A32912-23BA-A430-1CCB-C8279387B7FC}"/>
              </a:ext>
            </a:extLst>
          </p:cNvPr>
          <p:cNvSpPr>
            <a:spLocks noGrp="1"/>
          </p:cNvSpPr>
          <p:nvPr>
            <p:ph type="ctrTitle"/>
          </p:nvPr>
        </p:nvSpPr>
        <p:spPr/>
        <p:txBody>
          <a:bodyPr>
            <a:normAutofit/>
          </a:bodyPr>
          <a:lstStyle/>
          <a:p>
            <a:r>
              <a:rPr lang="it-IT" dirty="0"/>
              <a:t>Offerte anormalmente basse</a:t>
            </a:r>
          </a:p>
        </p:txBody>
      </p:sp>
      <p:sp>
        <p:nvSpPr>
          <p:cNvPr id="7" name="Sottotitolo 6">
            <a:extLst>
              <a:ext uri="{FF2B5EF4-FFF2-40B4-BE49-F238E27FC236}">
                <a16:creationId xmlns:a16="http://schemas.microsoft.com/office/drawing/2014/main" id="{E5AF8331-857A-529D-0CF8-7CA821A224A3}"/>
              </a:ext>
            </a:extLst>
          </p:cNvPr>
          <p:cNvSpPr>
            <a:spLocks noGrp="1"/>
          </p:cNvSpPr>
          <p:nvPr>
            <p:ph type="subTitle" idx="1"/>
          </p:nvPr>
        </p:nvSpPr>
        <p:spPr/>
        <p:txBody>
          <a:bodyPr/>
          <a:lstStyle/>
          <a:p>
            <a:r>
              <a:rPr lang="it-IT" i="1" dirty="0">
                <a:solidFill>
                  <a:schemeClr val="tx1"/>
                </a:solidFill>
              </a:rPr>
              <a:t>“Domani sarò ciò che oggi ho scelto di essere” – James Joyce</a:t>
            </a:r>
          </a:p>
        </p:txBody>
      </p:sp>
      <p:sp>
        <p:nvSpPr>
          <p:cNvPr id="4" name="Segnaposto numero diapositiva 3">
            <a:extLst>
              <a:ext uri="{FF2B5EF4-FFF2-40B4-BE49-F238E27FC236}">
                <a16:creationId xmlns:a16="http://schemas.microsoft.com/office/drawing/2014/main" id="{8E68D7E8-D2AB-BFE9-E95C-D69E03BA4EB2}"/>
              </a:ext>
            </a:extLst>
          </p:cNvPr>
          <p:cNvSpPr>
            <a:spLocks noGrp="1"/>
          </p:cNvSpPr>
          <p:nvPr>
            <p:ph type="sldNum" sz="quarter" idx="12"/>
          </p:nvPr>
        </p:nvSpPr>
        <p:spPr/>
        <p:txBody>
          <a:bodyPr/>
          <a:lstStyle/>
          <a:p>
            <a:fld id="{A88A401D-FA7D-467D-AFBB-0B3BA40DF614}" type="slidenum">
              <a:rPr lang="it-IT" smtClean="0"/>
              <a:t>41</a:t>
            </a:fld>
            <a:endParaRPr lang="it-IT"/>
          </a:p>
        </p:txBody>
      </p:sp>
      <p:sp>
        <p:nvSpPr>
          <p:cNvPr id="3" name="Segnaposto piè di pagina 6">
            <a:extLst>
              <a:ext uri="{FF2B5EF4-FFF2-40B4-BE49-F238E27FC236}">
                <a16:creationId xmlns:a16="http://schemas.microsoft.com/office/drawing/2014/main" id="{ACCCF099-3B53-A695-6F0A-2EF2472FE43E}"/>
              </a:ext>
            </a:extLst>
          </p:cNvPr>
          <p:cNvSpPr txBox="1">
            <a:spLocks/>
          </p:cNvSpPr>
          <p:nvPr/>
        </p:nvSpPr>
        <p:spPr>
          <a:xfrm>
            <a:off x="511548" y="4818643"/>
            <a:ext cx="4564508" cy="324857"/>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Avv. Bruno Urbani – Direzione  Legislazione Opere Pubbliche ANCE – Il nuovo codice 36 del 2023</a:t>
            </a:r>
          </a:p>
        </p:txBody>
      </p:sp>
    </p:spTree>
    <p:extLst>
      <p:ext uri="{BB962C8B-B14F-4D97-AF65-F5344CB8AC3E}">
        <p14:creationId xmlns:p14="http://schemas.microsoft.com/office/powerpoint/2010/main" val="1301631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AC1A9A4-2661-18E1-A032-D905C1B04BDF}"/>
              </a:ext>
            </a:extLst>
          </p:cNvPr>
          <p:cNvSpPr>
            <a:spLocks noGrp="1"/>
          </p:cNvSpPr>
          <p:nvPr>
            <p:ph type="title"/>
          </p:nvPr>
        </p:nvSpPr>
        <p:spPr/>
        <p:txBody>
          <a:bodyPr/>
          <a:lstStyle/>
          <a:p>
            <a:r>
              <a:rPr lang="it-IT" dirty="0"/>
              <a:t>Offerte anormalmente basse </a:t>
            </a:r>
            <a:r>
              <a:rPr lang="it-IT" sz="2400" i="1" dirty="0"/>
              <a:t>(110)</a:t>
            </a:r>
            <a:endParaRPr lang="it-IT" i="1" dirty="0"/>
          </a:p>
        </p:txBody>
      </p:sp>
      <p:sp>
        <p:nvSpPr>
          <p:cNvPr id="7" name="Segnaposto contenuto 6">
            <a:extLst>
              <a:ext uri="{FF2B5EF4-FFF2-40B4-BE49-F238E27FC236}">
                <a16:creationId xmlns:a16="http://schemas.microsoft.com/office/drawing/2014/main" id="{62244C2A-EE9A-A845-9993-80E3D34EA60D}"/>
              </a:ext>
            </a:extLst>
          </p:cNvPr>
          <p:cNvSpPr>
            <a:spLocks noGrp="1"/>
          </p:cNvSpPr>
          <p:nvPr>
            <p:ph idx="1"/>
          </p:nvPr>
        </p:nvSpPr>
        <p:spPr/>
        <p:txBody>
          <a:bodyPr/>
          <a:lstStyle/>
          <a:p>
            <a:pPr algn="just"/>
            <a:r>
              <a:rPr lang="it-IT" dirty="0">
                <a:latin typeface="Yu Gothic UI Semilight" panose="020B0400000000000000" pitchFamily="34" charset="-128"/>
                <a:ea typeface="Yu Gothic UI Semilight" panose="020B0400000000000000" pitchFamily="34" charset="-128"/>
              </a:rPr>
              <a:t>La disciplina dell’anomalia dell’offerta non è concentrata in un unico articolo come nel d.lgs. 50 del 2016 (97), ma suddiviso in una:</a:t>
            </a:r>
          </a:p>
        </p:txBody>
      </p:sp>
      <p:sp>
        <p:nvSpPr>
          <p:cNvPr id="5" name="Segnaposto numero diapositiva 4">
            <a:extLst>
              <a:ext uri="{FF2B5EF4-FFF2-40B4-BE49-F238E27FC236}">
                <a16:creationId xmlns:a16="http://schemas.microsoft.com/office/drawing/2014/main" id="{2C338BAA-91DD-10E0-FB8F-96D817B8CE33}"/>
              </a:ext>
            </a:extLst>
          </p:cNvPr>
          <p:cNvSpPr>
            <a:spLocks noGrp="1"/>
          </p:cNvSpPr>
          <p:nvPr>
            <p:ph type="sldNum" sz="quarter" idx="12"/>
          </p:nvPr>
        </p:nvSpPr>
        <p:spPr/>
        <p:txBody>
          <a:bodyPr/>
          <a:lstStyle/>
          <a:p>
            <a:fld id="{A88A401D-FA7D-467D-AFBB-0B3BA40DF614}" type="slidenum">
              <a:rPr lang="it-IT" smtClean="0"/>
              <a:t>42</a:t>
            </a:fld>
            <a:endParaRPr lang="it-IT"/>
          </a:p>
        </p:txBody>
      </p:sp>
      <p:sp>
        <p:nvSpPr>
          <p:cNvPr id="8" name="Segnaposto contenuto 2">
            <a:extLst>
              <a:ext uri="{FF2B5EF4-FFF2-40B4-BE49-F238E27FC236}">
                <a16:creationId xmlns:a16="http://schemas.microsoft.com/office/drawing/2014/main" id="{83B63016-F4FA-6CFF-B662-A2A96D3789F2}"/>
              </a:ext>
            </a:extLst>
          </p:cNvPr>
          <p:cNvSpPr txBox="1">
            <a:spLocks/>
          </p:cNvSpPr>
          <p:nvPr/>
        </p:nvSpPr>
        <p:spPr>
          <a:xfrm>
            <a:off x="539552" y="1995686"/>
            <a:ext cx="5256584" cy="2598937"/>
          </a:xfrm>
          <a:custGeom>
            <a:avLst/>
            <a:gdLst>
              <a:gd name="connsiteX0" fmla="*/ 0 w 5256584"/>
              <a:gd name="connsiteY0" fmla="*/ 0 h 2598937"/>
              <a:gd name="connsiteX1" fmla="*/ 762205 w 5256584"/>
              <a:gd name="connsiteY1" fmla="*/ 0 h 2598937"/>
              <a:gd name="connsiteX2" fmla="*/ 1524409 w 5256584"/>
              <a:gd name="connsiteY2" fmla="*/ 0 h 2598937"/>
              <a:gd name="connsiteX3" fmla="*/ 2076351 w 5256584"/>
              <a:gd name="connsiteY3" fmla="*/ 0 h 2598937"/>
              <a:gd name="connsiteX4" fmla="*/ 2680858 w 5256584"/>
              <a:gd name="connsiteY4" fmla="*/ 0 h 2598937"/>
              <a:gd name="connsiteX5" fmla="*/ 3337931 w 5256584"/>
              <a:gd name="connsiteY5" fmla="*/ 0 h 2598937"/>
              <a:gd name="connsiteX6" fmla="*/ 4047570 w 5256584"/>
              <a:gd name="connsiteY6" fmla="*/ 0 h 2598937"/>
              <a:gd name="connsiteX7" fmla="*/ 5256584 w 5256584"/>
              <a:gd name="connsiteY7" fmla="*/ 0 h 2598937"/>
              <a:gd name="connsiteX8" fmla="*/ 5256584 w 5256584"/>
              <a:gd name="connsiteY8" fmla="*/ 675724 h 2598937"/>
              <a:gd name="connsiteX9" fmla="*/ 5256584 w 5256584"/>
              <a:gd name="connsiteY9" fmla="*/ 1273479 h 2598937"/>
              <a:gd name="connsiteX10" fmla="*/ 5256584 w 5256584"/>
              <a:gd name="connsiteY10" fmla="*/ 1845245 h 2598937"/>
              <a:gd name="connsiteX11" fmla="*/ 5256584 w 5256584"/>
              <a:gd name="connsiteY11" fmla="*/ 2598937 h 2598937"/>
              <a:gd name="connsiteX12" fmla="*/ 4546945 w 5256584"/>
              <a:gd name="connsiteY12" fmla="*/ 2598937 h 2598937"/>
              <a:gd name="connsiteX13" fmla="*/ 3889872 w 5256584"/>
              <a:gd name="connsiteY13" fmla="*/ 2598937 h 2598937"/>
              <a:gd name="connsiteX14" fmla="*/ 3232799 w 5256584"/>
              <a:gd name="connsiteY14" fmla="*/ 2598937 h 2598937"/>
              <a:gd name="connsiteX15" fmla="*/ 2470594 w 5256584"/>
              <a:gd name="connsiteY15" fmla="*/ 2598937 h 2598937"/>
              <a:gd name="connsiteX16" fmla="*/ 1708390 w 5256584"/>
              <a:gd name="connsiteY16" fmla="*/ 2598937 h 2598937"/>
              <a:gd name="connsiteX17" fmla="*/ 1103883 w 5256584"/>
              <a:gd name="connsiteY17" fmla="*/ 2598937 h 2598937"/>
              <a:gd name="connsiteX18" fmla="*/ 0 w 5256584"/>
              <a:gd name="connsiteY18" fmla="*/ 2598937 h 2598937"/>
              <a:gd name="connsiteX19" fmla="*/ 0 w 5256584"/>
              <a:gd name="connsiteY19" fmla="*/ 2001181 h 2598937"/>
              <a:gd name="connsiteX20" fmla="*/ 0 w 5256584"/>
              <a:gd name="connsiteY20" fmla="*/ 1325458 h 2598937"/>
              <a:gd name="connsiteX21" fmla="*/ 0 w 5256584"/>
              <a:gd name="connsiteY21" fmla="*/ 675724 h 2598937"/>
              <a:gd name="connsiteX22" fmla="*/ 0 w 5256584"/>
              <a:gd name="connsiteY22" fmla="*/ 0 h 259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56584" h="2598937" fill="none" extrusionOk="0">
                <a:moveTo>
                  <a:pt x="0" y="0"/>
                </a:moveTo>
                <a:cubicBezTo>
                  <a:pt x="177559" y="23669"/>
                  <a:pt x="510330" y="5762"/>
                  <a:pt x="762205" y="0"/>
                </a:cubicBezTo>
                <a:cubicBezTo>
                  <a:pt x="1014081" y="-5762"/>
                  <a:pt x="1191997" y="-10733"/>
                  <a:pt x="1524409" y="0"/>
                </a:cubicBezTo>
                <a:cubicBezTo>
                  <a:pt x="1856821" y="10733"/>
                  <a:pt x="1954186" y="23032"/>
                  <a:pt x="2076351" y="0"/>
                </a:cubicBezTo>
                <a:cubicBezTo>
                  <a:pt x="2198516" y="-23032"/>
                  <a:pt x="2477499" y="-1305"/>
                  <a:pt x="2680858" y="0"/>
                </a:cubicBezTo>
                <a:cubicBezTo>
                  <a:pt x="2884217" y="1305"/>
                  <a:pt x="3122104" y="-21836"/>
                  <a:pt x="3337931" y="0"/>
                </a:cubicBezTo>
                <a:cubicBezTo>
                  <a:pt x="3553758" y="21836"/>
                  <a:pt x="3695798" y="-35474"/>
                  <a:pt x="4047570" y="0"/>
                </a:cubicBezTo>
                <a:cubicBezTo>
                  <a:pt x="4399342" y="35474"/>
                  <a:pt x="4968519" y="-10805"/>
                  <a:pt x="5256584" y="0"/>
                </a:cubicBezTo>
                <a:cubicBezTo>
                  <a:pt x="5286938" y="221900"/>
                  <a:pt x="5277467" y="511968"/>
                  <a:pt x="5256584" y="675724"/>
                </a:cubicBezTo>
                <a:cubicBezTo>
                  <a:pt x="5235701" y="839480"/>
                  <a:pt x="5266523" y="1100739"/>
                  <a:pt x="5256584" y="1273479"/>
                </a:cubicBezTo>
                <a:cubicBezTo>
                  <a:pt x="5246645" y="1446219"/>
                  <a:pt x="5231235" y="1637215"/>
                  <a:pt x="5256584" y="1845245"/>
                </a:cubicBezTo>
                <a:cubicBezTo>
                  <a:pt x="5281933" y="2053275"/>
                  <a:pt x="5241125" y="2236592"/>
                  <a:pt x="5256584" y="2598937"/>
                </a:cubicBezTo>
                <a:cubicBezTo>
                  <a:pt x="5074722" y="2579808"/>
                  <a:pt x="4727978" y="2617599"/>
                  <a:pt x="4546945" y="2598937"/>
                </a:cubicBezTo>
                <a:cubicBezTo>
                  <a:pt x="4365912" y="2580275"/>
                  <a:pt x="4139921" y="2610650"/>
                  <a:pt x="3889872" y="2598937"/>
                </a:cubicBezTo>
                <a:cubicBezTo>
                  <a:pt x="3639823" y="2587224"/>
                  <a:pt x="3512686" y="2620183"/>
                  <a:pt x="3232799" y="2598937"/>
                </a:cubicBezTo>
                <a:cubicBezTo>
                  <a:pt x="2952912" y="2577691"/>
                  <a:pt x="2761745" y="2575936"/>
                  <a:pt x="2470594" y="2598937"/>
                </a:cubicBezTo>
                <a:cubicBezTo>
                  <a:pt x="2179443" y="2621938"/>
                  <a:pt x="1895226" y="2590931"/>
                  <a:pt x="1708390" y="2598937"/>
                </a:cubicBezTo>
                <a:cubicBezTo>
                  <a:pt x="1521554" y="2606943"/>
                  <a:pt x="1307433" y="2604399"/>
                  <a:pt x="1103883" y="2598937"/>
                </a:cubicBezTo>
                <a:cubicBezTo>
                  <a:pt x="900333" y="2593475"/>
                  <a:pt x="420755" y="2546951"/>
                  <a:pt x="0" y="2598937"/>
                </a:cubicBezTo>
                <a:cubicBezTo>
                  <a:pt x="-14813" y="2415568"/>
                  <a:pt x="-5941" y="2132136"/>
                  <a:pt x="0" y="2001181"/>
                </a:cubicBezTo>
                <a:cubicBezTo>
                  <a:pt x="5941" y="1870226"/>
                  <a:pt x="29602" y="1463714"/>
                  <a:pt x="0" y="1325458"/>
                </a:cubicBezTo>
                <a:cubicBezTo>
                  <a:pt x="-29602" y="1187202"/>
                  <a:pt x="3950" y="895546"/>
                  <a:pt x="0" y="675724"/>
                </a:cubicBezTo>
                <a:cubicBezTo>
                  <a:pt x="-3950" y="455902"/>
                  <a:pt x="23746" y="212879"/>
                  <a:pt x="0" y="0"/>
                </a:cubicBezTo>
                <a:close/>
              </a:path>
              <a:path w="5256584" h="2598937" stroke="0" extrusionOk="0">
                <a:moveTo>
                  <a:pt x="0" y="0"/>
                </a:moveTo>
                <a:cubicBezTo>
                  <a:pt x="154630" y="23696"/>
                  <a:pt x="422155" y="-29098"/>
                  <a:pt x="657073" y="0"/>
                </a:cubicBezTo>
                <a:cubicBezTo>
                  <a:pt x="891991" y="29098"/>
                  <a:pt x="1115399" y="-13363"/>
                  <a:pt x="1366712" y="0"/>
                </a:cubicBezTo>
                <a:cubicBezTo>
                  <a:pt x="1618025" y="13363"/>
                  <a:pt x="1769737" y="21822"/>
                  <a:pt x="1971219" y="0"/>
                </a:cubicBezTo>
                <a:cubicBezTo>
                  <a:pt x="2172701" y="-21822"/>
                  <a:pt x="2443782" y="23035"/>
                  <a:pt x="2733424" y="0"/>
                </a:cubicBezTo>
                <a:cubicBezTo>
                  <a:pt x="3023066" y="-23035"/>
                  <a:pt x="3090942" y="-1204"/>
                  <a:pt x="3390497" y="0"/>
                </a:cubicBezTo>
                <a:cubicBezTo>
                  <a:pt x="3690052" y="1204"/>
                  <a:pt x="3784382" y="-5666"/>
                  <a:pt x="3995004" y="0"/>
                </a:cubicBezTo>
                <a:cubicBezTo>
                  <a:pt x="4205626" y="5666"/>
                  <a:pt x="4379668" y="-23720"/>
                  <a:pt x="4599511" y="0"/>
                </a:cubicBezTo>
                <a:cubicBezTo>
                  <a:pt x="4819354" y="23720"/>
                  <a:pt x="5043315" y="-22139"/>
                  <a:pt x="5256584" y="0"/>
                </a:cubicBezTo>
                <a:cubicBezTo>
                  <a:pt x="5251282" y="279697"/>
                  <a:pt x="5275388" y="420687"/>
                  <a:pt x="5256584" y="701713"/>
                </a:cubicBezTo>
                <a:cubicBezTo>
                  <a:pt x="5237780" y="982739"/>
                  <a:pt x="5237032" y="1133621"/>
                  <a:pt x="5256584" y="1351447"/>
                </a:cubicBezTo>
                <a:cubicBezTo>
                  <a:pt x="5276136" y="1569273"/>
                  <a:pt x="5242595" y="1735956"/>
                  <a:pt x="5256584" y="2001181"/>
                </a:cubicBezTo>
                <a:cubicBezTo>
                  <a:pt x="5270573" y="2266406"/>
                  <a:pt x="5269868" y="2379815"/>
                  <a:pt x="5256584" y="2598937"/>
                </a:cubicBezTo>
                <a:cubicBezTo>
                  <a:pt x="5113243" y="2593880"/>
                  <a:pt x="4939980" y="2626152"/>
                  <a:pt x="4652077" y="2598937"/>
                </a:cubicBezTo>
                <a:cubicBezTo>
                  <a:pt x="4364174" y="2571722"/>
                  <a:pt x="4272424" y="2587959"/>
                  <a:pt x="4047570" y="2598937"/>
                </a:cubicBezTo>
                <a:cubicBezTo>
                  <a:pt x="3822716" y="2609915"/>
                  <a:pt x="3593147" y="2598405"/>
                  <a:pt x="3285365" y="2598937"/>
                </a:cubicBezTo>
                <a:cubicBezTo>
                  <a:pt x="2977583" y="2599469"/>
                  <a:pt x="2781598" y="2572290"/>
                  <a:pt x="2523160" y="2598937"/>
                </a:cubicBezTo>
                <a:cubicBezTo>
                  <a:pt x="2264723" y="2625584"/>
                  <a:pt x="2165755" y="2583097"/>
                  <a:pt x="1866087" y="2598937"/>
                </a:cubicBezTo>
                <a:cubicBezTo>
                  <a:pt x="1566419" y="2614777"/>
                  <a:pt x="1573318" y="2573247"/>
                  <a:pt x="1314146" y="2598937"/>
                </a:cubicBezTo>
                <a:cubicBezTo>
                  <a:pt x="1054974" y="2624627"/>
                  <a:pt x="947655" y="2621793"/>
                  <a:pt x="762205" y="2598937"/>
                </a:cubicBezTo>
                <a:cubicBezTo>
                  <a:pt x="576755" y="2576081"/>
                  <a:pt x="172984" y="2608964"/>
                  <a:pt x="0" y="2598937"/>
                </a:cubicBezTo>
                <a:cubicBezTo>
                  <a:pt x="-3156" y="2320301"/>
                  <a:pt x="566" y="2146463"/>
                  <a:pt x="0" y="1975192"/>
                </a:cubicBezTo>
                <a:cubicBezTo>
                  <a:pt x="-566" y="1803921"/>
                  <a:pt x="15870" y="1519381"/>
                  <a:pt x="0" y="1377437"/>
                </a:cubicBezTo>
                <a:cubicBezTo>
                  <a:pt x="-15870" y="1235494"/>
                  <a:pt x="-1877" y="921257"/>
                  <a:pt x="0" y="805670"/>
                </a:cubicBezTo>
                <a:cubicBezTo>
                  <a:pt x="1877" y="690083"/>
                  <a:pt x="14003" y="179052"/>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it-IT" dirty="0">
                <a:effectLst>
                  <a:outerShdw blurRad="38100" dist="38100" dir="2700000" algn="tl">
                    <a:srgbClr val="000000">
                      <a:alpha val="43137"/>
                    </a:srgbClr>
                  </a:outerShdw>
                </a:effectLst>
              </a:rPr>
              <a:t>Disciplina derogatoria dell’esclusione automatica</a:t>
            </a:r>
          </a:p>
          <a:p>
            <a:pPr algn="ctr"/>
            <a:r>
              <a:rPr lang="it-IT" i="1" dirty="0">
                <a:effectLst>
                  <a:outerShdw blurRad="38100" dist="38100" dir="2700000" algn="tl">
                    <a:srgbClr val="000000">
                      <a:alpha val="43137"/>
                    </a:srgbClr>
                  </a:outerShdw>
                </a:effectLst>
              </a:rPr>
              <a:t>(54, </a:t>
            </a:r>
            <a:r>
              <a:rPr lang="it-IT" i="1" dirty="0" err="1">
                <a:effectLst>
                  <a:outerShdw blurRad="38100" dist="38100" dir="2700000" algn="tl">
                    <a:srgbClr val="000000">
                      <a:alpha val="43137"/>
                    </a:srgbClr>
                  </a:outerShdw>
                </a:effectLst>
              </a:rPr>
              <a:t>all</a:t>
            </a:r>
            <a:r>
              <a:rPr lang="it-IT" i="1" dirty="0">
                <a:effectLst>
                  <a:outerShdw blurRad="38100" dist="38100" dir="2700000" algn="tl">
                    <a:srgbClr val="000000">
                      <a:alpha val="43137"/>
                    </a:srgbClr>
                  </a:outerShdw>
                </a:effectLst>
              </a:rPr>
              <a:t>. </a:t>
            </a:r>
            <a:r>
              <a:rPr lang="it-IT" i="1" dirty="0" err="1">
                <a:effectLst>
                  <a:outerShdw blurRad="38100" dist="38100" dir="2700000" algn="tl">
                    <a:srgbClr val="000000">
                      <a:alpha val="43137"/>
                    </a:srgbClr>
                  </a:outerShdw>
                </a:effectLst>
              </a:rPr>
              <a:t>II.2</a:t>
            </a:r>
            <a:r>
              <a:rPr lang="it-IT" i="1" dirty="0">
                <a:effectLst>
                  <a:outerShdw blurRad="38100" dist="38100" dir="2700000" algn="tl">
                    <a:srgbClr val="000000">
                      <a:alpha val="43137"/>
                    </a:srgbClr>
                  </a:outerShdw>
                </a:effectLst>
              </a:rPr>
              <a:t>)</a:t>
            </a:r>
          </a:p>
          <a:p>
            <a:r>
              <a:rPr lang="it-IT" i="1" dirty="0">
                <a:solidFill>
                  <a:srgbClr val="000000"/>
                </a:solidFill>
                <a:effectLst>
                  <a:outerShdw blurRad="38100" dist="38100" dir="2700000" algn="tl">
                    <a:srgbClr val="000000">
                      <a:alpha val="43137"/>
                    </a:srgbClr>
                  </a:outerShdw>
                </a:effectLst>
              </a:rPr>
              <a:t>Fatta salva  </a:t>
            </a:r>
            <a:r>
              <a:rPr lang="it-IT" i="1" dirty="0">
                <a:effectLst>
                  <a:outerShdw blurRad="38100" dist="38100" dir="2700000" algn="tl">
                    <a:srgbClr val="000000">
                      <a:alpha val="43137"/>
                    </a:srgbClr>
                  </a:outerShdw>
                </a:effectLst>
              </a:rPr>
              <a:t>la possibilità  </a:t>
            </a:r>
            <a:r>
              <a:rPr lang="it-IT" i="1" dirty="0">
                <a:solidFill>
                  <a:srgbClr val="000000"/>
                </a:solidFill>
                <a:effectLst>
                  <a:outerShdw blurRad="38100" dist="38100" dir="2700000" algn="tl">
                    <a:srgbClr val="000000">
                      <a:alpha val="43137"/>
                    </a:srgbClr>
                  </a:outerShdw>
                </a:effectLst>
              </a:rPr>
              <a:t>di «valutare</a:t>
            </a:r>
            <a:r>
              <a:rPr lang="it-IT" b="0" i="1" dirty="0">
                <a:solidFill>
                  <a:srgbClr val="000000"/>
                </a:solidFill>
                <a:effectLst>
                  <a:outerShdw blurRad="38100" dist="38100" dir="2700000" algn="tl">
                    <a:srgbClr val="000000">
                      <a:alpha val="43137"/>
                    </a:srgbClr>
                  </a:outerShdw>
                </a:effectLst>
              </a:rPr>
              <a:t> </a:t>
            </a:r>
            <a:r>
              <a:rPr lang="it-IT" b="0" i="1" dirty="0">
                <a:solidFill>
                  <a:srgbClr val="000000"/>
                </a:solidFill>
              </a:rPr>
              <a:t>la congruità di ogni altra offerta che, </a:t>
            </a:r>
            <a:r>
              <a:rPr lang="it-IT" i="1" dirty="0">
                <a:solidFill>
                  <a:srgbClr val="000000"/>
                </a:solidFill>
                <a:effectLst>
                  <a:outerShdw blurRad="38100" dist="38100" dir="2700000" algn="tl">
                    <a:srgbClr val="000000">
                      <a:alpha val="43137"/>
                    </a:srgbClr>
                  </a:outerShdw>
                </a:effectLst>
              </a:rPr>
              <a:t>in base ad elementi specifici, appaia anormalmente bassa</a:t>
            </a:r>
            <a:r>
              <a:rPr lang="it-IT" i="1" dirty="0">
                <a:solidFill>
                  <a:srgbClr val="000000"/>
                </a:solidFill>
              </a:rPr>
              <a:t>», </a:t>
            </a:r>
            <a:r>
              <a:rPr lang="it-IT" i="1" dirty="0">
                <a:effectLst>
                  <a:outerShdw blurRad="38100" dist="38100" dir="2700000" algn="tl">
                    <a:srgbClr val="000000">
                      <a:alpha val="43137"/>
                    </a:srgbClr>
                  </a:outerShdw>
                </a:effectLst>
              </a:rPr>
              <a:t>deve essere </a:t>
            </a:r>
            <a:r>
              <a:rPr lang="it-IT" b="0" i="1" dirty="0">
                <a:solidFill>
                  <a:srgbClr val="000000"/>
                </a:solidFill>
              </a:rPr>
              <a:t>applicata a tutte le gare </a:t>
            </a:r>
            <a:r>
              <a:rPr lang="it-IT" i="1" dirty="0">
                <a:effectLst>
                  <a:outerShdw blurRad="38100" dist="38100" dir="2700000" algn="tl">
                    <a:srgbClr val="000000">
                      <a:alpha val="43137"/>
                    </a:srgbClr>
                  </a:outerShdw>
                </a:effectLst>
              </a:rPr>
              <a:t>sotto soglia UE </a:t>
            </a:r>
            <a:r>
              <a:rPr lang="it-IT" b="0" i="1" dirty="0">
                <a:solidFill>
                  <a:schemeClr val="tx1"/>
                </a:solidFill>
                <a:effectLst>
                  <a:outerShdw blurRad="38100" dist="38100" dir="2700000" algn="tl">
                    <a:srgbClr val="000000">
                      <a:alpha val="43137"/>
                    </a:srgbClr>
                  </a:outerShdw>
                </a:effectLst>
              </a:rPr>
              <a:t>da affidare: </a:t>
            </a:r>
          </a:p>
          <a:p>
            <a:pPr marL="541338" lvl="1">
              <a:buFont typeface="Wingdings" panose="05000000000000000000" pitchFamily="2" charset="2"/>
              <a:buChar char="ü"/>
            </a:pPr>
            <a:r>
              <a:rPr lang="it-IT" b="0" dirty="0"/>
              <a:t>con il criterio del prezzo </a:t>
            </a:r>
            <a:r>
              <a:rPr lang="it-IT" b="0" dirty="0">
                <a:solidFill>
                  <a:schemeClr val="tx1"/>
                </a:solidFill>
                <a:effectLst>
                  <a:outerShdw blurRad="38100" dist="38100" dir="2700000" algn="tl">
                    <a:srgbClr val="000000">
                      <a:alpha val="43137"/>
                    </a:srgbClr>
                  </a:outerShdw>
                </a:effectLst>
              </a:rPr>
              <a:t>più basso e </a:t>
            </a:r>
          </a:p>
          <a:p>
            <a:pPr marL="541338" lvl="1">
              <a:buFont typeface="Wingdings" panose="05000000000000000000" pitchFamily="2" charset="2"/>
              <a:buChar char="ü"/>
            </a:pPr>
            <a:r>
              <a:rPr lang="it-IT" b="0" dirty="0">
                <a:solidFill>
                  <a:schemeClr val="tx1"/>
                </a:solidFill>
                <a:effectLst>
                  <a:outerShdw blurRad="38100" dist="38100" dir="2700000" algn="tl">
                    <a:srgbClr val="000000">
                      <a:alpha val="43137"/>
                    </a:srgbClr>
                  </a:outerShdw>
                </a:effectLst>
              </a:rPr>
              <a:t>almeno 5 offerte ammesse;</a:t>
            </a:r>
          </a:p>
          <a:p>
            <a:pPr marL="541338" lvl="1">
              <a:buFont typeface="Wingdings" panose="05000000000000000000" pitchFamily="2" charset="2"/>
              <a:buChar char="ü"/>
            </a:pPr>
            <a:r>
              <a:rPr lang="it-IT" b="0" dirty="0"/>
              <a:t>senza un interesse transfrontaliero certo;</a:t>
            </a:r>
          </a:p>
          <a:p>
            <a:pPr marL="541338" lvl="1">
              <a:buFont typeface="Wingdings" panose="05000000000000000000" pitchFamily="2" charset="2"/>
              <a:buChar char="ü"/>
            </a:pPr>
            <a:r>
              <a:rPr lang="it-IT" b="0" dirty="0"/>
              <a:t>non attraverso l’affidamento diretto.</a:t>
            </a:r>
          </a:p>
        </p:txBody>
      </p:sp>
      <p:sp>
        <p:nvSpPr>
          <p:cNvPr id="9" name="Segnaposto contenuto 2">
            <a:extLst>
              <a:ext uri="{FF2B5EF4-FFF2-40B4-BE49-F238E27FC236}">
                <a16:creationId xmlns:a16="http://schemas.microsoft.com/office/drawing/2014/main" id="{99A9C218-DA6B-FFC9-722C-55CD601F1829}"/>
              </a:ext>
            </a:extLst>
          </p:cNvPr>
          <p:cNvSpPr txBox="1">
            <a:spLocks/>
          </p:cNvSpPr>
          <p:nvPr/>
        </p:nvSpPr>
        <p:spPr>
          <a:xfrm>
            <a:off x="5878488" y="1995685"/>
            <a:ext cx="2912132" cy="2598937"/>
          </a:xfrm>
          <a:custGeom>
            <a:avLst/>
            <a:gdLst>
              <a:gd name="connsiteX0" fmla="*/ 0 w 2912132"/>
              <a:gd name="connsiteY0" fmla="*/ 0 h 2598937"/>
              <a:gd name="connsiteX1" fmla="*/ 495062 w 2912132"/>
              <a:gd name="connsiteY1" fmla="*/ 0 h 2598937"/>
              <a:gd name="connsiteX2" fmla="*/ 1019246 w 2912132"/>
              <a:gd name="connsiteY2" fmla="*/ 0 h 2598937"/>
              <a:gd name="connsiteX3" fmla="*/ 1630794 w 2912132"/>
              <a:gd name="connsiteY3" fmla="*/ 0 h 2598937"/>
              <a:gd name="connsiteX4" fmla="*/ 2213220 w 2912132"/>
              <a:gd name="connsiteY4" fmla="*/ 0 h 2598937"/>
              <a:gd name="connsiteX5" fmla="*/ 2912132 w 2912132"/>
              <a:gd name="connsiteY5" fmla="*/ 0 h 2598937"/>
              <a:gd name="connsiteX6" fmla="*/ 2912132 w 2912132"/>
              <a:gd name="connsiteY6" fmla="*/ 675724 h 2598937"/>
              <a:gd name="connsiteX7" fmla="*/ 2912132 w 2912132"/>
              <a:gd name="connsiteY7" fmla="*/ 1325458 h 2598937"/>
              <a:gd name="connsiteX8" fmla="*/ 2912132 w 2912132"/>
              <a:gd name="connsiteY8" fmla="*/ 2027171 h 2598937"/>
              <a:gd name="connsiteX9" fmla="*/ 2912132 w 2912132"/>
              <a:gd name="connsiteY9" fmla="*/ 2598937 h 2598937"/>
              <a:gd name="connsiteX10" fmla="*/ 2271463 w 2912132"/>
              <a:gd name="connsiteY10" fmla="*/ 2598937 h 2598937"/>
              <a:gd name="connsiteX11" fmla="*/ 1776401 w 2912132"/>
              <a:gd name="connsiteY11" fmla="*/ 2598937 h 2598937"/>
              <a:gd name="connsiteX12" fmla="*/ 1281338 w 2912132"/>
              <a:gd name="connsiteY12" fmla="*/ 2598937 h 2598937"/>
              <a:gd name="connsiteX13" fmla="*/ 640669 w 2912132"/>
              <a:gd name="connsiteY13" fmla="*/ 2598937 h 2598937"/>
              <a:gd name="connsiteX14" fmla="*/ 0 w 2912132"/>
              <a:gd name="connsiteY14" fmla="*/ 2598937 h 2598937"/>
              <a:gd name="connsiteX15" fmla="*/ 0 w 2912132"/>
              <a:gd name="connsiteY15" fmla="*/ 1949203 h 2598937"/>
              <a:gd name="connsiteX16" fmla="*/ 0 w 2912132"/>
              <a:gd name="connsiteY16" fmla="*/ 1351447 h 2598937"/>
              <a:gd name="connsiteX17" fmla="*/ 0 w 2912132"/>
              <a:gd name="connsiteY17" fmla="*/ 675724 h 2598937"/>
              <a:gd name="connsiteX18" fmla="*/ 0 w 2912132"/>
              <a:gd name="connsiteY18" fmla="*/ 0 h 259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132" h="2598937" fill="none" extrusionOk="0">
                <a:moveTo>
                  <a:pt x="0" y="0"/>
                </a:moveTo>
                <a:cubicBezTo>
                  <a:pt x="143244" y="-22965"/>
                  <a:pt x="339038" y="-4250"/>
                  <a:pt x="495062" y="0"/>
                </a:cubicBezTo>
                <a:cubicBezTo>
                  <a:pt x="651086" y="4250"/>
                  <a:pt x="769577" y="18776"/>
                  <a:pt x="1019246" y="0"/>
                </a:cubicBezTo>
                <a:cubicBezTo>
                  <a:pt x="1268915" y="-18776"/>
                  <a:pt x="1384561" y="11461"/>
                  <a:pt x="1630794" y="0"/>
                </a:cubicBezTo>
                <a:cubicBezTo>
                  <a:pt x="1877027" y="-11461"/>
                  <a:pt x="1956733" y="-19327"/>
                  <a:pt x="2213220" y="0"/>
                </a:cubicBezTo>
                <a:cubicBezTo>
                  <a:pt x="2469707" y="19327"/>
                  <a:pt x="2693129" y="17751"/>
                  <a:pt x="2912132" y="0"/>
                </a:cubicBezTo>
                <a:cubicBezTo>
                  <a:pt x="2905237" y="257809"/>
                  <a:pt x="2936533" y="376486"/>
                  <a:pt x="2912132" y="675724"/>
                </a:cubicBezTo>
                <a:cubicBezTo>
                  <a:pt x="2887731" y="974962"/>
                  <a:pt x="2925821" y="1026160"/>
                  <a:pt x="2912132" y="1325458"/>
                </a:cubicBezTo>
                <a:cubicBezTo>
                  <a:pt x="2898443" y="1624756"/>
                  <a:pt x="2877484" y="1839197"/>
                  <a:pt x="2912132" y="2027171"/>
                </a:cubicBezTo>
                <a:cubicBezTo>
                  <a:pt x="2946780" y="2215145"/>
                  <a:pt x="2898295" y="2339380"/>
                  <a:pt x="2912132" y="2598937"/>
                </a:cubicBezTo>
                <a:cubicBezTo>
                  <a:pt x="2660619" y="2617426"/>
                  <a:pt x="2547552" y="2629177"/>
                  <a:pt x="2271463" y="2598937"/>
                </a:cubicBezTo>
                <a:cubicBezTo>
                  <a:pt x="1995374" y="2568697"/>
                  <a:pt x="1895647" y="2585083"/>
                  <a:pt x="1776401" y="2598937"/>
                </a:cubicBezTo>
                <a:cubicBezTo>
                  <a:pt x="1657155" y="2612791"/>
                  <a:pt x="1453052" y="2605086"/>
                  <a:pt x="1281338" y="2598937"/>
                </a:cubicBezTo>
                <a:cubicBezTo>
                  <a:pt x="1109624" y="2592788"/>
                  <a:pt x="882322" y="2571412"/>
                  <a:pt x="640669" y="2598937"/>
                </a:cubicBezTo>
                <a:cubicBezTo>
                  <a:pt x="399016" y="2626462"/>
                  <a:pt x="131083" y="2575238"/>
                  <a:pt x="0" y="2598937"/>
                </a:cubicBezTo>
                <a:cubicBezTo>
                  <a:pt x="-18343" y="2381197"/>
                  <a:pt x="-30577" y="2079335"/>
                  <a:pt x="0" y="1949203"/>
                </a:cubicBezTo>
                <a:cubicBezTo>
                  <a:pt x="30577" y="1819071"/>
                  <a:pt x="14539" y="1597584"/>
                  <a:pt x="0" y="1351447"/>
                </a:cubicBezTo>
                <a:cubicBezTo>
                  <a:pt x="-14539" y="1105310"/>
                  <a:pt x="12804" y="851106"/>
                  <a:pt x="0" y="675724"/>
                </a:cubicBezTo>
                <a:cubicBezTo>
                  <a:pt x="-12804" y="500342"/>
                  <a:pt x="28477" y="260816"/>
                  <a:pt x="0" y="0"/>
                </a:cubicBezTo>
                <a:close/>
              </a:path>
              <a:path w="2912132" h="2598937" stroke="0" extrusionOk="0">
                <a:moveTo>
                  <a:pt x="0" y="0"/>
                </a:moveTo>
                <a:cubicBezTo>
                  <a:pt x="125065" y="16035"/>
                  <a:pt x="366181" y="10009"/>
                  <a:pt x="553305" y="0"/>
                </a:cubicBezTo>
                <a:cubicBezTo>
                  <a:pt x="740430" y="-10009"/>
                  <a:pt x="845691" y="22564"/>
                  <a:pt x="1077489" y="0"/>
                </a:cubicBezTo>
                <a:cubicBezTo>
                  <a:pt x="1309287" y="-22564"/>
                  <a:pt x="1474452" y="-25054"/>
                  <a:pt x="1630794" y="0"/>
                </a:cubicBezTo>
                <a:cubicBezTo>
                  <a:pt x="1787136" y="25054"/>
                  <a:pt x="2000633" y="-17417"/>
                  <a:pt x="2125856" y="0"/>
                </a:cubicBezTo>
                <a:cubicBezTo>
                  <a:pt x="2251079" y="17417"/>
                  <a:pt x="2651859" y="-3968"/>
                  <a:pt x="2912132" y="0"/>
                </a:cubicBezTo>
                <a:cubicBezTo>
                  <a:pt x="2931594" y="298900"/>
                  <a:pt x="2903160" y="403280"/>
                  <a:pt x="2912132" y="623745"/>
                </a:cubicBezTo>
                <a:cubicBezTo>
                  <a:pt x="2921104" y="844210"/>
                  <a:pt x="2944413" y="1120235"/>
                  <a:pt x="2912132" y="1299469"/>
                </a:cubicBezTo>
                <a:cubicBezTo>
                  <a:pt x="2879851" y="1478703"/>
                  <a:pt x="2933835" y="1724088"/>
                  <a:pt x="2912132" y="1871235"/>
                </a:cubicBezTo>
                <a:cubicBezTo>
                  <a:pt x="2890429" y="2018382"/>
                  <a:pt x="2946423" y="2313425"/>
                  <a:pt x="2912132" y="2598937"/>
                </a:cubicBezTo>
                <a:cubicBezTo>
                  <a:pt x="2719042" y="2587368"/>
                  <a:pt x="2594472" y="2608632"/>
                  <a:pt x="2387948" y="2598937"/>
                </a:cubicBezTo>
                <a:cubicBezTo>
                  <a:pt x="2181424" y="2589242"/>
                  <a:pt x="2036513" y="2582565"/>
                  <a:pt x="1863764" y="2598937"/>
                </a:cubicBezTo>
                <a:cubicBezTo>
                  <a:pt x="1691015" y="2615309"/>
                  <a:pt x="1601821" y="2615593"/>
                  <a:pt x="1368702" y="2598937"/>
                </a:cubicBezTo>
                <a:cubicBezTo>
                  <a:pt x="1135583" y="2582281"/>
                  <a:pt x="946869" y="2609528"/>
                  <a:pt x="786276" y="2598937"/>
                </a:cubicBezTo>
                <a:cubicBezTo>
                  <a:pt x="625683" y="2588346"/>
                  <a:pt x="247047" y="2635882"/>
                  <a:pt x="0" y="2598937"/>
                </a:cubicBezTo>
                <a:cubicBezTo>
                  <a:pt x="28399" y="2311474"/>
                  <a:pt x="-26337" y="2123325"/>
                  <a:pt x="0" y="1975192"/>
                </a:cubicBezTo>
                <a:cubicBezTo>
                  <a:pt x="26337" y="1827060"/>
                  <a:pt x="-3977" y="1585641"/>
                  <a:pt x="0" y="1377437"/>
                </a:cubicBezTo>
                <a:cubicBezTo>
                  <a:pt x="3977" y="1169234"/>
                  <a:pt x="-28500" y="916707"/>
                  <a:pt x="0" y="727702"/>
                </a:cubicBezTo>
                <a:cubicBezTo>
                  <a:pt x="28500" y="538697"/>
                  <a:pt x="30019" y="358841"/>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669697637">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it-IT" dirty="0">
                <a:effectLst>
                  <a:outerShdw blurRad="38100" dist="38100" dir="2700000" algn="tl">
                    <a:srgbClr val="000000">
                      <a:alpha val="43137"/>
                    </a:srgbClr>
                  </a:outerShdw>
                </a:effectLst>
              </a:rPr>
              <a:t>Disciplina generale per la valutazione delle</a:t>
            </a:r>
          </a:p>
          <a:p>
            <a:pPr algn="ctr"/>
            <a:r>
              <a:rPr lang="it-IT" i="1" dirty="0">
                <a:effectLst>
                  <a:outerShdw blurRad="38100" dist="38100" dir="2700000" algn="tl">
                    <a:srgbClr val="000000">
                      <a:alpha val="43137"/>
                    </a:srgbClr>
                  </a:outerShdw>
                </a:effectLst>
              </a:rPr>
              <a:t> offerte anormalmente basse (110) </a:t>
            </a:r>
          </a:p>
          <a:p>
            <a:r>
              <a:rPr lang="it-IT" b="0" dirty="0">
                <a:solidFill>
                  <a:schemeClr val="tx1"/>
                </a:solidFill>
                <a:effectLst>
                  <a:outerShdw blurRad="38100" dist="38100" dir="2700000" algn="tl">
                    <a:srgbClr val="000000">
                      <a:alpha val="43137"/>
                    </a:srgbClr>
                  </a:outerShdw>
                </a:effectLst>
              </a:rPr>
              <a:t>Applicabile a tutte le gare da affidare a prescindere  dall’importo con il criterio del: </a:t>
            </a:r>
          </a:p>
          <a:p>
            <a:pPr marL="358775" lvl="1" indent="-266700" algn="just">
              <a:buFont typeface="Wingdings" panose="05000000000000000000" pitchFamily="2" charset="2"/>
              <a:buChar char="ü"/>
            </a:pPr>
            <a:r>
              <a:rPr lang="it-IT" b="0" dirty="0" err="1">
                <a:solidFill>
                  <a:schemeClr val="tx1"/>
                </a:solidFill>
                <a:effectLst>
                  <a:outerShdw blurRad="38100" dist="38100" dir="2700000" algn="tl">
                    <a:srgbClr val="000000">
                      <a:alpha val="43137"/>
                    </a:srgbClr>
                  </a:outerShdw>
                </a:effectLst>
              </a:rPr>
              <a:t>OEPV</a:t>
            </a:r>
            <a:r>
              <a:rPr lang="it-IT" b="0" dirty="0">
                <a:solidFill>
                  <a:schemeClr val="tx1"/>
                </a:solidFill>
                <a:effectLst>
                  <a:outerShdw blurRad="38100" dist="38100" dir="2700000" algn="tl">
                    <a:srgbClr val="000000">
                      <a:alpha val="43137"/>
                    </a:srgbClr>
                  </a:outerShdw>
                </a:effectLst>
              </a:rPr>
              <a:t>;</a:t>
            </a:r>
          </a:p>
          <a:p>
            <a:pPr marL="358775" lvl="1" indent="-266700" algn="just">
              <a:buFont typeface="Wingdings" panose="05000000000000000000" pitchFamily="2" charset="2"/>
              <a:buChar char="ü"/>
            </a:pPr>
            <a:r>
              <a:rPr lang="it-IT" b="0" dirty="0">
                <a:solidFill>
                  <a:schemeClr val="tx1"/>
                </a:solidFill>
                <a:effectLst>
                  <a:outerShdw blurRad="38100" dist="38100" dir="2700000" algn="tl">
                    <a:srgbClr val="000000">
                      <a:alpha val="43137"/>
                    </a:srgbClr>
                  </a:outerShdw>
                </a:effectLst>
              </a:rPr>
              <a:t>prezzo, con interesse transfrontaliero certo.</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01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7BDF46F-0185-7ACC-8C41-00C94FC897AA}"/>
              </a:ext>
            </a:extLst>
          </p:cNvPr>
          <p:cNvSpPr>
            <a:spLocks noGrp="1"/>
          </p:cNvSpPr>
          <p:nvPr>
            <p:ph type="title"/>
          </p:nvPr>
        </p:nvSpPr>
        <p:spPr/>
        <p:txBody>
          <a:bodyPr/>
          <a:lstStyle/>
          <a:p>
            <a:r>
              <a:rPr lang="it-IT" dirty="0"/>
              <a:t>Deroga anomalia sottosoglia Ue  </a:t>
            </a:r>
            <a:r>
              <a:rPr lang="it-IT" sz="2400" i="1" dirty="0"/>
              <a:t>(54.2)</a:t>
            </a:r>
            <a:endParaRPr lang="it-IT" dirty="0"/>
          </a:p>
        </p:txBody>
      </p:sp>
      <p:sp>
        <p:nvSpPr>
          <p:cNvPr id="6" name="Segnaposto contenuto 5">
            <a:extLst>
              <a:ext uri="{FF2B5EF4-FFF2-40B4-BE49-F238E27FC236}">
                <a16:creationId xmlns:a16="http://schemas.microsoft.com/office/drawing/2014/main" id="{4D707108-4AEC-3FA5-2EB8-68C6F658A51A}"/>
              </a:ext>
            </a:extLst>
          </p:cNvPr>
          <p:cNvSpPr>
            <a:spLocks noGrp="1"/>
          </p:cNvSpPr>
          <p:nvPr>
            <p:ph idx="1"/>
          </p:nvPr>
        </p:nvSpPr>
        <p:spPr>
          <a:xfrm>
            <a:off x="457200" y="1200151"/>
            <a:ext cx="5122912" cy="3567112"/>
          </a:xfrm>
        </p:spPr>
        <p:txBody>
          <a:bodyPr>
            <a:normAutofit/>
          </a:bodyPr>
          <a:lstStyle/>
          <a:p>
            <a:pPr algn="just"/>
            <a:r>
              <a:rPr lang="it-IT" dirty="0"/>
              <a:t>La SA </a:t>
            </a:r>
            <a:r>
              <a:rPr lang="it-IT" b="1" dirty="0">
                <a:solidFill>
                  <a:srgbClr val="FF0000"/>
                </a:solidFill>
                <a:effectLst>
                  <a:outerShdw blurRad="38100" dist="38100" dir="2700000" algn="tl">
                    <a:srgbClr val="000000">
                      <a:alpha val="43137"/>
                    </a:srgbClr>
                  </a:outerShdw>
                </a:effectLst>
              </a:rPr>
              <a:t>esclude l'offerta</a:t>
            </a:r>
            <a:r>
              <a:rPr lang="it-IT" dirty="0"/>
              <a:t> senza alcun tipo di predeterminazione, salvo l’ipotesi </a:t>
            </a:r>
            <a:r>
              <a:rPr lang="it-IT" b="1" dirty="0">
                <a:effectLst>
                  <a:outerShdw blurRad="38100" dist="38100" dir="2700000" algn="tl">
                    <a:srgbClr val="000000">
                      <a:alpha val="43137"/>
                    </a:srgbClr>
                  </a:outerShdw>
                </a:effectLst>
              </a:rPr>
              <a:t>derogatoria sottosoglia </a:t>
            </a:r>
            <a:r>
              <a:rPr lang="it-IT" dirty="0"/>
              <a:t>dettagliata nell’</a:t>
            </a:r>
            <a:r>
              <a:rPr lang="it-IT" b="1" dirty="0">
                <a:solidFill>
                  <a:srgbClr val="FF0000"/>
                </a:solidFill>
                <a:effectLst>
                  <a:outerShdw blurRad="38100" dist="38100" dir="2700000" algn="tl">
                    <a:srgbClr val="000000">
                      <a:alpha val="43137"/>
                    </a:srgbClr>
                  </a:outerShdw>
                </a:effectLst>
              </a:rPr>
              <a:t>allegato  II.2 </a:t>
            </a:r>
            <a:r>
              <a:rPr lang="it-IT" dirty="0"/>
              <a:t>(oggetto di futuro decreto MIT) ove </a:t>
            </a:r>
            <a:r>
              <a:rPr lang="it-IT" b="1" dirty="0">
                <a:solidFill>
                  <a:srgbClr val="FF0000"/>
                </a:solidFill>
                <a:effectLst>
                  <a:outerShdw blurRad="38100" dist="38100" dir="2700000" algn="tl">
                    <a:srgbClr val="000000">
                      <a:alpha val="43137"/>
                    </a:srgbClr>
                  </a:outerShdw>
                </a:effectLst>
              </a:rPr>
              <a:t>i metodi diventano 3 </a:t>
            </a:r>
            <a:r>
              <a:rPr lang="it-IT" dirty="0"/>
              <a:t>(contro i 2 del 50/16) e quello scelto viene:  </a:t>
            </a:r>
          </a:p>
          <a:p>
            <a:pPr lvl="1" algn="just"/>
            <a:r>
              <a:rPr lang="it-IT" b="1" i="1" dirty="0">
                <a:effectLst>
                  <a:outerShdw blurRad="38100" dist="38100" dir="2700000" algn="tl">
                    <a:srgbClr val="000000">
                      <a:alpha val="43137"/>
                    </a:srgbClr>
                  </a:outerShdw>
                </a:effectLst>
              </a:rPr>
              <a:t>indicato negli atti di gara </a:t>
            </a:r>
          </a:p>
          <a:p>
            <a:pPr lvl="1" algn="just"/>
            <a:r>
              <a:rPr lang="it-IT" dirty="0"/>
              <a:t>ovvero </a:t>
            </a:r>
            <a:r>
              <a:rPr lang="it-IT" b="1" i="1" dirty="0">
                <a:effectLst>
                  <a:outerShdw blurRad="38100" dist="38100" dir="2700000" algn="tl">
                    <a:srgbClr val="000000">
                      <a:alpha val="43137"/>
                    </a:srgbClr>
                  </a:outerShdw>
                </a:effectLst>
              </a:rPr>
              <a:t>selezionato in sede di valutazione delle offerte tramite sorteggio </a:t>
            </a:r>
            <a:r>
              <a:rPr lang="it-IT" dirty="0"/>
              <a:t>tra i metodi compatibili dell’</a:t>
            </a:r>
            <a:r>
              <a:rPr lang="it-IT" dirty="0" err="1"/>
              <a:t>all</a:t>
            </a:r>
            <a:r>
              <a:rPr lang="it-IT" dirty="0"/>
              <a:t>. </a:t>
            </a:r>
            <a:r>
              <a:rPr lang="it-IT" dirty="0" err="1"/>
              <a:t>II.2</a:t>
            </a:r>
            <a:r>
              <a:rPr lang="it-IT" dirty="0"/>
              <a:t>. (tre in totale di cui uno basato sullo sconto presunto, non applicabile a questo caso).</a:t>
            </a:r>
          </a:p>
          <a:p>
            <a:pPr algn="just"/>
            <a:endParaRPr lang="it-IT" dirty="0"/>
          </a:p>
        </p:txBody>
      </p:sp>
      <p:sp>
        <p:nvSpPr>
          <p:cNvPr id="4" name="Segnaposto numero diapositiva 3">
            <a:extLst>
              <a:ext uri="{FF2B5EF4-FFF2-40B4-BE49-F238E27FC236}">
                <a16:creationId xmlns:a16="http://schemas.microsoft.com/office/drawing/2014/main" id="{975695D8-1690-5B7B-D61A-8CD1B6CBA3C8}"/>
              </a:ext>
            </a:extLst>
          </p:cNvPr>
          <p:cNvSpPr>
            <a:spLocks noGrp="1"/>
          </p:cNvSpPr>
          <p:nvPr>
            <p:ph type="sldNum" sz="quarter" idx="12"/>
          </p:nvPr>
        </p:nvSpPr>
        <p:spPr/>
        <p:txBody>
          <a:bodyPr/>
          <a:lstStyle/>
          <a:p>
            <a:fld id="{A88A401D-FA7D-467D-AFBB-0B3BA40DF614}" type="slidenum">
              <a:rPr lang="it-IT" smtClean="0"/>
              <a:t>43</a:t>
            </a:fld>
            <a:endParaRPr lang="it-IT"/>
          </a:p>
        </p:txBody>
      </p:sp>
      <p:sp>
        <p:nvSpPr>
          <p:cNvPr id="3" name="Segnaposto contenuto 2">
            <a:extLst>
              <a:ext uri="{FF2B5EF4-FFF2-40B4-BE49-F238E27FC236}">
                <a16:creationId xmlns:a16="http://schemas.microsoft.com/office/drawing/2014/main" id="{6ABC5889-1BB6-73C9-FF56-557B4009979E}"/>
              </a:ext>
            </a:extLst>
          </p:cNvPr>
          <p:cNvSpPr txBox="1">
            <a:spLocks/>
          </p:cNvSpPr>
          <p:nvPr/>
        </p:nvSpPr>
        <p:spPr>
          <a:xfrm>
            <a:off x="5580112" y="1347614"/>
            <a:ext cx="3312368" cy="3321843"/>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t>Rispetto al codice 50/16 </a:t>
            </a:r>
            <a:r>
              <a:rPr lang="it-IT" b="1" dirty="0">
                <a:effectLst>
                  <a:outerShdw blurRad="38100" dist="38100" dir="2700000" algn="tl">
                    <a:srgbClr val="000000">
                      <a:alpha val="43137"/>
                    </a:srgbClr>
                  </a:outerShdw>
                </a:effectLst>
              </a:rPr>
              <a:t>scompare</a:t>
            </a:r>
            <a:r>
              <a:rPr lang="it-IT" dirty="0"/>
              <a:t> l’esclusione in ragione della quale, quando il criterio di aggiudicazione era </a:t>
            </a:r>
            <a:r>
              <a:rPr lang="it-IT" b="1" dirty="0">
                <a:effectLst>
                  <a:outerShdw blurRad="38100" dist="38100" dir="2700000" algn="tl">
                    <a:srgbClr val="000000">
                      <a:alpha val="43137"/>
                    </a:srgbClr>
                  </a:outerShdw>
                </a:effectLst>
              </a:rPr>
              <a:t>quello dell’OEPV, </a:t>
            </a:r>
            <a:r>
              <a:rPr lang="it-IT" dirty="0"/>
              <a:t>la congruità delle offerte era valutata sulle offerte che presentano sia i </a:t>
            </a:r>
            <a:r>
              <a:rPr lang="it-IT" b="1" dirty="0">
                <a:effectLst>
                  <a:outerShdw blurRad="38100" dist="38100" dir="2700000" algn="tl">
                    <a:srgbClr val="000000">
                      <a:alpha val="43137"/>
                    </a:srgbClr>
                  </a:outerShdw>
                </a:effectLst>
              </a:rPr>
              <a:t>punti</a:t>
            </a:r>
            <a:r>
              <a:rPr lang="it-IT" dirty="0"/>
              <a:t> relativi al prezzo, sia la somma dei punti relativi agli altri elementi di valutazione, entrambi pari o superiori ai </a:t>
            </a:r>
            <a:r>
              <a:rPr lang="it-IT" b="1" dirty="0">
                <a:effectLst>
                  <a:outerShdw blurRad="38100" dist="38100" dir="2700000" algn="tl">
                    <a:srgbClr val="000000">
                      <a:alpha val="43137"/>
                    </a:srgbClr>
                  </a:outerShdw>
                </a:effectLst>
              </a:rPr>
              <a:t>4/5 </a:t>
            </a:r>
            <a:r>
              <a:rPr lang="it-IT" dirty="0"/>
              <a:t>dei corrispondenti punti massimi previsti dal bando di gara. </a:t>
            </a:r>
          </a:p>
        </p:txBody>
      </p:sp>
    </p:spTree>
    <p:extLst>
      <p:ext uri="{BB962C8B-B14F-4D97-AF65-F5344CB8AC3E}">
        <p14:creationId xmlns:p14="http://schemas.microsoft.com/office/powerpoint/2010/main" val="3279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7BDF46F-0185-7ACC-8C41-00C94FC897AA}"/>
              </a:ext>
            </a:extLst>
          </p:cNvPr>
          <p:cNvSpPr>
            <a:spLocks noGrp="1"/>
          </p:cNvSpPr>
          <p:nvPr>
            <p:ph type="title"/>
          </p:nvPr>
        </p:nvSpPr>
        <p:spPr/>
        <p:txBody>
          <a:bodyPr/>
          <a:lstStyle/>
          <a:p>
            <a:r>
              <a:rPr lang="it-IT" dirty="0"/>
              <a:t>Esclusione automatica: metodo A</a:t>
            </a:r>
            <a:r>
              <a:rPr lang="it-IT" i="1" dirty="0"/>
              <a:t> </a:t>
            </a:r>
            <a:r>
              <a:rPr lang="it-IT" sz="2400" i="1" dirty="0"/>
              <a:t>(</a:t>
            </a:r>
            <a:r>
              <a:rPr lang="it-IT" sz="2400" i="1" dirty="0" err="1"/>
              <a:t>II.2</a:t>
            </a:r>
            <a:r>
              <a:rPr lang="it-IT" sz="2400" i="1" dirty="0"/>
              <a:t>)</a:t>
            </a:r>
            <a:endParaRPr lang="it-IT" i="1" dirty="0"/>
          </a:p>
        </p:txBody>
      </p:sp>
      <p:sp>
        <p:nvSpPr>
          <p:cNvPr id="6" name="Segnaposto contenuto 5">
            <a:extLst>
              <a:ext uri="{FF2B5EF4-FFF2-40B4-BE49-F238E27FC236}">
                <a16:creationId xmlns:a16="http://schemas.microsoft.com/office/drawing/2014/main" id="{4D707108-4AEC-3FA5-2EB8-68C6F658A51A}"/>
              </a:ext>
            </a:extLst>
          </p:cNvPr>
          <p:cNvSpPr>
            <a:spLocks noGrp="1"/>
          </p:cNvSpPr>
          <p:nvPr>
            <p:ph idx="1"/>
          </p:nvPr>
        </p:nvSpPr>
        <p:spPr>
          <a:xfrm>
            <a:off x="457200" y="1200151"/>
            <a:ext cx="6131024" cy="3387823"/>
          </a:xfrm>
        </p:spPr>
        <p:txBody>
          <a:bodyPr>
            <a:normAutofit lnSpcReduction="10000"/>
          </a:bodyPr>
          <a:lstStyle/>
          <a:p>
            <a:pPr algn="just"/>
            <a:r>
              <a:rPr lang="it-IT" dirty="0"/>
              <a:t>Ai sensi dell’</a:t>
            </a:r>
            <a:r>
              <a:rPr lang="it-IT" dirty="0" err="1"/>
              <a:t>all</a:t>
            </a:r>
            <a:r>
              <a:rPr lang="it-IT" dirty="0"/>
              <a:t>. </a:t>
            </a:r>
            <a:r>
              <a:rPr lang="it-IT" dirty="0" err="1"/>
              <a:t>II.2</a:t>
            </a:r>
            <a:r>
              <a:rPr lang="it-IT" dirty="0"/>
              <a:t>, le SA individuano (54.2) uno dei metodi descritti, per il calcolo della soglia di anomalia, ai fini dell’esclusione automatica delle offerte, di cui il primo, il METODO A, è differenziato in base al numero:</a:t>
            </a:r>
          </a:p>
          <a:p>
            <a:pPr lvl="2"/>
            <a:r>
              <a:rPr lang="it-IT" b="1" dirty="0">
                <a:solidFill>
                  <a:srgbClr val="FF0000"/>
                </a:solidFill>
                <a:effectLst>
                  <a:outerShdw blurRad="38100" dist="38100" dir="2700000" algn="tl">
                    <a:srgbClr val="000000">
                      <a:alpha val="43137"/>
                    </a:srgbClr>
                  </a:outerShdw>
                </a:effectLst>
              </a:rPr>
              <a:t>≥ 15 offerte </a:t>
            </a:r>
            <a:r>
              <a:rPr lang="it-IT" dirty="0"/>
              <a:t>ammesse;</a:t>
            </a:r>
          </a:p>
          <a:p>
            <a:pPr lvl="2"/>
            <a:r>
              <a:rPr lang="it-IT" b="1" dirty="0">
                <a:solidFill>
                  <a:srgbClr val="FF0000"/>
                </a:solidFill>
                <a:effectLst>
                  <a:outerShdw blurRad="38100" dist="38100" dir="2700000" algn="tl">
                    <a:srgbClr val="000000">
                      <a:alpha val="43137"/>
                    </a:srgbClr>
                  </a:outerShdw>
                </a:effectLst>
              </a:rPr>
              <a:t>&lt; 15 offerte </a:t>
            </a:r>
            <a:r>
              <a:rPr lang="it-IT" dirty="0"/>
              <a:t>ammesse.</a:t>
            </a:r>
          </a:p>
          <a:p>
            <a:pPr marL="400050" indent="-285750" algn="just"/>
            <a:r>
              <a:rPr lang="it-IT" dirty="0"/>
              <a:t>Tutti gli </a:t>
            </a:r>
            <a:r>
              <a:rPr lang="it-IT" b="1" dirty="0">
                <a:effectLst>
                  <a:outerShdw blurRad="38100" dist="38100" dir="2700000" algn="tl">
                    <a:srgbClr val="000000">
                      <a:alpha val="43137"/>
                    </a:srgbClr>
                  </a:outerShdw>
                </a:effectLst>
              </a:rPr>
              <a:t>sconti superiori </a:t>
            </a:r>
            <a:r>
              <a:rPr lang="it-IT" dirty="0"/>
              <a:t>alla soglia di anomalia </a:t>
            </a:r>
            <a:r>
              <a:rPr lang="it-IT" b="1" dirty="0">
                <a:effectLst>
                  <a:outerShdw blurRad="38100" dist="38100" dir="2700000" algn="tl">
                    <a:srgbClr val="000000">
                      <a:alpha val="43137"/>
                    </a:srgbClr>
                  </a:outerShdw>
                </a:effectLst>
              </a:rPr>
              <a:t>sono automaticamente esclusi</a:t>
            </a:r>
            <a:r>
              <a:rPr lang="it-IT" dirty="0"/>
              <a:t>. </a:t>
            </a:r>
          </a:p>
          <a:p>
            <a:pPr marL="400050" indent="-285750" algn="just"/>
            <a:r>
              <a:rPr lang="it-IT" b="1" dirty="0">
                <a:effectLst>
                  <a:outerShdw blurRad="38100" dist="38100" dir="2700000" algn="tl">
                    <a:srgbClr val="000000">
                      <a:alpha val="43137"/>
                    </a:srgbClr>
                  </a:outerShdw>
                </a:effectLst>
              </a:rPr>
              <a:t>Tra le offerte non escluse</a:t>
            </a:r>
            <a:r>
              <a:rPr lang="it-IT" dirty="0"/>
              <a:t>, la SA individua come </a:t>
            </a:r>
            <a:r>
              <a:rPr lang="it-IT" b="1" dirty="0">
                <a:effectLst>
                  <a:outerShdw blurRad="38100" dist="38100" dir="2700000" algn="tl">
                    <a:srgbClr val="000000">
                      <a:alpha val="43137"/>
                    </a:srgbClr>
                  </a:outerShdw>
                </a:effectLst>
              </a:rPr>
              <a:t>vincitrice quella con lo sconto maggiore</a:t>
            </a:r>
            <a:r>
              <a:rPr lang="it-IT" dirty="0"/>
              <a:t>. Lo sconto di aggiudicazione è quello presentato in offerta. </a:t>
            </a:r>
          </a:p>
          <a:p>
            <a:pPr marL="400050" indent="-285750" algn="just"/>
            <a:r>
              <a:rPr lang="it-IT" dirty="0"/>
              <a:t>In caso di </a:t>
            </a:r>
            <a:r>
              <a:rPr lang="it-IT" b="1" dirty="0">
                <a:effectLst>
                  <a:outerShdw blurRad="38100" dist="38100" dir="2700000" algn="tl">
                    <a:srgbClr val="000000">
                      <a:alpha val="43137"/>
                    </a:srgbClr>
                  </a:outerShdw>
                </a:effectLst>
              </a:rPr>
              <a:t>pareggio</a:t>
            </a:r>
            <a:r>
              <a:rPr lang="it-IT" dirty="0"/>
              <a:t>, </a:t>
            </a:r>
            <a:r>
              <a:rPr lang="it-IT" b="1" dirty="0">
                <a:effectLst>
                  <a:outerShdw blurRad="38100" dist="38100" dir="2700000" algn="tl">
                    <a:srgbClr val="000000">
                      <a:alpha val="43137"/>
                    </a:srgbClr>
                  </a:outerShdw>
                </a:effectLst>
              </a:rPr>
              <a:t>si procede col sorteggio</a:t>
            </a:r>
            <a:r>
              <a:rPr lang="it-IT" dirty="0"/>
              <a:t>.</a:t>
            </a:r>
          </a:p>
        </p:txBody>
      </p:sp>
      <p:sp>
        <p:nvSpPr>
          <p:cNvPr id="4" name="Segnaposto numero diapositiva 3">
            <a:extLst>
              <a:ext uri="{FF2B5EF4-FFF2-40B4-BE49-F238E27FC236}">
                <a16:creationId xmlns:a16="http://schemas.microsoft.com/office/drawing/2014/main" id="{975695D8-1690-5B7B-D61A-8CD1B6CBA3C8}"/>
              </a:ext>
            </a:extLst>
          </p:cNvPr>
          <p:cNvSpPr>
            <a:spLocks noGrp="1"/>
          </p:cNvSpPr>
          <p:nvPr>
            <p:ph type="sldNum" sz="quarter" idx="12"/>
          </p:nvPr>
        </p:nvSpPr>
        <p:spPr/>
        <p:txBody>
          <a:bodyPr/>
          <a:lstStyle/>
          <a:p>
            <a:fld id="{A88A401D-FA7D-467D-AFBB-0B3BA40DF614}" type="slidenum">
              <a:rPr lang="it-IT" smtClean="0"/>
              <a:t>44</a:t>
            </a:fld>
            <a:endParaRPr lang="it-IT"/>
          </a:p>
        </p:txBody>
      </p:sp>
      <p:sp>
        <p:nvSpPr>
          <p:cNvPr id="2" name="Segnaposto contenuto 2">
            <a:extLst>
              <a:ext uri="{FF2B5EF4-FFF2-40B4-BE49-F238E27FC236}">
                <a16:creationId xmlns:a16="http://schemas.microsoft.com/office/drawing/2014/main" id="{61C3C3D2-F925-5AF9-8C6D-E6136F70664A}"/>
              </a:ext>
            </a:extLst>
          </p:cNvPr>
          <p:cNvSpPr txBox="1">
            <a:spLocks/>
          </p:cNvSpPr>
          <p:nvPr/>
        </p:nvSpPr>
        <p:spPr>
          <a:xfrm>
            <a:off x="6758880" y="1200151"/>
            <a:ext cx="1927920" cy="3430189"/>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t>Fatta salva la precisazione, secondo cui  lo scarto medio aritmetico è calcolato  escludendo i ribassi quelli accantonati (le ali), il metodo A riproduce quello previsto dal codice 50/16 (97,2.2-bis).  </a:t>
            </a:r>
          </a:p>
        </p:txBody>
      </p:sp>
    </p:spTree>
    <p:extLst>
      <p:ext uri="{BB962C8B-B14F-4D97-AF65-F5344CB8AC3E}">
        <p14:creationId xmlns:p14="http://schemas.microsoft.com/office/powerpoint/2010/main" val="29368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AC1A9A4-2661-18E1-A032-D905C1B04BDF}"/>
              </a:ext>
            </a:extLst>
          </p:cNvPr>
          <p:cNvSpPr>
            <a:spLocks noGrp="1"/>
          </p:cNvSpPr>
          <p:nvPr>
            <p:ph type="title"/>
          </p:nvPr>
        </p:nvSpPr>
        <p:spPr/>
        <p:txBody>
          <a:bodyPr/>
          <a:lstStyle/>
          <a:p>
            <a:r>
              <a:rPr lang="it-IT" dirty="0"/>
              <a:t>Esclusione automatica: metodo B</a:t>
            </a:r>
            <a:r>
              <a:rPr lang="it-IT" i="1" dirty="0"/>
              <a:t> </a:t>
            </a:r>
            <a:r>
              <a:rPr lang="it-IT" sz="2400" i="1" dirty="0"/>
              <a:t>(</a:t>
            </a:r>
            <a:r>
              <a:rPr lang="it-IT" sz="2400" i="1" dirty="0" err="1"/>
              <a:t>II.2</a:t>
            </a:r>
            <a:r>
              <a:rPr lang="it-IT" sz="2400" i="1" dirty="0"/>
              <a:t>)</a:t>
            </a:r>
            <a:endParaRPr lang="it-IT" dirty="0"/>
          </a:p>
        </p:txBody>
      </p:sp>
      <p:sp>
        <p:nvSpPr>
          <p:cNvPr id="7" name="Segnaposto contenuto 6">
            <a:extLst>
              <a:ext uri="{FF2B5EF4-FFF2-40B4-BE49-F238E27FC236}">
                <a16:creationId xmlns:a16="http://schemas.microsoft.com/office/drawing/2014/main" id="{62244C2A-EE9A-A845-9993-80E3D34EA60D}"/>
              </a:ext>
            </a:extLst>
          </p:cNvPr>
          <p:cNvSpPr>
            <a:spLocks noGrp="1"/>
          </p:cNvSpPr>
          <p:nvPr>
            <p:ph idx="1"/>
          </p:nvPr>
        </p:nvSpPr>
        <p:spPr>
          <a:xfrm>
            <a:off x="457200" y="1200150"/>
            <a:ext cx="5987008" cy="3531839"/>
          </a:xfrm>
        </p:spPr>
        <p:txBody>
          <a:bodyPr>
            <a:normAutofit lnSpcReduction="10000"/>
          </a:bodyPr>
          <a:lstStyle/>
          <a:p>
            <a:pPr algn="just"/>
            <a:r>
              <a:rPr lang="it-IT" b="0" i="0" dirty="0">
                <a:solidFill>
                  <a:srgbClr val="000000"/>
                </a:solidFill>
                <a:effectLst/>
              </a:rPr>
              <a:t>Nel metodo B, </a:t>
            </a:r>
            <a:r>
              <a:rPr lang="it-IT" b="1" i="0" dirty="0">
                <a:solidFill>
                  <a:srgbClr val="FF0000"/>
                </a:solidFill>
                <a:effectLst>
                  <a:outerShdw blurRad="38100" dist="38100" dir="2700000" algn="tl">
                    <a:srgbClr val="000000">
                      <a:alpha val="43137"/>
                    </a:srgbClr>
                  </a:outerShdw>
                </a:effectLst>
              </a:rPr>
              <a:t>metodo del “secondo prezzo”</a:t>
            </a:r>
            <a:r>
              <a:rPr lang="it-IT" b="0" i="0" dirty="0">
                <a:solidFill>
                  <a:srgbClr val="000000"/>
                </a:solidFill>
                <a:effectLst/>
              </a:rPr>
              <a:t>: </a:t>
            </a:r>
          </a:p>
          <a:p>
            <a:pPr marL="800100" lvl="1" indent="-342900" algn="just">
              <a:buFont typeface="+mj-lt"/>
              <a:buAutoNum type="arabicPeriod"/>
            </a:pPr>
            <a:r>
              <a:rPr lang="it-IT" b="0" i="0" dirty="0">
                <a:solidFill>
                  <a:srgbClr val="000000"/>
                </a:solidFill>
                <a:effectLst/>
              </a:rPr>
              <a:t>una volta pervenute le offerte, espresse come sconto rispetto alla base d’asta, </a:t>
            </a:r>
            <a:r>
              <a:rPr lang="it-IT" b="1" i="0" dirty="0">
                <a:solidFill>
                  <a:srgbClr val="000000"/>
                </a:solidFill>
                <a:effectLst>
                  <a:outerShdw blurRad="38100" dist="38100" dir="2700000" algn="tl">
                    <a:srgbClr val="000000">
                      <a:alpha val="43137"/>
                    </a:srgbClr>
                  </a:outerShdw>
                </a:effectLst>
              </a:rPr>
              <a:t>la SA procede al calcolo della soglia di anomalia </a:t>
            </a:r>
            <a:r>
              <a:rPr lang="it-IT" b="0" i="0" dirty="0">
                <a:solidFill>
                  <a:srgbClr val="000000"/>
                </a:solidFill>
                <a:effectLst/>
              </a:rPr>
              <a:t>(v. </a:t>
            </a:r>
            <a:r>
              <a:rPr lang="it-IT" dirty="0">
                <a:solidFill>
                  <a:srgbClr val="000000"/>
                </a:solidFill>
              </a:rPr>
              <a:t>DL</a:t>
            </a:r>
            <a:r>
              <a:rPr lang="it-IT" b="0" i="0" dirty="0">
                <a:solidFill>
                  <a:srgbClr val="000000"/>
                </a:solidFill>
                <a:effectLst/>
              </a:rPr>
              <a:t> n. 32/2019, cd. “</a:t>
            </a:r>
            <a:r>
              <a:rPr lang="it-IT" b="0" i="1" dirty="0">
                <a:solidFill>
                  <a:srgbClr val="000000"/>
                </a:solidFill>
                <a:effectLst/>
              </a:rPr>
              <a:t>Sblocca Cantieri</a:t>
            </a:r>
            <a:r>
              <a:rPr lang="it-IT" b="0" i="0" dirty="0">
                <a:solidFill>
                  <a:srgbClr val="000000"/>
                </a:solidFill>
                <a:effectLst/>
              </a:rPr>
              <a:t>”, </a:t>
            </a:r>
            <a:r>
              <a:rPr lang="it-IT" b="0" i="0" dirty="0" err="1">
                <a:solidFill>
                  <a:srgbClr val="000000"/>
                </a:solidFill>
                <a:effectLst/>
              </a:rPr>
              <a:t>conv</a:t>
            </a:r>
            <a:r>
              <a:rPr lang="it-IT" b="0" i="0" dirty="0">
                <a:solidFill>
                  <a:srgbClr val="000000"/>
                </a:solidFill>
                <a:effectLst/>
              </a:rPr>
              <a:t>. L 55/2019) ed </a:t>
            </a:r>
            <a:r>
              <a:rPr lang="it-IT" b="1" i="0" dirty="0">
                <a:solidFill>
                  <a:srgbClr val="000000"/>
                </a:solidFill>
                <a:effectLst>
                  <a:outerShdw blurRad="38100" dist="38100" dir="2700000" algn="tl">
                    <a:srgbClr val="000000">
                      <a:alpha val="43137"/>
                    </a:srgbClr>
                  </a:outerShdw>
                </a:effectLst>
              </a:rPr>
              <a:t>esclude tutte le offerte che presentino sconti superiori a tale soglia</a:t>
            </a:r>
            <a:r>
              <a:rPr lang="it-IT" b="0" i="0" dirty="0">
                <a:solidFill>
                  <a:srgbClr val="000000"/>
                </a:solidFill>
                <a:effectLst/>
              </a:rPr>
              <a:t>. </a:t>
            </a:r>
          </a:p>
          <a:p>
            <a:pPr marL="800100" lvl="1" indent="-342900" algn="just">
              <a:buFont typeface="+mj-lt"/>
              <a:buAutoNum type="arabicPeriod"/>
            </a:pPr>
            <a:r>
              <a:rPr lang="it-IT" b="0" i="0" dirty="0">
                <a:solidFill>
                  <a:srgbClr val="000000"/>
                </a:solidFill>
                <a:effectLst/>
              </a:rPr>
              <a:t>per le offerte individuate come “non-anomale”, la </a:t>
            </a:r>
            <a:r>
              <a:rPr lang="it-IT" b="1" i="0" dirty="0">
                <a:solidFill>
                  <a:srgbClr val="FF0000"/>
                </a:solidFill>
                <a:effectLst>
                  <a:outerShdw blurRad="38100" dist="38100" dir="2700000" algn="tl">
                    <a:srgbClr val="000000">
                      <a:alpha val="43137"/>
                    </a:srgbClr>
                  </a:outerShdw>
                </a:effectLst>
              </a:rPr>
              <a:t>SA ordina i relativi sconti </a:t>
            </a:r>
            <a:r>
              <a:rPr lang="it-IT" b="0" i="0" dirty="0">
                <a:solidFill>
                  <a:srgbClr val="000000"/>
                </a:solidFill>
                <a:effectLst/>
              </a:rPr>
              <a:t>dal maggiore al minore come </a:t>
            </a:r>
            <a:r>
              <a:rPr lang="it-IT" b="0" i="0" dirty="0" err="1">
                <a:solidFill>
                  <a:srgbClr val="000000"/>
                </a:solidFill>
                <a:effectLst/>
              </a:rPr>
              <a:t>s1</a:t>
            </a:r>
            <a:r>
              <a:rPr lang="it-IT" b="0" i="0" dirty="0">
                <a:solidFill>
                  <a:srgbClr val="000000"/>
                </a:solidFill>
                <a:effectLst/>
              </a:rPr>
              <a:t> &gt; </a:t>
            </a:r>
            <a:r>
              <a:rPr lang="it-IT" b="0" i="0" dirty="0" err="1">
                <a:solidFill>
                  <a:srgbClr val="000000"/>
                </a:solidFill>
                <a:effectLst/>
              </a:rPr>
              <a:t>s2</a:t>
            </a:r>
            <a:r>
              <a:rPr lang="it-IT" b="0" i="0" dirty="0">
                <a:solidFill>
                  <a:srgbClr val="000000"/>
                </a:solidFill>
                <a:effectLst/>
              </a:rPr>
              <a:t> &gt;…&gt; </a:t>
            </a:r>
            <a:r>
              <a:rPr lang="it-IT" b="0" i="0" dirty="0" err="1">
                <a:solidFill>
                  <a:srgbClr val="000000"/>
                </a:solidFill>
                <a:effectLst/>
              </a:rPr>
              <a:t>sN</a:t>
            </a:r>
            <a:r>
              <a:rPr lang="it-IT" b="0" i="0" dirty="0">
                <a:solidFill>
                  <a:srgbClr val="000000"/>
                </a:solidFill>
                <a:effectLst/>
              </a:rPr>
              <a:t>: </a:t>
            </a:r>
          </a:p>
          <a:p>
            <a:pPr marL="800100" lvl="1" indent="-342900" algn="just">
              <a:buFont typeface="+mj-lt"/>
              <a:buAutoNum type="arabicPeriod"/>
            </a:pPr>
            <a:r>
              <a:rPr lang="it-IT" b="1" dirty="0">
                <a:solidFill>
                  <a:srgbClr val="FF0000"/>
                </a:solidFill>
                <a:effectLst>
                  <a:outerShdw blurRad="38100" dist="38100" dir="2700000" algn="tl">
                    <a:srgbClr val="000000">
                      <a:alpha val="43137"/>
                    </a:srgbClr>
                  </a:outerShdw>
                </a:effectLst>
              </a:rPr>
              <a:t>vince l’impresa con sconto pari a </a:t>
            </a:r>
            <a:r>
              <a:rPr lang="it-IT" b="1" dirty="0" err="1">
                <a:solidFill>
                  <a:srgbClr val="FF0000"/>
                </a:solidFill>
                <a:effectLst>
                  <a:outerShdw blurRad="38100" dist="38100" dir="2700000" algn="tl">
                    <a:srgbClr val="000000">
                      <a:alpha val="43137"/>
                    </a:srgbClr>
                  </a:outerShdw>
                </a:effectLst>
              </a:rPr>
              <a:t>s1</a:t>
            </a:r>
            <a:r>
              <a:rPr lang="it-IT" b="1" dirty="0">
                <a:solidFill>
                  <a:srgbClr val="FF0000"/>
                </a:solidFill>
                <a:effectLst>
                  <a:outerShdw blurRad="38100" dist="38100" dir="2700000" algn="tl">
                    <a:srgbClr val="000000">
                      <a:alpha val="43137"/>
                    </a:srgbClr>
                  </a:outerShdw>
                </a:effectLst>
              </a:rPr>
              <a:t> e lo sconto di aggiudicazione del contratto è pari a </a:t>
            </a:r>
            <a:r>
              <a:rPr lang="it-IT" b="1" dirty="0" err="1">
                <a:solidFill>
                  <a:srgbClr val="FF0000"/>
                </a:solidFill>
                <a:effectLst>
                  <a:outerShdw blurRad="38100" dist="38100" dir="2700000" algn="tl">
                    <a:srgbClr val="000000">
                      <a:alpha val="43137"/>
                    </a:srgbClr>
                  </a:outerShdw>
                </a:effectLst>
              </a:rPr>
              <a:t>s2</a:t>
            </a:r>
            <a:r>
              <a:rPr lang="it-IT" b="0" i="0" dirty="0">
                <a:solidFill>
                  <a:srgbClr val="000000"/>
                </a:solidFill>
                <a:effectLst/>
              </a:rPr>
              <a:t>. </a:t>
            </a:r>
          </a:p>
          <a:p>
            <a:pPr algn="just"/>
            <a:endParaRPr lang="it-IT" dirty="0"/>
          </a:p>
        </p:txBody>
      </p:sp>
      <p:sp>
        <p:nvSpPr>
          <p:cNvPr id="5" name="Segnaposto numero diapositiva 4">
            <a:extLst>
              <a:ext uri="{FF2B5EF4-FFF2-40B4-BE49-F238E27FC236}">
                <a16:creationId xmlns:a16="http://schemas.microsoft.com/office/drawing/2014/main" id="{2C338BAA-91DD-10E0-FB8F-96D817B8CE33}"/>
              </a:ext>
            </a:extLst>
          </p:cNvPr>
          <p:cNvSpPr>
            <a:spLocks noGrp="1"/>
          </p:cNvSpPr>
          <p:nvPr>
            <p:ph type="sldNum" sz="quarter" idx="12"/>
          </p:nvPr>
        </p:nvSpPr>
        <p:spPr/>
        <p:txBody>
          <a:bodyPr/>
          <a:lstStyle/>
          <a:p>
            <a:fld id="{A88A401D-FA7D-467D-AFBB-0B3BA40DF614}" type="slidenum">
              <a:rPr lang="it-IT" smtClean="0"/>
              <a:t>45</a:t>
            </a:fld>
            <a:endParaRPr lang="it-IT"/>
          </a:p>
        </p:txBody>
      </p:sp>
      <p:sp>
        <p:nvSpPr>
          <p:cNvPr id="2" name="Segnaposto contenuto 2">
            <a:extLst>
              <a:ext uri="{FF2B5EF4-FFF2-40B4-BE49-F238E27FC236}">
                <a16:creationId xmlns:a16="http://schemas.microsoft.com/office/drawing/2014/main" id="{E7289D2E-4812-AA18-2464-BDD282096ABF}"/>
              </a:ext>
            </a:extLst>
          </p:cNvPr>
          <p:cNvSpPr txBox="1">
            <a:spLocks/>
          </p:cNvSpPr>
          <p:nvPr/>
        </p:nvSpPr>
        <p:spPr>
          <a:xfrm>
            <a:off x="6553200" y="1200150"/>
            <a:ext cx="2267272" cy="3407282"/>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solidFill>
                  <a:srgbClr val="000000"/>
                </a:solidFill>
              </a:rPr>
              <a:t>Nel caso di un </a:t>
            </a:r>
            <a:r>
              <a:rPr lang="it-IT" b="1" dirty="0">
                <a:solidFill>
                  <a:srgbClr val="000000"/>
                </a:solidFill>
                <a:effectLst>
                  <a:outerShdw blurRad="38100" dist="38100" dir="2700000" algn="tl">
                    <a:srgbClr val="000000">
                      <a:alpha val="43137"/>
                    </a:srgbClr>
                  </a:outerShdw>
                </a:effectLst>
              </a:rPr>
              <a:t>pareggio </a:t>
            </a:r>
            <a:r>
              <a:rPr lang="it-IT" dirty="0">
                <a:solidFill>
                  <a:srgbClr val="000000"/>
                </a:solidFill>
              </a:rPr>
              <a:t>tra due (o più) sconti più alti (ovvero se </a:t>
            </a:r>
            <a:r>
              <a:rPr lang="it-IT" dirty="0" err="1">
                <a:solidFill>
                  <a:srgbClr val="000000"/>
                </a:solidFill>
              </a:rPr>
              <a:t>s1</a:t>
            </a:r>
            <a:r>
              <a:rPr lang="it-IT" dirty="0">
                <a:solidFill>
                  <a:srgbClr val="000000"/>
                </a:solidFill>
              </a:rPr>
              <a:t> = </a:t>
            </a:r>
            <a:r>
              <a:rPr lang="it-IT" dirty="0" err="1">
                <a:solidFill>
                  <a:srgbClr val="000000"/>
                </a:solidFill>
              </a:rPr>
              <a:t>s2</a:t>
            </a:r>
            <a:r>
              <a:rPr lang="it-IT" dirty="0">
                <a:solidFill>
                  <a:srgbClr val="000000"/>
                </a:solidFill>
              </a:rPr>
              <a:t>), allora </a:t>
            </a:r>
            <a:r>
              <a:rPr lang="it-IT" b="1" dirty="0">
                <a:solidFill>
                  <a:srgbClr val="000000"/>
                </a:solidFill>
                <a:effectLst>
                  <a:outerShdw blurRad="38100" dist="38100" dir="2700000" algn="tl">
                    <a:srgbClr val="000000">
                      <a:alpha val="43137"/>
                    </a:srgbClr>
                  </a:outerShdw>
                </a:effectLst>
              </a:rPr>
              <a:t>l’impresa vincitrice è sorteggiata </a:t>
            </a:r>
            <a:r>
              <a:rPr lang="it-IT" dirty="0">
                <a:solidFill>
                  <a:srgbClr val="000000"/>
                </a:solidFill>
              </a:rPr>
              <a:t>tra tutte quelle che </a:t>
            </a:r>
            <a:r>
              <a:rPr lang="it-IT" b="1" dirty="0">
                <a:solidFill>
                  <a:srgbClr val="000000"/>
                </a:solidFill>
                <a:effectLst>
                  <a:outerShdw blurRad="38100" dist="38100" dir="2700000" algn="tl">
                    <a:srgbClr val="000000">
                      <a:alpha val="43137"/>
                    </a:srgbClr>
                  </a:outerShdw>
                </a:effectLst>
              </a:rPr>
              <a:t>abbiano offerto lo sconto più alto </a:t>
            </a:r>
            <a:r>
              <a:rPr lang="it-IT" dirty="0">
                <a:solidFill>
                  <a:srgbClr val="000000"/>
                </a:solidFill>
              </a:rPr>
              <a:t>e lo sconto di aggiudicazione è pari allo </a:t>
            </a:r>
            <a:r>
              <a:rPr lang="it-IT" b="1" dirty="0">
                <a:solidFill>
                  <a:srgbClr val="000000"/>
                </a:solidFill>
                <a:effectLst>
                  <a:outerShdw blurRad="38100" dist="38100" dir="2700000" algn="tl">
                    <a:srgbClr val="000000">
                      <a:alpha val="43137"/>
                    </a:srgbClr>
                  </a:outerShdw>
                </a:effectLst>
              </a:rPr>
              <a:t>sconto offerto da questa stessa impresa</a:t>
            </a:r>
            <a:r>
              <a:rPr lang="it-IT" dirty="0">
                <a:solidFill>
                  <a:srgbClr val="000000"/>
                </a:solidFill>
              </a:rPr>
              <a:t>.</a:t>
            </a:r>
            <a:endParaRPr lang="it-IT" dirty="0"/>
          </a:p>
        </p:txBody>
      </p:sp>
    </p:spTree>
    <p:extLst>
      <p:ext uri="{BB962C8B-B14F-4D97-AF65-F5344CB8AC3E}">
        <p14:creationId xmlns:p14="http://schemas.microsoft.com/office/powerpoint/2010/main" val="34156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AC1A9A4-2661-18E1-A032-D905C1B04BDF}"/>
              </a:ext>
            </a:extLst>
          </p:cNvPr>
          <p:cNvSpPr>
            <a:spLocks noGrp="1"/>
          </p:cNvSpPr>
          <p:nvPr>
            <p:ph type="title"/>
          </p:nvPr>
        </p:nvSpPr>
        <p:spPr/>
        <p:txBody>
          <a:bodyPr/>
          <a:lstStyle/>
          <a:p>
            <a:r>
              <a:rPr lang="it-IT" dirty="0"/>
              <a:t>Esplicazione metodo B </a:t>
            </a:r>
            <a:r>
              <a:rPr lang="it-IT" sz="2400" i="1" dirty="0"/>
              <a:t>(</a:t>
            </a:r>
            <a:r>
              <a:rPr lang="it-IT" sz="2400" i="1" dirty="0" err="1"/>
              <a:t>all</a:t>
            </a:r>
            <a:r>
              <a:rPr lang="it-IT" sz="2400" i="1" dirty="0"/>
              <a:t>. </a:t>
            </a:r>
            <a:r>
              <a:rPr lang="it-IT" sz="2400" i="1" dirty="0" err="1"/>
              <a:t>II.2</a:t>
            </a:r>
            <a:r>
              <a:rPr lang="it-IT" sz="2400" i="1" dirty="0"/>
              <a:t>)</a:t>
            </a:r>
            <a:endParaRPr lang="it-IT" dirty="0"/>
          </a:p>
        </p:txBody>
      </p:sp>
      <p:sp>
        <p:nvSpPr>
          <p:cNvPr id="7" name="Segnaposto contenuto 6">
            <a:extLst>
              <a:ext uri="{FF2B5EF4-FFF2-40B4-BE49-F238E27FC236}">
                <a16:creationId xmlns:a16="http://schemas.microsoft.com/office/drawing/2014/main" id="{62244C2A-EE9A-A845-9993-80E3D34EA60D}"/>
              </a:ext>
            </a:extLst>
          </p:cNvPr>
          <p:cNvSpPr>
            <a:spLocks noGrp="1"/>
          </p:cNvSpPr>
          <p:nvPr>
            <p:ph idx="1"/>
          </p:nvPr>
        </p:nvSpPr>
        <p:spPr>
          <a:xfrm>
            <a:off x="457200" y="1200151"/>
            <a:ext cx="8229600" cy="3567112"/>
          </a:xfrm>
        </p:spPr>
        <p:txBody>
          <a:bodyPr>
            <a:normAutofit/>
          </a:bodyPr>
          <a:lstStyle/>
          <a:p>
            <a:r>
              <a:rPr lang="it-IT" dirty="0"/>
              <a:t>Il metodo si fonda </a:t>
            </a:r>
            <a:r>
              <a:rPr lang="it-IT" b="1" dirty="0">
                <a:solidFill>
                  <a:srgbClr val="FF0000"/>
                </a:solidFill>
                <a:effectLst>
                  <a:outerShdw blurRad="38100" dist="38100" dir="2700000" algn="tl">
                    <a:srgbClr val="000000">
                      <a:alpha val="43137"/>
                    </a:srgbClr>
                  </a:outerShdw>
                </a:effectLst>
              </a:rPr>
              <a:t>su due elementi</a:t>
            </a:r>
            <a:r>
              <a:rPr lang="it-IT" dirty="0"/>
              <a:t>: una </a:t>
            </a:r>
            <a:r>
              <a:rPr lang="it-IT" b="1" dirty="0">
                <a:solidFill>
                  <a:srgbClr val="FF0000"/>
                </a:solidFill>
                <a:effectLst>
                  <a:outerShdw blurRad="38100" dist="38100" dir="2700000" algn="tl">
                    <a:srgbClr val="000000">
                      <a:alpha val="43137"/>
                    </a:srgbClr>
                  </a:outerShdw>
                </a:effectLst>
              </a:rPr>
              <a:t>soglia di anomalia </a:t>
            </a:r>
            <a:r>
              <a:rPr lang="it-IT" dirty="0"/>
              <a:t>e l’applicazione di una </a:t>
            </a:r>
            <a:r>
              <a:rPr lang="it-IT" b="1" dirty="0">
                <a:solidFill>
                  <a:srgbClr val="FF0000"/>
                </a:solidFill>
                <a:effectLst>
                  <a:outerShdw blurRad="38100" dist="38100" dir="2700000" algn="tl">
                    <a:srgbClr val="000000">
                      <a:alpha val="43137"/>
                    </a:srgbClr>
                  </a:outerShdw>
                </a:effectLst>
              </a:rPr>
              <a:t>regola del c.d. “secondo prezzo”</a:t>
            </a:r>
            <a:r>
              <a:rPr lang="it-IT" dirty="0"/>
              <a:t>. La soglia di anomalia è determinata come segue con il calcolo: </a:t>
            </a:r>
          </a:p>
          <a:p>
            <a:pPr marL="800100" lvl="1" indent="-342900" algn="just">
              <a:buFont typeface="+mj-lt"/>
              <a:buAutoNum type="alphaLcParenR"/>
            </a:pPr>
            <a:r>
              <a:rPr lang="it-IT" i="1" dirty="0"/>
              <a:t>della somma e della media aritmetica dei ribassi percentuali di tutte le offerte ammesse (</a:t>
            </a:r>
            <a:r>
              <a:rPr lang="it-IT" b="1" i="1" dirty="0" err="1">
                <a:effectLst>
                  <a:outerShdw blurRad="38100" dist="38100" dir="2700000" algn="tl">
                    <a:srgbClr val="000000">
                      <a:alpha val="43137"/>
                    </a:srgbClr>
                  </a:outerShdw>
                </a:effectLst>
              </a:rPr>
              <a:t>SRP</a:t>
            </a:r>
            <a:r>
              <a:rPr lang="it-IT" i="1" dirty="0"/>
              <a:t> e </a:t>
            </a:r>
            <a:r>
              <a:rPr lang="it-IT" b="1" i="1" dirty="0">
                <a:effectLst>
                  <a:outerShdw blurRad="38100" dist="38100" dir="2700000" algn="tl">
                    <a:srgbClr val="000000">
                      <a:alpha val="43137"/>
                    </a:srgbClr>
                  </a:outerShdw>
                </a:effectLst>
              </a:rPr>
              <a:t>MAR</a:t>
            </a:r>
            <a:r>
              <a:rPr lang="it-IT" i="1" dirty="0"/>
              <a:t>) , con </a:t>
            </a:r>
            <a:r>
              <a:rPr lang="it-IT" b="1" i="1" dirty="0">
                <a:effectLst>
                  <a:outerShdw blurRad="38100" dist="38100" dir="2700000" algn="tl">
                    <a:srgbClr val="000000">
                      <a:alpha val="43137"/>
                    </a:srgbClr>
                  </a:outerShdw>
                </a:effectLst>
              </a:rPr>
              <a:t>esclusione del 10%, arrotondato all'unità superiore</a:t>
            </a:r>
            <a:r>
              <a:rPr lang="it-IT" i="1" dirty="0"/>
              <a:t>, rispettivamente </a:t>
            </a:r>
            <a:r>
              <a:rPr lang="it-IT" b="1" i="1" dirty="0">
                <a:effectLst>
                  <a:outerShdw blurRad="38100" dist="38100" dir="2700000" algn="tl">
                    <a:srgbClr val="000000">
                      <a:alpha val="43137"/>
                    </a:srgbClr>
                  </a:outerShdw>
                </a:effectLst>
              </a:rPr>
              <a:t>delle offerte di maggior ribasso e quelle di minor ribasso</a:t>
            </a:r>
            <a:r>
              <a:rPr lang="it-IT" i="1" dirty="0"/>
              <a:t> (il </a:t>
            </a:r>
            <a:r>
              <a:rPr lang="it-IT" b="1" i="1" dirty="0">
                <a:solidFill>
                  <a:srgbClr val="FF0000"/>
                </a:solidFill>
                <a:effectLst>
                  <a:outerShdw blurRad="38100" dist="38100" dir="2700000" algn="tl">
                    <a:srgbClr val="000000">
                      <a:alpha val="43137"/>
                    </a:srgbClr>
                  </a:outerShdw>
                </a:effectLst>
              </a:rPr>
              <a:t>cd. taglio ali</a:t>
            </a:r>
            <a:r>
              <a:rPr lang="it-IT" i="1" dirty="0"/>
              <a:t>);</a:t>
            </a:r>
          </a:p>
          <a:p>
            <a:pPr marL="1200150" lvl="2" indent="-342900" algn="just">
              <a:buFont typeface="Courier New" panose="02070309020205020404" pitchFamily="49" charset="0"/>
              <a:buChar char="o"/>
            </a:pPr>
            <a:r>
              <a:rPr lang="it-IT" i="1" dirty="0"/>
              <a:t>le offerte aventi </a:t>
            </a:r>
            <a:r>
              <a:rPr lang="it-IT" b="1" i="1" dirty="0">
                <a:effectLst>
                  <a:outerShdw blurRad="38100" dist="38100" dir="2700000" algn="tl">
                    <a:srgbClr val="000000">
                      <a:alpha val="43137"/>
                    </a:srgbClr>
                  </a:outerShdw>
                </a:effectLst>
              </a:rPr>
              <a:t>un uguale valore di ribasso </a:t>
            </a:r>
            <a:r>
              <a:rPr lang="it-IT" i="1" dirty="0"/>
              <a:t>sono prese in considerazione distintamente nei loro singoli valori; </a:t>
            </a:r>
          </a:p>
          <a:p>
            <a:pPr marL="1200150" lvl="2" indent="-342900" algn="just">
              <a:buFont typeface="Courier New" panose="02070309020205020404" pitchFamily="49" charset="0"/>
              <a:buChar char="o"/>
            </a:pPr>
            <a:r>
              <a:rPr lang="it-IT" i="1" dirty="0"/>
              <a:t>qualora, nell’effettuare il calcolo del 10%, </a:t>
            </a:r>
            <a:r>
              <a:rPr lang="it-IT" b="1" i="1" dirty="0">
                <a:effectLst>
                  <a:outerShdw blurRad="38100" dist="38100" dir="2700000" algn="tl">
                    <a:srgbClr val="000000">
                      <a:alpha val="43137"/>
                    </a:srgbClr>
                  </a:outerShdw>
                </a:effectLst>
              </a:rPr>
              <a:t>siano presenti una o più offerte di eguale valore </a:t>
            </a:r>
            <a:r>
              <a:rPr lang="it-IT" i="1" dirty="0"/>
              <a:t>rispetto alle offerte da accantonare, dette offerte sono altresì da accantonare; </a:t>
            </a:r>
          </a:p>
          <a:p>
            <a:endParaRPr lang="it-IT" dirty="0"/>
          </a:p>
        </p:txBody>
      </p:sp>
      <p:sp>
        <p:nvSpPr>
          <p:cNvPr id="5" name="Segnaposto numero diapositiva 4">
            <a:extLst>
              <a:ext uri="{FF2B5EF4-FFF2-40B4-BE49-F238E27FC236}">
                <a16:creationId xmlns:a16="http://schemas.microsoft.com/office/drawing/2014/main" id="{2C338BAA-91DD-10E0-FB8F-96D817B8CE33}"/>
              </a:ext>
            </a:extLst>
          </p:cNvPr>
          <p:cNvSpPr>
            <a:spLocks noGrp="1"/>
          </p:cNvSpPr>
          <p:nvPr>
            <p:ph type="sldNum" sz="quarter" idx="12"/>
          </p:nvPr>
        </p:nvSpPr>
        <p:spPr/>
        <p:txBody>
          <a:bodyPr/>
          <a:lstStyle/>
          <a:p>
            <a:fld id="{A88A401D-FA7D-467D-AFBB-0B3BA40DF614}" type="slidenum">
              <a:rPr lang="it-IT" smtClean="0"/>
              <a:t>46</a:t>
            </a:fld>
            <a:endParaRPr lang="it-IT"/>
          </a:p>
        </p:txBody>
      </p:sp>
    </p:spTree>
    <p:extLst>
      <p:ext uri="{BB962C8B-B14F-4D97-AF65-F5344CB8AC3E}">
        <p14:creationId xmlns:p14="http://schemas.microsoft.com/office/powerpoint/2010/main" val="24088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761CE6C-21D0-DE12-94A6-128465EE308F}"/>
              </a:ext>
            </a:extLst>
          </p:cNvPr>
          <p:cNvSpPr txBox="1">
            <a:spLocks/>
          </p:cNvSpPr>
          <p:nvPr/>
        </p:nvSpPr>
        <p:spPr>
          <a:xfrm>
            <a:off x="310730" y="1126186"/>
            <a:ext cx="3222735" cy="3485995"/>
          </a:xfrm>
          <a:custGeom>
            <a:avLst/>
            <a:gdLst>
              <a:gd name="connsiteX0" fmla="*/ 0 w 3222735"/>
              <a:gd name="connsiteY0" fmla="*/ 0 h 3485995"/>
              <a:gd name="connsiteX1" fmla="*/ 580092 w 3222735"/>
              <a:gd name="connsiteY1" fmla="*/ 0 h 3485995"/>
              <a:gd name="connsiteX2" fmla="*/ 1289094 w 3222735"/>
              <a:gd name="connsiteY2" fmla="*/ 0 h 3485995"/>
              <a:gd name="connsiteX3" fmla="*/ 1965868 w 3222735"/>
              <a:gd name="connsiteY3" fmla="*/ 0 h 3485995"/>
              <a:gd name="connsiteX4" fmla="*/ 2610415 w 3222735"/>
              <a:gd name="connsiteY4" fmla="*/ 0 h 3485995"/>
              <a:gd name="connsiteX5" fmla="*/ 3222735 w 3222735"/>
              <a:gd name="connsiteY5" fmla="*/ 0 h 3485995"/>
              <a:gd name="connsiteX6" fmla="*/ 3222735 w 3222735"/>
              <a:gd name="connsiteY6" fmla="*/ 766919 h 3485995"/>
              <a:gd name="connsiteX7" fmla="*/ 3222735 w 3222735"/>
              <a:gd name="connsiteY7" fmla="*/ 1533838 h 3485995"/>
              <a:gd name="connsiteX8" fmla="*/ 3222735 w 3222735"/>
              <a:gd name="connsiteY8" fmla="*/ 2161317 h 3485995"/>
              <a:gd name="connsiteX9" fmla="*/ 3222735 w 3222735"/>
              <a:gd name="connsiteY9" fmla="*/ 2858516 h 3485995"/>
              <a:gd name="connsiteX10" fmla="*/ 3222735 w 3222735"/>
              <a:gd name="connsiteY10" fmla="*/ 3485995 h 3485995"/>
              <a:gd name="connsiteX11" fmla="*/ 2545961 w 3222735"/>
              <a:gd name="connsiteY11" fmla="*/ 3485995 h 3485995"/>
              <a:gd name="connsiteX12" fmla="*/ 1933641 w 3222735"/>
              <a:gd name="connsiteY12" fmla="*/ 3485995 h 3485995"/>
              <a:gd name="connsiteX13" fmla="*/ 1224639 w 3222735"/>
              <a:gd name="connsiteY13" fmla="*/ 3485995 h 3485995"/>
              <a:gd name="connsiteX14" fmla="*/ 0 w 3222735"/>
              <a:gd name="connsiteY14" fmla="*/ 3485995 h 3485995"/>
              <a:gd name="connsiteX15" fmla="*/ 0 w 3222735"/>
              <a:gd name="connsiteY15" fmla="*/ 2858516 h 3485995"/>
              <a:gd name="connsiteX16" fmla="*/ 0 w 3222735"/>
              <a:gd name="connsiteY16" fmla="*/ 2265897 h 3485995"/>
              <a:gd name="connsiteX17" fmla="*/ 0 w 3222735"/>
              <a:gd name="connsiteY17" fmla="*/ 1673278 h 3485995"/>
              <a:gd name="connsiteX18" fmla="*/ 0 w 3222735"/>
              <a:gd name="connsiteY18" fmla="*/ 941219 h 3485995"/>
              <a:gd name="connsiteX19" fmla="*/ 0 w 3222735"/>
              <a:gd name="connsiteY19" fmla="*/ 0 h 34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2735" h="3485995" fill="none" extrusionOk="0">
                <a:moveTo>
                  <a:pt x="0" y="0"/>
                </a:moveTo>
                <a:cubicBezTo>
                  <a:pt x="252226" y="19514"/>
                  <a:pt x="342837" y="7849"/>
                  <a:pt x="580092" y="0"/>
                </a:cubicBezTo>
                <a:cubicBezTo>
                  <a:pt x="817347" y="-7849"/>
                  <a:pt x="1038059" y="-387"/>
                  <a:pt x="1289094" y="0"/>
                </a:cubicBezTo>
                <a:cubicBezTo>
                  <a:pt x="1540129" y="387"/>
                  <a:pt x="1779032" y="33340"/>
                  <a:pt x="1965868" y="0"/>
                </a:cubicBezTo>
                <a:cubicBezTo>
                  <a:pt x="2152704" y="-33340"/>
                  <a:pt x="2335010" y="659"/>
                  <a:pt x="2610415" y="0"/>
                </a:cubicBezTo>
                <a:cubicBezTo>
                  <a:pt x="2885820" y="-659"/>
                  <a:pt x="2934612" y="25617"/>
                  <a:pt x="3222735" y="0"/>
                </a:cubicBezTo>
                <a:cubicBezTo>
                  <a:pt x="3247964" y="257020"/>
                  <a:pt x="3246162" y="544568"/>
                  <a:pt x="3222735" y="766919"/>
                </a:cubicBezTo>
                <a:cubicBezTo>
                  <a:pt x="3199308" y="989270"/>
                  <a:pt x="3204223" y="1320489"/>
                  <a:pt x="3222735" y="1533838"/>
                </a:cubicBezTo>
                <a:cubicBezTo>
                  <a:pt x="3241247" y="1747187"/>
                  <a:pt x="3247512" y="1961026"/>
                  <a:pt x="3222735" y="2161317"/>
                </a:cubicBezTo>
                <a:cubicBezTo>
                  <a:pt x="3197958" y="2361608"/>
                  <a:pt x="3229011" y="2605130"/>
                  <a:pt x="3222735" y="2858516"/>
                </a:cubicBezTo>
                <a:cubicBezTo>
                  <a:pt x="3216459" y="3111902"/>
                  <a:pt x="3198595" y="3296860"/>
                  <a:pt x="3222735" y="3485995"/>
                </a:cubicBezTo>
                <a:cubicBezTo>
                  <a:pt x="3071425" y="3475951"/>
                  <a:pt x="2746087" y="3490320"/>
                  <a:pt x="2545961" y="3485995"/>
                </a:cubicBezTo>
                <a:cubicBezTo>
                  <a:pt x="2345835" y="3481670"/>
                  <a:pt x="2172985" y="3476146"/>
                  <a:pt x="1933641" y="3485995"/>
                </a:cubicBezTo>
                <a:cubicBezTo>
                  <a:pt x="1694297" y="3495844"/>
                  <a:pt x="1472814" y="3504037"/>
                  <a:pt x="1224639" y="3485995"/>
                </a:cubicBezTo>
                <a:cubicBezTo>
                  <a:pt x="976464" y="3467953"/>
                  <a:pt x="571483" y="3543657"/>
                  <a:pt x="0" y="3485995"/>
                </a:cubicBezTo>
                <a:cubicBezTo>
                  <a:pt x="10152" y="3238606"/>
                  <a:pt x="15160" y="3052775"/>
                  <a:pt x="0" y="2858516"/>
                </a:cubicBezTo>
                <a:cubicBezTo>
                  <a:pt x="-15160" y="2664257"/>
                  <a:pt x="26463" y="2467726"/>
                  <a:pt x="0" y="2265897"/>
                </a:cubicBezTo>
                <a:cubicBezTo>
                  <a:pt x="-26463" y="2064068"/>
                  <a:pt x="-20046" y="1840503"/>
                  <a:pt x="0" y="1673278"/>
                </a:cubicBezTo>
                <a:cubicBezTo>
                  <a:pt x="20046" y="1506053"/>
                  <a:pt x="-22484" y="1273309"/>
                  <a:pt x="0" y="941219"/>
                </a:cubicBezTo>
                <a:cubicBezTo>
                  <a:pt x="22484" y="609129"/>
                  <a:pt x="-26033" y="252879"/>
                  <a:pt x="0" y="0"/>
                </a:cubicBezTo>
                <a:close/>
              </a:path>
              <a:path w="3222735" h="3485995" stroke="0" extrusionOk="0">
                <a:moveTo>
                  <a:pt x="0" y="0"/>
                </a:moveTo>
                <a:cubicBezTo>
                  <a:pt x="183640" y="-5372"/>
                  <a:pt x="411203" y="16893"/>
                  <a:pt x="644547" y="0"/>
                </a:cubicBezTo>
                <a:cubicBezTo>
                  <a:pt x="877891" y="-16893"/>
                  <a:pt x="1032548" y="-24934"/>
                  <a:pt x="1321321" y="0"/>
                </a:cubicBezTo>
                <a:cubicBezTo>
                  <a:pt x="1610094" y="24934"/>
                  <a:pt x="1629949" y="14009"/>
                  <a:pt x="1933641" y="0"/>
                </a:cubicBezTo>
                <a:cubicBezTo>
                  <a:pt x="2237333" y="-14009"/>
                  <a:pt x="2403337" y="27563"/>
                  <a:pt x="2642643" y="0"/>
                </a:cubicBezTo>
                <a:cubicBezTo>
                  <a:pt x="2881949" y="-27563"/>
                  <a:pt x="3090958" y="22468"/>
                  <a:pt x="3222735" y="0"/>
                </a:cubicBezTo>
                <a:cubicBezTo>
                  <a:pt x="3240814" y="283264"/>
                  <a:pt x="3204754" y="484254"/>
                  <a:pt x="3222735" y="662339"/>
                </a:cubicBezTo>
                <a:cubicBezTo>
                  <a:pt x="3240716" y="840424"/>
                  <a:pt x="3249684" y="1110464"/>
                  <a:pt x="3222735" y="1324678"/>
                </a:cubicBezTo>
                <a:cubicBezTo>
                  <a:pt x="3195786" y="1538892"/>
                  <a:pt x="3222713" y="1686318"/>
                  <a:pt x="3222735" y="1917297"/>
                </a:cubicBezTo>
                <a:cubicBezTo>
                  <a:pt x="3222757" y="2148276"/>
                  <a:pt x="3195458" y="2267096"/>
                  <a:pt x="3222735" y="2509916"/>
                </a:cubicBezTo>
                <a:cubicBezTo>
                  <a:pt x="3250012" y="2752736"/>
                  <a:pt x="3216285" y="3267731"/>
                  <a:pt x="3222735" y="3485995"/>
                </a:cubicBezTo>
                <a:cubicBezTo>
                  <a:pt x="2997766" y="3494817"/>
                  <a:pt x="2728709" y="3485833"/>
                  <a:pt x="2578188" y="3485995"/>
                </a:cubicBezTo>
                <a:cubicBezTo>
                  <a:pt x="2427667" y="3486157"/>
                  <a:pt x="2163657" y="3493590"/>
                  <a:pt x="1901414" y="3485995"/>
                </a:cubicBezTo>
                <a:cubicBezTo>
                  <a:pt x="1639171" y="3478400"/>
                  <a:pt x="1492855" y="3491603"/>
                  <a:pt x="1192412" y="3485995"/>
                </a:cubicBezTo>
                <a:cubicBezTo>
                  <a:pt x="891969" y="3480387"/>
                  <a:pt x="746399" y="3475897"/>
                  <a:pt x="580092" y="3485995"/>
                </a:cubicBezTo>
                <a:cubicBezTo>
                  <a:pt x="413785" y="3496093"/>
                  <a:pt x="289440" y="3466730"/>
                  <a:pt x="0" y="3485995"/>
                </a:cubicBezTo>
                <a:cubicBezTo>
                  <a:pt x="23339" y="3174828"/>
                  <a:pt x="5678" y="2884790"/>
                  <a:pt x="0" y="2719076"/>
                </a:cubicBezTo>
                <a:cubicBezTo>
                  <a:pt x="-5678" y="2553362"/>
                  <a:pt x="-139" y="2371817"/>
                  <a:pt x="0" y="2056737"/>
                </a:cubicBezTo>
                <a:cubicBezTo>
                  <a:pt x="139" y="1741657"/>
                  <a:pt x="-16209" y="1564913"/>
                  <a:pt x="0" y="1429258"/>
                </a:cubicBezTo>
                <a:cubicBezTo>
                  <a:pt x="16209" y="1293603"/>
                  <a:pt x="-9134" y="1042332"/>
                  <a:pt x="0" y="836639"/>
                </a:cubicBezTo>
                <a:cubicBezTo>
                  <a:pt x="9134" y="630946"/>
                  <a:pt x="33477" y="271506"/>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endParaRPr lang="it-IT" i="1" dirty="0">
              <a:effectLst>
                <a:outerShdw blurRad="38100" dist="38100" dir="2700000" algn="tl">
                  <a:srgbClr val="000000">
                    <a:alpha val="43137"/>
                  </a:srgbClr>
                </a:outerShdw>
              </a:effectLst>
            </a:endParaRPr>
          </a:p>
        </p:txBody>
      </p:sp>
      <p:sp>
        <p:nvSpPr>
          <p:cNvPr id="5" name="Titolo 4">
            <a:extLst>
              <a:ext uri="{FF2B5EF4-FFF2-40B4-BE49-F238E27FC236}">
                <a16:creationId xmlns:a16="http://schemas.microsoft.com/office/drawing/2014/main" id="{FCDA5653-EAFA-1CD6-E38D-3EBBDA851E39}"/>
              </a:ext>
            </a:extLst>
          </p:cNvPr>
          <p:cNvSpPr>
            <a:spLocks noGrp="1"/>
          </p:cNvSpPr>
          <p:nvPr>
            <p:ph type="title"/>
          </p:nvPr>
        </p:nvSpPr>
        <p:spPr/>
        <p:txBody>
          <a:bodyPr/>
          <a:lstStyle/>
          <a:p>
            <a:r>
              <a:rPr lang="it-IT" dirty="0"/>
              <a:t>Esempio taglio ali</a:t>
            </a:r>
          </a:p>
        </p:txBody>
      </p:sp>
      <p:sp>
        <p:nvSpPr>
          <p:cNvPr id="4" name="Segnaposto numero diapositiva 3">
            <a:extLst>
              <a:ext uri="{FF2B5EF4-FFF2-40B4-BE49-F238E27FC236}">
                <a16:creationId xmlns:a16="http://schemas.microsoft.com/office/drawing/2014/main" id="{2B9A3C83-986F-6F15-F16F-444A74E78498}"/>
              </a:ext>
            </a:extLst>
          </p:cNvPr>
          <p:cNvSpPr>
            <a:spLocks noGrp="1"/>
          </p:cNvSpPr>
          <p:nvPr>
            <p:ph type="sldNum" sz="quarter" idx="12"/>
          </p:nvPr>
        </p:nvSpPr>
        <p:spPr/>
        <p:txBody>
          <a:bodyPr/>
          <a:lstStyle/>
          <a:p>
            <a:fld id="{A88A401D-FA7D-467D-AFBB-0B3BA40DF614}" type="slidenum">
              <a:rPr lang="it-IT" smtClean="0"/>
              <a:t>47</a:t>
            </a:fld>
            <a:endParaRPr lang="it-IT"/>
          </a:p>
        </p:txBody>
      </p:sp>
      <p:pic>
        <p:nvPicPr>
          <p:cNvPr id="7" name="Segnaposto contenuto 6">
            <a:extLst>
              <a:ext uri="{FF2B5EF4-FFF2-40B4-BE49-F238E27FC236}">
                <a16:creationId xmlns:a16="http://schemas.microsoft.com/office/drawing/2014/main" id="{179C1BE4-0DC0-5084-E93F-02AD9C77137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98971"/>
            <a:ext cx="2993960" cy="3394075"/>
          </a:xfrm>
          <a:prstGeom prst="rect">
            <a:avLst/>
          </a:prstGeom>
          <a:noFill/>
          <a:ln>
            <a:noFill/>
          </a:ln>
        </p:spPr>
      </p:pic>
      <p:sp>
        <p:nvSpPr>
          <p:cNvPr id="8" name="Freccia in giù 7">
            <a:extLst>
              <a:ext uri="{FF2B5EF4-FFF2-40B4-BE49-F238E27FC236}">
                <a16:creationId xmlns:a16="http://schemas.microsoft.com/office/drawing/2014/main" id="{FD84AE81-5F6D-FEED-448E-99115648B4E1}"/>
              </a:ext>
            </a:extLst>
          </p:cNvPr>
          <p:cNvSpPr/>
          <p:nvPr/>
        </p:nvSpPr>
        <p:spPr>
          <a:xfrm rot="16200000">
            <a:off x="3005633" y="2607754"/>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9" name="Segnaposto contenuto 2">
            <a:extLst>
              <a:ext uri="{FF2B5EF4-FFF2-40B4-BE49-F238E27FC236}">
                <a16:creationId xmlns:a16="http://schemas.microsoft.com/office/drawing/2014/main" id="{D88ADE5F-B2E2-A390-F47B-2A1285B33F7E}"/>
              </a:ext>
            </a:extLst>
          </p:cNvPr>
          <p:cNvSpPr txBox="1">
            <a:spLocks/>
          </p:cNvSpPr>
          <p:nvPr/>
        </p:nvSpPr>
        <p:spPr>
          <a:xfrm>
            <a:off x="3680876" y="1126186"/>
            <a:ext cx="5283612" cy="3485995"/>
          </a:xfrm>
          <a:custGeom>
            <a:avLst/>
            <a:gdLst>
              <a:gd name="connsiteX0" fmla="*/ 0 w 5283612"/>
              <a:gd name="connsiteY0" fmla="*/ 0 h 3485995"/>
              <a:gd name="connsiteX1" fmla="*/ 766124 w 5283612"/>
              <a:gd name="connsiteY1" fmla="*/ 0 h 3485995"/>
              <a:gd name="connsiteX2" fmla="*/ 1320903 w 5283612"/>
              <a:gd name="connsiteY2" fmla="*/ 0 h 3485995"/>
              <a:gd name="connsiteX3" fmla="*/ 1928518 w 5283612"/>
              <a:gd name="connsiteY3" fmla="*/ 0 h 3485995"/>
              <a:gd name="connsiteX4" fmla="*/ 2588970 w 5283612"/>
              <a:gd name="connsiteY4" fmla="*/ 0 h 3485995"/>
              <a:gd name="connsiteX5" fmla="*/ 3302258 w 5283612"/>
              <a:gd name="connsiteY5" fmla="*/ 0 h 3485995"/>
              <a:gd name="connsiteX6" fmla="*/ 4068381 w 5283612"/>
              <a:gd name="connsiteY6" fmla="*/ 0 h 3485995"/>
              <a:gd name="connsiteX7" fmla="*/ 5283612 w 5283612"/>
              <a:gd name="connsiteY7" fmla="*/ 0 h 3485995"/>
              <a:gd name="connsiteX8" fmla="*/ 5283612 w 5283612"/>
              <a:gd name="connsiteY8" fmla="*/ 732059 h 3485995"/>
              <a:gd name="connsiteX9" fmla="*/ 5283612 w 5283612"/>
              <a:gd name="connsiteY9" fmla="*/ 1324678 h 3485995"/>
              <a:gd name="connsiteX10" fmla="*/ 5283612 w 5283612"/>
              <a:gd name="connsiteY10" fmla="*/ 2091597 h 3485995"/>
              <a:gd name="connsiteX11" fmla="*/ 5283612 w 5283612"/>
              <a:gd name="connsiteY11" fmla="*/ 2823656 h 3485995"/>
              <a:gd name="connsiteX12" fmla="*/ 5283612 w 5283612"/>
              <a:gd name="connsiteY12" fmla="*/ 3485995 h 3485995"/>
              <a:gd name="connsiteX13" fmla="*/ 4781669 w 5283612"/>
              <a:gd name="connsiteY13" fmla="*/ 3485995 h 3485995"/>
              <a:gd name="connsiteX14" fmla="*/ 4015545 w 5283612"/>
              <a:gd name="connsiteY14" fmla="*/ 3485995 h 3485995"/>
              <a:gd name="connsiteX15" fmla="*/ 3249421 w 5283612"/>
              <a:gd name="connsiteY15" fmla="*/ 3485995 h 3485995"/>
              <a:gd name="connsiteX16" fmla="*/ 2641806 w 5283612"/>
              <a:gd name="connsiteY16" fmla="*/ 3485995 h 3485995"/>
              <a:gd name="connsiteX17" fmla="*/ 1875682 w 5283612"/>
              <a:gd name="connsiteY17" fmla="*/ 3485995 h 3485995"/>
              <a:gd name="connsiteX18" fmla="*/ 1320903 w 5283612"/>
              <a:gd name="connsiteY18" fmla="*/ 3485995 h 3485995"/>
              <a:gd name="connsiteX19" fmla="*/ 660452 w 5283612"/>
              <a:gd name="connsiteY19" fmla="*/ 3485995 h 3485995"/>
              <a:gd name="connsiteX20" fmla="*/ 0 w 5283612"/>
              <a:gd name="connsiteY20" fmla="*/ 3485995 h 3485995"/>
              <a:gd name="connsiteX21" fmla="*/ 0 w 5283612"/>
              <a:gd name="connsiteY21" fmla="*/ 2719076 h 3485995"/>
              <a:gd name="connsiteX22" fmla="*/ 0 w 5283612"/>
              <a:gd name="connsiteY22" fmla="*/ 2126457 h 3485995"/>
              <a:gd name="connsiteX23" fmla="*/ 0 w 5283612"/>
              <a:gd name="connsiteY23" fmla="*/ 1464118 h 3485995"/>
              <a:gd name="connsiteX24" fmla="*/ 0 w 5283612"/>
              <a:gd name="connsiteY24" fmla="*/ 697199 h 3485995"/>
              <a:gd name="connsiteX25" fmla="*/ 0 w 5283612"/>
              <a:gd name="connsiteY25" fmla="*/ 0 h 34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83612" h="3485995" fill="none" extrusionOk="0">
                <a:moveTo>
                  <a:pt x="0" y="0"/>
                </a:moveTo>
                <a:cubicBezTo>
                  <a:pt x="346433" y="-21485"/>
                  <a:pt x="419711" y="-24203"/>
                  <a:pt x="766124" y="0"/>
                </a:cubicBezTo>
                <a:cubicBezTo>
                  <a:pt x="1112537" y="24203"/>
                  <a:pt x="1165019" y="-18504"/>
                  <a:pt x="1320903" y="0"/>
                </a:cubicBezTo>
                <a:cubicBezTo>
                  <a:pt x="1476787" y="18504"/>
                  <a:pt x="1674245" y="-25837"/>
                  <a:pt x="1928518" y="0"/>
                </a:cubicBezTo>
                <a:cubicBezTo>
                  <a:pt x="2182791" y="25837"/>
                  <a:pt x="2293433" y="-27326"/>
                  <a:pt x="2588970" y="0"/>
                </a:cubicBezTo>
                <a:cubicBezTo>
                  <a:pt x="2884507" y="27326"/>
                  <a:pt x="2974971" y="-24437"/>
                  <a:pt x="3302258" y="0"/>
                </a:cubicBezTo>
                <a:cubicBezTo>
                  <a:pt x="3629545" y="24437"/>
                  <a:pt x="3775638" y="-24746"/>
                  <a:pt x="4068381" y="0"/>
                </a:cubicBezTo>
                <a:cubicBezTo>
                  <a:pt x="4361124" y="24746"/>
                  <a:pt x="4679648" y="37486"/>
                  <a:pt x="5283612" y="0"/>
                </a:cubicBezTo>
                <a:cubicBezTo>
                  <a:pt x="5287440" y="166140"/>
                  <a:pt x="5269354" y="428282"/>
                  <a:pt x="5283612" y="732059"/>
                </a:cubicBezTo>
                <a:cubicBezTo>
                  <a:pt x="5297870" y="1035836"/>
                  <a:pt x="5309541" y="1172703"/>
                  <a:pt x="5283612" y="1324678"/>
                </a:cubicBezTo>
                <a:cubicBezTo>
                  <a:pt x="5257683" y="1476653"/>
                  <a:pt x="5264904" y="1824201"/>
                  <a:pt x="5283612" y="2091597"/>
                </a:cubicBezTo>
                <a:cubicBezTo>
                  <a:pt x="5302320" y="2358993"/>
                  <a:pt x="5282177" y="2463951"/>
                  <a:pt x="5283612" y="2823656"/>
                </a:cubicBezTo>
                <a:cubicBezTo>
                  <a:pt x="5285047" y="3183361"/>
                  <a:pt x="5293720" y="3261395"/>
                  <a:pt x="5283612" y="3485995"/>
                </a:cubicBezTo>
                <a:cubicBezTo>
                  <a:pt x="5122430" y="3491370"/>
                  <a:pt x="4960956" y="3506677"/>
                  <a:pt x="4781669" y="3485995"/>
                </a:cubicBezTo>
                <a:cubicBezTo>
                  <a:pt x="4602382" y="3465313"/>
                  <a:pt x="4396438" y="3451278"/>
                  <a:pt x="4015545" y="3485995"/>
                </a:cubicBezTo>
                <a:cubicBezTo>
                  <a:pt x="3634652" y="3520712"/>
                  <a:pt x="3421317" y="3449341"/>
                  <a:pt x="3249421" y="3485995"/>
                </a:cubicBezTo>
                <a:cubicBezTo>
                  <a:pt x="3077525" y="3522649"/>
                  <a:pt x="2856637" y="3469830"/>
                  <a:pt x="2641806" y="3485995"/>
                </a:cubicBezTo>
                <a:cubicBezTo>
                  <a:pt x="2426975" y="3502160"/>
                  <a:pt x="2187952" y="3461429"/>
                  <a:pt x="1875682" y="3485995"/>
                </a:cubicBezTo>
                <a:cubicBezTo>
                  <a:pt x="1563412" y="3510561"/>
                  <a:pt x="1559725" y="3467315"/>
                  <a:pt x="1320903" y="3485995"/>
                </a:cubicBezTo>
                <a:cubicBezTo>
                  <a:pt x="1082081" y="3504675"/>
                  <a:pt x="852217" y="3473342"/>
                  <a:pt x="660452" y="3485995"/>
                </a:cubicBezTo>
                <a:cubicBezTo>
                  <a:pt x="468687" y="3498648"/>
                  <a:pt x="295206" y="3466337"/>
                  <a:pt x="0" y="3485995"/>
                </a:cubicBezTo>
                <a:cubicBezTo>
                  <a:pt x="-5186" y="3164061"/>
                  <a:pt x="-14749" y="2878554"/>
                  <a:pt x="0" y="2719076"/>
                </a:cubicBezTo>
                <a:cubicBezTo>
                  <a:pt x="14749" y="2559598"/>
                  <a:pt x="-7805" y="2350288"/>
                  <a:pt x="0" y="2126457"/>
                </a:cubicBezTo>
                <a:cubicBezTo>
                  <a:pt x="7805" y="1902626"/>
                  <a:pt x="1745" y="1715093"/>
                  <a:pt x="0" y="1464118"/>
                </a:cubicBezTo>
                <a:cubicBezTo>
                  <a:pt x="-1745" y="1213143"/>
                  <a:pt x="2923" y="1024047"/>
                  <a:pt x="0" y="697199"/>
                </a:cubicBezTo>
                <a:cubicBezTo>
                  <a:pt x="-2923" y="370351"/>
                  <a:pt x="-25612" y="146900"/>
                  <a:pt x="0" y="0"/>
                </a:cubicBezTo>
                <a:close/>
              </a:path>
              <a:path w="5283612" h="3485995" stroke="0" extrusionOk="0">
                <a:moveTo>
                  <a:pt x="0" y="0"/>
                </a:moveTo>
                <a:cubicBezTo>
                  <a:pt x="175973" y="25538"/>
                  <a:pt x="455066" y="10483"/>
                  <a:pt x="660452" y="0"/>
                </a:cubicBezTo>
                <a:cubicBezTo>
                  <a:pt x="865838" y="-10483"/>
                  <a:pt x="1121942" y="27876"/>
                  <a:pt x="1373739" y="0"/>
                </a:cubicBezTo>
                <a:cubicBezTo>
                  <a:pt x="1625536" y="-27876"/>
                  <a:pt x="1699729" y="-9551"/>
                  <a:pt x="1981355" y="0"/>
                </a:cubicBezTo>
                <a:cubicBezTo>
                  <a:pt x="2262981" y="9551"/>
                  <a:pt x="2540944" y="-11187"/>
                  <a:pt x="2747478" y="0"/>
                </a:cubicBezTo>
                <a:cubicBezTo>
                  <a:pt x="2954012" y="11187"/>
                  <a:pt x="3268674" y="-29541"/>
                  <a:pt x="3407930" y="0"/>
                </a:cubicBezTo>
                <a:cubicBezTo>
                  <a:pt x="3547186" y="29541"/>
                  <a:pt x="3768468" y="2901"/>
                  <a:pt x="4015545" y="0"/>
                </a:cubicBezTo>
                <a:cubicBezTo>
                  <a:pt x="4262623" y="-2901"/>
                  <a:pt x="4440084" y="28682"/>
                  <a:pt x="4623161" y="0"/>
                </a:cubicBezTo>
                <a:cubicBezTo>
                  <a:pt x="4806238" y="-28682"/>
                  <a:pt x="5144767" y="-31846"/>
                  <a:pt x="5283612" y="0"/>
                </a:cubicBezTo>
                <a:cubicBezTo>
                  <a:pt x="5306774" y="232716"/>
                  <a:pt x="5318801" y="419060"/>
                  <a:pt x="5283612" y="766919"/>
                </a:cubicBezTo>
                <a:cubicBezTo>
                  <a:pt x="5248423" y="1114778"/>
                  <a:pt x="5304286" y="1300007"/>
                  <a:pt x="5283612" y="1464118"/>
                </a:cubicBezTo>
                <a:cubicBezTo>
                  <a:pt x="5262938" y="1628229"/>
                  <a:pt x="5265284" y="1999213"/>
                  <a:pt x="5283612" y="2161317"/>
                </a:cubicBezTo>
                <a:cubicBezTo>
                  <a:pt x="5301940" y="2323421"/>
                  <a:pt x="5323123" y="2887097"/>
                  <a:pt x="5283612" y="3485995"/>
                </a:cubicBezTo>
                <a:cubicBezTo>
                  <a:pt x="5112566" y="3468035"/>
                  <a:pt x="4915069" y="3463915"/>
                  <a:pt x="4675997" y="3485995"/>
                </a:cubicBezTo>
                <a:cubicBezTo>
                  <a:pt x="4436926" y="3508075"/>
                  <a:pt x="4312164" y="3488638"/>
                  <a:pt x="4068381" y="3485995"/>
                </a:cubicBezTo>
                <a:cubicBezTo>
                  <a:pt x="3824598" y="3483352"/>
                  <a:pt x="3476835" y="3480104"/>
                  <a:pt x="3302258" y="3485995"/>
                </a:cubicBezTo>
                <a:cubicBezTo>
                  <a:pt x="3127681" y="3491886"/>
                  <a:pt x="2727232" y="3473427"/>
                  <a:pt x="2536134" y="3485995"/>
                </a:cubicBezTo>
                <a:cubicBezTo>
                  <a:pt x="2345036" y="3498563"/>
                  <a:pt x="2182848" y="3481072"/>
                  <a:pt x="1875682" y="3485995"/>
                </a:cubicBezTo>
                <a:cubicBezTo>
                  <a:pt x="1568516" y="3490918"/>
                  <a:pt x="1540615" y="3463038"/>
                  <a:pt x="1320903" y="3485995"/>
                </a:cubicBezTo>
                <a:cubicBezTo>
                  <a:pt x="1101191" y="3508952"/>
                  <a:pt x="1027505" y="3469710"/>
                  <a:pt x="766124" y="3485995"/>
                </a:cubicBezTo>
                <a:cubicBezTo>
                  <a:pt x="504743" y="3502280"/>
                  <a:pt x="295467" y="3464501"/>
                  <a:pt x="0" y="3485995"/>
                </a:cubicBezTo>
                <a:cubicBezTo>
                  <a:pt x="-31408" y="3201779"/>
                  <a:pt x="-13459" y="3086122"/>
                  <a:pt x="0" y="2823656"/>
                </a:cubicBezTo>
                <a:cubicBezTo>
                  <a:pt x="13459" y="2561190"/>
                  <a:pt x="27677" y="2484455"/>
                  <a:pt x="0" y="2196177"/>
                </a:cubicBezTo>
                <a:cubicBezTo>
                  <a:pt x="-27677" y="1907899"/>
                  <a:pt x="10629" y="1802623"/>
                  <a:pt x="0" y="1603558"/>
                </a:cubicBezTo>
                <a:cubicBezTo>
                  <a:pt x="-10629" y="1404493"/>
                  <a:pt x="-13836" y="1249894"/>
                  <a:pt x="0" y="1010939"/>
                </a:cubicBezTo>
                <a:cubicBezTo>
                  <a:pt x="13836" y="771984"/>
                  <a:pt x="-45591" y="392483"/>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it-IT" dirty="0">
                <a:effectLst>
                  <a:outerShdw blurRad="38100" dist="38100" dir="2700000" algn="tl">
                    <a:srgbClr val="000000">
                      <a:alpha val="43137"/>
                    </a:srgbClr>
                  </a:outerShdw>
                </a:effectLst>
              </a:rPr>
              <a:t>Calcolo soglia su offerte ammesse</a:t>
            </a:r>
            <a:endParaRPr lang="it-IT" i="1" dirty="0">
              <a:effectLst>
                <a:outerShdw blurRad="38100" dist="38100" dir="2700000" algn="tl">
                  <a:srgbClr val="000000">
                    <a:alpha val="43137"/>
                  </a:srgbClr>
                </a:outerShdw>
              </a:effectLst>
            </a:endParaRPr>
          </a:p>
          <a:p>
            <a:pPr lvl="0"/>
            <a:r>
              <a:rPr lang="it-IT" i="1" dirty="0" err="1">
                <a:solidFill>
                  <a:schemeClr val="tx1"/>
                </a:solidFill>
                <a:effectLst>
                  <a:outerShdw blurRad="38100" dist="38100" dir="2700000" algn="tl">
                    <a:srgbClr val="000000">
                      <a:alpha val="43137"/>
                    </a:srgbClr>
                  </a:outerShdw>
                </a:effectLst>
              </a:rPr>
              <a:t>a.1</a:t>
            </a:r>
            <a:r>
              <a:rPr lang="it-IT" i="1" dirty="0">
                <a:solidFill>
                  <a:schemeClr val="tx1"/>
                </a:solidFill>
                <a:effectLst>
                  <a:outerShdw blurRad="38100" dist="38100" dir="2700000" algn="tl">
                    <a:srgbClr val="000000">
                      <a:alpha val="43137"/>
                    </a:srgbClr>
                  </a:outerShdw>
                </a:effectLst>
              </a:rPr>
              <a:t>) Conteggio </a:t>
            </a:r>
            <a:r>
              <a:rPr lang="it-IT" b="0" i="1" dirty="0">
                <a:solidFill>
                  <a:schemeClr val="tx1"/>
                </a:solidFill>
              </a:rPr>
              <a:t>offerte presentate: </a:t>
            </a:r>
            <a:r>
              <a:rPr lang="it-IT" i="1" dirty="0">
                <a:effectLst>
                  <a:outerShdw blurRad="38100" dist="38100" dir="2700000" algn="tl">
                    <a:srgbClr val="000000">
                      <a:alpha val="43137"/>
                    </a:srgbClr>
                  </a:outerShdw>
                </a:effectLst>
              </a:rPr>
              <a:t>16.</a:t>
            </a:r>
          </a:p>
          <a:p>
            <a:pPr lvl="0"/>
            <a:r>
              <a:rPr lang="it-IT" i="1" dirty="0" err="1">
                <a:solidFill>
                  <a:schemeClr val="tx1"/>
                </a:solidFill>
                <a:effectLst>
                  <a:outerShdw blurRad="38100" dist="38100" dir="2700000" algn="tl">
                    <a:srgbClr val="000000">
                      <a:alpha val="43137"/>
                    </a:srgbClr>
                  </a:outerShdw>
                </a:effectLst>
              </a:rPr>
              <a:t>a.2</a:t>
            </a:r>
            <a:r>
              <a:rPr lang="it-IT" i="1" dirty="0">
                <a:solidFill>
                  <a:schemeClr val="tx1"/>
                </a:solidFill>
                <a:effectLst>
                  <a:outerShdw blurRad="38100" dist="38100" dir="2700000" algn="tl">
                    <a:srgbClr val="000000">
                      <a:alpha val="43137"/>
                    </a:srgbClr>
                  </a:outerShdw>
                </a:effectLst>
              </a:rPr>
              <a:t>) Taglio Ali</a:t>
            </a:r>
            <a:r>
              <a:rPr lang="it-IT" b="0" i="1" dirty="0">
                <a:solidFill>
                  <a:schemeClr val="tx1"/>
                </a:solidFill>
              </a:rPr>
              <a:t>:  Calcolo 10% di 16 = 1,6 ossia, arrotondato in eccesso, </a:t>
            </a:r>
            <a:r>
              <a:rPr lang="it-IT" i="1" dirty="0">
                <a:effectLst>
                  <a:outerShdw blurRad="38100" dist="38100" dir="2700000" algn="tl">
                    <a:srgbClr val="000000">
                      <a:alpha val="43137"/>
                    </a:srgbClr>
                  </a:outerShdw>
                </a:effectLst>
              </a:rPr>
              <a:t>2 imprese</a:t>
            </a:r>
            <a:r>
              <a:rPr lang="it-IT" b="0" i="1" dirty="0">
                <a:solidFill>
                  <a:schemeClr val="tx1"/>
                </a:solidFill>
              </a:rPr>
              <a:t>, come unità superiore. </a:t>
            </a:r>
          </a:p>
          <a:p>
            <a:pPr lvl="0"/>
            <a:r>
              <a:rPr lang="it-IT" b="0" i="1" dirty="0">
                <a:solidFill>
                  <a:schemeClr val="tx1"/>
                </a:solidFill>
              </a:rPr>
              <a:t>Eliminazione di 2 offerte di minor ribasso (Amiata e Bernina) e di 2  maggior ribasso (Qatar e Resegone).</a:t>
            </a:r>
          </a:p>
          <a:p>
            <a:pPr lvl="0"/>
            <a:r>
              <a:rPr lang="it-IT" i="1" dirty="0" err="1">
                <a:solidFill>
                  <a:schemeClr val="tx1"/>
                </a:solidFill>
                <a:effectLst>
                  <a:outerShdw blurRad="38100" dist="38100" dir="2700000" algn="tl">
                    <a:srgbClr val="000000">
                      <a:alpha val="43137"/>
                    </a:srgbClr>
                  </a:outerShdw>
                </a:effectLst>
              </a:rPr>
              <a:t>a.3</a:t>
            </a:r>
            <a:r>
              <a:rPr lang="it-IT" i="1" dirty="0">
                <a:solidFill>
                  <a:schemeClr val="tx1"/>
                </a:solidFill>
                <a:effectLst>
                  <a:outerShdw blurRad="38100" dist="38100" dir="2700000" algn="tl">
                    <a:srgbClr val="000000">
                      <a:alpha val="43137"/>
                    </a:srgbClr>
                  </a:outerShdw>
                </a:effectLst>
              </a:rPr>
              <a:t>) Somma dei ribassi percentuali</a:t>
            </a:r>
            <a:r>
              <a:rPr lang="it-IT" b="0" i="1" dirty="0">
                <a:solidFill>
                  <a:schemeClr val="tx1"/>
                </a:solidFill>
              </a:rPr>
              <a:t>: </a:t>
            </a:r>
          </a:p>
          <a:p>
            <a:pPr lvl="0"/>
            <a:r>
              <a:rPr lang="it-IT" b="0" i="1" dirty="0">
                <a:solidFill>
                  <a:schemeClr val="tx1"/>
                </a:solidFill>
              </a:rPr>
              <a:t>19,0100 + 19,4910 + 24,5967 + 25,1089 + 26,2390 + 26,3210 + 27,2278 + 30,5529 + 31,7380 + 34,2566 + 36,1968 + 37,1587 = </a:t>
            </a:r>
            <a:r>
              <a:rPr lang="it-IT" i="1" dirty="0">
                <a:effectLst>
                  <a:outerShdw blurRad="38100" dist="38100" dir="2700000" algn="tl">
                    <a:srgbClr val="000000">
                      <a:alpha val="43137"/>
                    </a:srgbClr>
                  </a:outerShdw>
                </a:effectLst>
              </a:rPr>
              <a:t>337,8974</a:t>
            </a:r>
            <a:r>
              <a:rPr lang="it-IT" b="0" i="1" dirty="0">
                <a:solidFill>
                  <a:schemeClr val="tx1"/>
                </a:solidFill>
              </a:rPr>
              <a:t> (</a:t>
            </a:r>
            <a:r>
              <a:rPr lang="it-IT" b="0" i="1" dirty="0" err="1">
                <a:solidFill>
                  <a:schemeClr val="tx1"/>
                </a:solidFill>
              </a:rPr>
              <a:t>SRP</a:t>
            </a:r>
            <a:r>
              <a:rPr lang="it-IT" b="0" i="1" dirty="0">
                <a:solidFill>
                  <a:schemeClr val="tx1"/>
                </a:solidFill>
              </a:rPr>
              <a:t>).</a:t>
            </a:r>
          </a:p>
          <a:p>
            <a:pPr lvl="0"/>
            <a:r>
              <a:rPr lang="it-IT" i="1" dirty="0" err="1">
                <a:solidFill>
                  <a:schemeClr val="tx1"/>
                </a:solidFill>
                <a:effectLst>
                  <a:outerShdw blurRad="38100" dist="38100" dir="2700000" algn="tl">
                    <a:srgbClr val="000000">
                      <a:alpha val="43137"/>
                    </a:srgbClr>
                  </a:outerShdw>
                </a:effectLst>
              </a:rPr>
              <a:t>a.4</a:t>
            </a:r>
            <a:r>
              <a:rPr lang="it-IT" i="1" dirty="0">
                <a:solidFill>
                  <a:schemeClr val="tx1"/>
                </a:solidFill>
                <a:effectLst>
                  <a:outerShdw blurRad="38100" dist="38100" dir="2700000" algn="tl">
                    <a:srgbClr val="000000">
                      <a:alpha val="43137"/>
                    </a:srgbClr>
                  </a:outerShdw>
                </a:effectLst>
              </a:rPr>
              <a:t>) Media aritmetica dei ribassi percentuali</a:t>
            </a:r>
            <a:r>
              <a:rPr lang="it-IT" b="0" i="1" dirty="0">
                <a:solidFill>
                  <a:schemeClr val="tx1"/>
                </a:solidFill>
              </a:rPr>
              <a:t>: </a:t>
            </a:r>
          </a:p>
          <a:p>
            <a:pPr lvl="0"/>
            <a:r>
              <a:rPr lang="it-IT" b="0" i="1" dirty="0" err="1">
                <a:solidFill>
                  <a:schemeClr val="tx1"/>
                </a:solidFill>
              </a:rPr>
              <a:t>SRP</a:t>
            </a:r>
            <a:r>
              <a:rPr lang="it-IT" b="0" i="1" dirty="0">
                <a:solidFill>
                  <a:schemeClr val="tx1"/>
                </a:solidFill>
              </a:rPr>
              <a:t> ÷ n. di offerte = MAR</a:t>
            </a:r>
          </a:p>
          <a:p>
            <a:r>
              <a:rPr lang="it-IT" b="0" i="1" dirty="0">
                <a:solidFill>
                  <a:schemeClr val="tx1"/>
                </a:solidFill>
              </a:rPr>
              <a:t>337,8974 ÷ 12 = </a:t>
            </a:r>
            <a:r>
              <a:rPr lang="it-IT" i="1" dirty="0">
                <a:effectLst>
                  <a:outerShdw blurRad="38100" dist="38100" dir="2700000" algn="tl">
                    <a:srgbClr val="000000">
                      <a:alpha val="43137"/>
                    </a:srgbClr>
                  </a:outerShdw>
                </a:effectLst>
              </a:rPr>
              <a:t>28,1581 </a:t>
            </a:r>
            <a:r>
              <a:rPr lang="it-IT" b="0" i="1" dirty="0">
                <a:solidFill>
                  <a:schemeClr val="tx1"/>
                </a:solidFill>
              </a:rPr>
              <a:t>[…]</a:t>
            </a:r>
          </a:p>
        </p:txBody>
      </p:sp>
      <p:sp>
        <p:nvSpPr>
          <p:cNvPr id="10" name="Segno di moltiplicazione 9">
            <a:extLst>
              <a:ext uri="{FF2B5EF4-FFF2-40B4-BE49-F238E27FC236}">
                <a16:creationId xmlns:a16="http://schemas.microsoft.com/office/drawing/2014/main" id="{DF5FB1DF-BEE5-CC6B-80B6-B659F99978FD}"/>
              </a:ext>
            </a:extLst>
          </p:cNvPr>
          <p:cNvSpPr/>
          <p:nvPr/>
        </p:nvSpPr>
        <p:spPr>
          <a:xfrm>
            <a:off x="-124913" y="1327736"/>
            <a:ext cx="3693555" cy="504788"/>
          </a:xfrm>
          <a:custGeom>
            <a:avLst/>
            <a:gdLst>
              <a:gd name="connsiteX0" fmla="*/ 882673 w 3693555"/>
              <a:gd name="connsiteY0" fmla="*/ 153629 h 504788"/>
              <a:gd name="connsiteX1" fmla="*/ 891526 w 3693555"/>
              <a:gd name="connsiteY1" fmla="*/ 88846 h 504788"/>
              <a:gd name="connsiteX2" fmla="*/ 1359599 w 3693555"/>
              <a:gd name="connsiteY2" fmla="*/ 152816 h 504788"/>
              <a:gd name="connsiteX3" fmla="*/ 1846778 w 3693555"/>
              <a:gd name="connsiteY3" fmla="*/ 219398 h 504788"/>
              <a:gd name="connsiteX4" fmla="*/ 2343509 w 3693555"/>
              <a:gd name="connsiteY4" fmla="*/ 151511 h 504788"/>
              <a:gd name="connsiteX5" fmla="*/ 2802029 w 3693555"/>
              <a:gd name="connsiteY5" fmla="*/ 88846 h 504788"/>
              <a:gd name="connsiteX6" fmla="*/ 2810882 w 3693555"/>
              <a:gd name="connsiteY6" fmla="*/ 153629 h 504788"/>
              <a:gd name="connsiteX7" fmla="*/ 2449548 w 3693555"/>
              <a:gd name="connsiteY7" fmla="*/ 203012 h 504788"/>
              <a:gd name="connsiteX8" fmla="*/ 2088214 w 3693555"/>
              <a:gd name="connsiteY8" fmla="*/ 252394 h 504788"/>
              <a:gd name="connsiteX9" fmla="*/ 2464001 w 3693555"/>
              <a:gd name="connsiteY9" fmla="*/ 303752 h 504788"/>
              <a:gd name="connsiteX10" fmla="*/ 2810882 w 3693555"/>
              <a:gd name="connsiteY10" fmla="*/ 351159 h 504788"/>
              <a:gd name="connsiteX11" fmla="*/ 2802029 w 3693555"/>
              <a:gd name="connsiteY11" fmla="*/ 415942 h 504788"/>
              <a:gd name="connsiteX12" fmla="*/ 2333956 w 3693555"/>
              <a:gd name="connsiteY12" fmla="*/ 351972 h 504788"/>
              <a:gd name="connsiteX13" fmla="*/ 1846778 w 3693555"/>
              <a:gd name="connsiteY13" fmla="*/ 285390 h 504788"/>
              <a:gd name="connsiteX14" fmla="*/ 1359599 w 3693555"/>
              <a:gd name="connsiteY14" fmla="*/ 351972 h 504788"/>
              <a:gd name="connsiteX15" fmla="*/ 891526 w 3693555"/>
              <a:gd name="connsiteY15" fmla="*/ 415942 h 504788"/>
              <a:gd name="connsiteX16" fmla="*/ 882673 w 3693555"/>
              <a:gd name="connsiteY16" fmla="*/ 351159 h 504788"/>
              <a:gd name="connsiteX17" fmla="*/ 1229554 w 3693555"/>
              <a:gd name="connsiteY17" fmla="*/ 303752 h 504788"/>
              <a:gd name="connsiteX18" fmla="*/ 1605341 w 3693555"/>
              <a:gd name="connsiteY18" fmla="*/ 252394 h 504788"/>
              <a:gd name="connsiteX19" fmla="*/ 1251234 w 3693555"/>
              <a:gd name="connsiteY19" fmla="*/ 203999 h 504788"/>
              <a:gd name="connsiteX20" fmla="*/ 882673 w 3693555"/>
              <a:gd name="connsiteY20" fmla="*/ 153629 h 5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3555" h="504788" fill="none" extrusionOk="0">
                <a:moveTo>
                  <a:pt x="882673" y="153629"/>
                </a:moveTo>
                <a:cubicBezTo>
                  <a:pt x="885487" y="123494"/>
                  <a:pt x="890786" y="110631"/>
                  <a:pt x="891526" y="88846"/>
                </a:cubicBezTo>
                <a:cubicBezTo>
                  <a:pt x="1104773" y="133626"/>
                  <a:pt x="1126808" y="133974"/>
                  <a:pt x="1359599" y="152816"/>
                </a:cubicBezTo>
                <a:cubicBezTo>
                  <a:pt x="1592390" y="171658"/>
                  <a:pt x="1668059" y="189844"/>
                  <a:pt x="1846778" y="219398"/>
                </a:cubicBezTo>
                <a:cubicBezTo>
                  <a:pt x="2073865" y="178822"/>
                  <a:pt x="2157045" y="179522"/>
                  <a:pt x="2343509" y="151511"/>
                </a:cubicBezTo>
                <a:cubicBezTo>
                  <a:pt x="2529973" y="123500"/>
                  <a:pt x="2618131" y="105943"/>
                  <a:pt x="2802029" y="88846"/>
                </a:cubicBezTo>
                <a:cubicBezTo>
                  <a:pt x="2807535" y="108696"/>
                  <a:pt x="2804012" y="124551"/>
                  <a:pt x="2810882" y="153629"/>
                </a:cubicBezTo>
                <a:cubicBezTo>
                  <a:pt x="2712579" y="171541"/>
                  <a:pt x="2569940" y="178045"/>
                  <a:pt x="2449548" y="203012"/>
                </a:cubicBezTo>
                <a:cubicBezTo>
                  <a:pt x="2329156" y="227979"/>
                  <a:pt x="2237967" y="234808"/>
                  <a:pt x="2088214" y="252394"/>
                </a:cubicBezTo>
                <a:cubicBezTo>
                  <a:pt x="2256991" y="280006"/>
                  <a:pt x="2292716" y="270062"/>
                  <a:pt x="2464001" y="303752"/>
                </a:cubicBezTo>
                <a:cubicBezTo>
                  <a:pt x="2635286" y="337442"/>
                  <a:pt x="2684810" y="346396"/>
                  <a:pt x="2810882" y="351159"/>
                </a:cubicBezTo>
                <a:cubicBezTo>
                  <a:pt x="2807302" y="365841"/>
                  <a:pt x="2804128" y="390010"/>
                  <a:pt x="2802029" y="415942"/>
                </a:cubicBezTo>
                <a:cubicBezTo>
                  <a:pt x="2655939" y="388939"/>
                  <a:pt x="2509163" y="379466"/>
                  <a:pt x="2333956" y="351972"/>
                </a:cubicBezTo>
                <a:cubicBezTo>
                  <a:pt x="2158749" y="324478"/>
                  <a:pt x="2074705" y="321568"/>
                  <a:pt x="1846778" y="285390"/>
                </a:cubicBezTo>
                <a:cubicBezTo>
                  <a:pt x="1667578" y="323791"/>
                  <a:pt x="1563741" y="326000"/>
                  <a:pt x="1359599" y="351972"/>
                </a:cubicBezTo>
                <a:cubicBezTo>
                  <a:pt x="1155457" y="377944"/>
                  <a:pt x="1012823" y="387380"/>
                  <a:pt x="891526" y="415942"/>
                </a:cubicBezTo>
                <a:cubicBezTo>
                  <a:pt x="890754" y="389617"/>
                  <a:pt x="884931" y="371966"/>
                  <a:pt x="882673" y="351159"/>
                </a:cubicBezTo>
                <a:cubicBezTo>
                  <a:pt x="991256" y="341122"/>
                  <a:pt x="1144753" y="310652"/>
                  <a:pt x="1229554" y="303752"/>
                </a:cubicBezTo>
                <a:cubicBezTo>
                  <a:pt x="1314355" y="296852"/>
                  <a:pt x="1479761" y="277779"/>
                  <a:pt x="1605341" y="252394"/>
                </a:cubicBezTo>
                <a:cubicBezTo>
                  <a:pt x="1470225" y="249240"/>
                  <a:pt x="1342398" y="219794"/>
                  <a:pt x="1251234" y="203999"/>
                </a:cubicBezTo>
                <a:cubicBezTo>
                  <a:pt x="1160070" y="188204"/>
                  <a:pt x="1018675" y="174598"/>
                  <a:pt x="882673" y="153629"/>
                </a:cubicBezTo>
                <a:close/>
              </a:path>
              <a:path w="3693555" h="504788" stroke="0" extrusionOk="0">
                <a:moveTo>
                  <a:pt x="882673" y="153629"/>
                </a:moveTo>
                <a:cubicBezTo>
                  <a:pt x="889292" y="129146"/>
                  <a:pt x="889645" y="110829"/>
                  <a:pt x="891526" y="88846"/>
                </a:cubicBezTo>
                <a:cubicBezTo>
                  <a:pt x="1053241" y="105055"/>
                  <a:pt x="1253300" y="124355"/>
                  <a:pt x="1388257" y="156733"/>
                </a:cubicBezTo>
                <a:cubicBezTo>
                  <a:pt x="1523214" y="189111"/>
                  <a:pt x="1646498" y="175056"/>
                  <a:pt x="1846778" y="219398"/>
                </a:cubicBezTo>
                <a:cubicBezTo>
                  <a:pt x="2043862" y="209140"/>
                  <a:pt x="2114542" y="186896"/>
                  <a:pt x="2305298" y="156733"/>
                </a:cubicBezTo>
                <a:cubicBezTo>
                  <a:pt x="2496054" y="126570"/>
                  <a:pt x="2625148" y="120070"/>
                  <a:pt x="2802029" y="88846"/>
                </a:cubicBezTo>
                <a:cubicBezTo>
                  <a:pt x="2805645" y="114414"/>
                  <a:pt x="2808233" y="129478"/>
                  <a:pt x="2810882" y="153629"/>
                </a:cubicBezTo>
                <a:cubicBezTo>
                  <a:pt x="2692826" y="152196"/>
                  <a:pt x="2560457" y="175441"/>
                  <a:pt x="2456775" y="202024"/>
                </a:cubicBezTo>
                <a:cubicBezTo>
                  <a:pt x="2353093" y="228607"/>
                  <a:pt x="2227297" y="219285"/>
                  <a:pt x="2088214" y="252394"/>
                </a:cubicBezTo>
                <a:cubicBezTo>
                  <a:pt x="2267460" y="268497"/>
                  <a:pt x="2272104" y="290954"/>
                  <a:pt x="2449548" y="301777"/>
                </a:cubicBezTo>
                <a:cubicBezTo>
                  <a:pt x="2626992" y="312600"/>
                  <a:pt x="2707241" y="337778"/>
                  <a:pt x="2810882" y="351159"/>
                </a:cubicBezTo>
                <a:cubicBezTo>
                  <a:pt x="2809319" y="382190"/>
                  <a:pt x="2804863" y="393475"/>
                  <a:pt x="2802029" y="415942"/>
                </a:cubicBezTo>
                <a:cubicBezTo>
                  <a:pt x="2684185" y="422771"/>
                  <a:pt x="2504983" y="368945"/>
                  <a:pt x="2314851" y="349360"/>
                </a:cubicBezTo>
                <a:cubicBezTo>
                  <a:pt x="2124719" y="329775"/>
                  <a:pt x="1991379" y="291642"/>
                  <a:pt x="1846778" y="285390"/>
                </a:cubicBezTo>
                <a:cubicBezTo>
                  <a:pt x="1751388" y="317646"/>
                  <a:pt x="1490791" y="320768"/>
                  <a:pt x="1359599" y="351972"/>
                </a:cubicBezTo>
                <a:cubicBezTo>
                  <a:pt x="1228407" y="383176"/>
                  <a:pt x="997345" y="395959"/>
                  <a:pt x="891526" y="415942"/>
                </a:cubicBezTo>
                <a:cubicBezTo>
                  <a:pt x="888418" y="389161"/>
                  <a:pt x="885507" y="379594"/>
                  <a:pt x="882673" y="351159"/>
                </a:cubicBezTo>
                <a:cubicBezTo>
                  <a:pt x="984446" y="345758"/>
                  <a:pt x="1126551" y="303686"/>
                  <a:pt x="1236780" y="302764"/>
                </a:cubicBezTo>
                <a:cubicBezTo>
                  <a:pt x="1347009" y="301843"/>
                  <a:pt x="1517037" y="250930"/>
                  <a:pt x="1605341" y="252394"/>
                </a:cubicBezTo>
                <a:cubicBezTo>
                  <a:pt x="1461932" y="233508"/>
                  <a:pt x="1327227" y="211784"/>
                  <a:pt x="1251234" y="203999"/>
                </a:cubicBezTo>
                <a:cubicBezTo>
                  <a:pt x="1175241" y="196214"/>
                  <a:pt x="1024432" y="164059"/>
                  <a:pt x="882673" y="153629"/>
                </a:cubicBezTo>
                <a:close/>
              </a:path>
            </a:pathLst>
          </a:custGeom>
          <a:solidFill>
            <a:srgbClr val="FF0000"/>
          </a:solidFill>
          <a:ln>
            <a:solidFill>
              <a:schemeClr val="accent2">
                <a:lumMod val="75000"/>
              </a:schemeClr>
            </a:solidFill>
            <a:extLst>
              <a:ext uri="{C807C97D-BFC1-408E-A445-0C87EB9F89A2}">
                <ask:lineSketchStyleProps xmlns:ask="http://schemas.microsoft.com/office/drawing/2018/sketchyshapes" sd="2367171527">
                  <a:prstGeom prst="mathMultiply">
                    <a:avLst>
                      <a:gd name="adj1" fmla="val 12953"/>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1" name="Segno di moltiplicazione 10">
            <a:extLst>
              <a:ext uri="{FF2B5EF4-FFF2-40B4-BE49-F238E27FC236}">
                <a16:creationId xmlns:a16="http://schemas.microsoft.com/office/drawing/2014/main" id="{40563F85-60BC-C7C1-A76C-16C267EB234E}"/>
              </a:ext>
            </a:extLst>
          </p:cNvPr>
          <p:cNvSpPr/>
          <p:nvPr/>
        </p:nvSpPr>
        <p:spPr>
          <a:xfrm>
            <a:off x="-32525" y="4044529"/>
            <a:ext cx="3693555" cy="504788"/>
          </a:xfrm>
          <a:custGeom>
            <a:avLst/>
            <a:gdLst>
              <a:gd name="connsiteX0" fmla="*/ 882673 w 3693555"/>
              <a:gd name="connsiteY0" fmla="*/ 153629 h 504788"/>
              <a:gd name="connsiteX1" fmla="*/ 891526 w 3693555"/>
              <a:gd name="connsiteY1" fmla="*/ 88846 h 504788"/>
              <a:gd name="connsiteX2" fmla="*/ 1359599 w 3693555"/>
              <a:gd name="connsiteY2" fmla="*/ 152816 h 504788"/>
              <a:gd name="connsiteX3" fmla="*/ 1846778 w 3693555"/>
              <a:gd name="connsiteY3" fmla="*/ 219398 h 504788"/>
              <a:gd name="connsiteX4" fmla="*/ 2343509 w 3693555"/>
              <a:gd name="connsiteY4" fmla="*/ 151511 h 504788"/>
              <a:gd name="connsiteX5" fmla="*/ 2802029 w 3693555"/>
              <a:gd name="connsiteY5" fmla="*/ 88846 h 504788"/>
              <a:gd name="connsiteX6" fmla="*/ 2810882 w 3693555"/>
              <a:gd name="connsiteY6" fmla="*/ 153629 h 504788"/>
              <a:gd name="connsiteX7" fmla="*/ 2449548 w 3693555"/>
              <a:gd name="connsiteY7" fmla="*/ 203012 h 504788"/>
              <a:gd name="connsiteX8" fmla="*/ 2088214 w 3693555"/>
              <a:gd name="connsiteY8" fmla="*/ 252394 h 504788"/>
              <a:gd name="connsiteX9" fmla="*/ 2464001 w 3693555"/>
              <a:gd name="connsiteY9" fmla="*/ 303752 h 504788"/>
              <a:gd name="connsiteX10" fmla="*/ 2810882 w 3693555"/>
              <a:gd name="connsiteY10" fmla="*/ 351159 h 504788"/>
              <a:gd name="connsiteX11" fmla="*/ 2802029 w 3693555"/>
              <a:gd name="connsiteY11" fmla="*/ 415942 h 504788"/>
              <a:gd name="connsiteX12" fmla="*/ 2333956 w 3693555"/>
              <a:gd name="connsiteY12" fmla="*/ 351972 h 504788"/>
              <a:gd name="connsiteX13" fmla="*/ 1846778 w 3693555"/>
              <a:gd name="connsiteY13" fmla="*/ 285390 h 504788"/>
              <a:gd name="connsiteX14" fmla="*/ 1359599 w 3693555"/>
              <a:gd name="connsiteY14" fmla="*/ 351972 h 504788"/>
              <a:gd name="connsiteX15" fmla="*/ 891526 w 3693555"/>
              <a:gd name="connsiteY15" fmla="*/ 415942 h 504788"/>
              <a:gd name="connsiteX16" fmla="*/ 882673 w 3693555"/>
              <a:gd name="connsiteY16" fmla="*/ 351159 h 504788"/>
              <a:gd name="connsiteX17" fmla="*/ 1229554 w 3693555"/>
              <a:gd name="connsiteY17" fmla="*/ 303752 h 504788"/>
              <a:gd name="connsiteX18" fmla="*/ 1605341 w 3693555"/>
              <a:gd name="connsiteY18" fmla="*/ 252394 h 504788"/>
              <a:gd name="connsiteX19" fmla="*/ 1251234 w 3693555"/>
              <a:gd name="connsiteY19" fmla="*/ 203999 h 504788"/>
              <a:gd name="connsiteX20" fmla="*/ 882673 w 3693555"/>
              <a:gd name="connsiteY20" fmla="*/ 153629 h 5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3555" h="504788" fill="none" extrusionOk="0">
                <a:moveTo>
                  <a:pt x="882673" y="153629"/>
                </a:moveTo>
                <a:cubicBezTo>
                  <a:pt x="885487" y="123494"/>
                  <a:pt x="890786" y="110631"/>
                  <a:pt x="891526" y="88846"/>
                </a:cubicBezTo>
                <a:cubicBezTo>
                  <a:pt x="1104773" y="133626"/>
                  <a:pt x="1126808" y="133974"/>
                  <a:pt x="1359599" y="152816"/>
                </a:cubicBezTo>
                <a:cubicBezTo>
                  <a:pt x="1592390" y="171658"/>
                  <a:pt x="1668059" y="189844"/>
                  <a:pt x="1846778" y="219398"/>
                </a:cubicBezTo>
                <a:cubicBezTo>
                  <a:pt x="2073865" y="178822"/>
                  <a:pt x="2157045" y="179522"/>
                  <a:pt x="2343509" y="151511"/>
                </a:cubicBezTo>
                <a:cubicBezTo>
                  <a:pt x="2529973" y="123500"/>
                  <a:pt x="2618131" y="105943"/>
                  <a:pt x="2802029" y="88846"/>
                </a:cubicBezTo>
                <a:cubicBezTo>
                  <a:pt x="2807535" y="108696"/>
                  <a:pt x="2804012" y="124551"/>
                  <a:pt x="2810882" y="153629"/>
                </a:cubicBezTo>
                <a:cubicBezTo>
                  <a:pt x="2712579" y="171541"/>
                  <a:pt x="2569940" y="178045"/>
                  <a:pt x="2449548" y="203012"/>
                </a:cubicBezTo>
                <a:cubicBezTo>
                  <a:pt x="2329156" y="227979"/>
                  <a:pt x="2237967" y="234808"/>
                  <a:pt x="2088214" y="252394"/>
                </a:cubicBezTo>
                <a:cubicBezTo>
                  <a:pt x="2256991" y="280006"/>
                  <a:pt x="2292716" y="270062"/>
                  <a:pt x="2464001" y="303752"/>
                </a:cubicBezTo>
                <a:cubicBezTo>
                  <a:pt x="2635286" y="337442"/>
                  <a:pt x="2684810" y="346396"/>
                  <a:pt x="2810882" y="351159"/>
                </a:cubicBezTo>
                <a:cubicBezTo>
                  <a:pt x="2807302" y="365841"/>
                  <a:pt x="2804128" y="390010"/>
                  <a:pt x="2802029" y="415942"/>
                </a:cubicBezTo>
                <a:cubicBezTo>
                  <a:pt x="2655939" y="388939"/>
                  <a:pt x="2509163" y="379466"/>
                  <a:pt x="2333956" y="351972"/>
                </a:cubicBezTo>
                <a:cubicBezTo>
                  <a:pt x="2158749" y="324478"/>
                  <a:pt x="2074705" y="321568"/>
                  <a:pt x="1846778" y="285390"/>
                </a:cubicBezTo>
                <a:cubicBezTo>
                  <a:pt x="1667578" y="323791"/>
                  <a:pt x="1563741" y="326000"/>
                  <a:pt x="1359599" y="351972"/>
                </a:cubicBezTo>
                <a:cubicBezTo>
                  <a:pt x="1155457" y="377944"/>
                  <a:pt x="1012823" y="387380"/>
                  <a:pt x="891526" y="415942"/>
                </a:cubicBezTo>
                <a:cubicBezTo>
                  <a:pt x="890754" y="389617"/>
                  <a:pt x="884931" y="371966"/>
                  <a:pt x="882673" y="351159"/>
                </a:cubicBezTo>
                <a:cubicBezTo>
                  <a:pt x="991256" y="341122"/>
                  <a:pt x="1144753" y="310652"/>
                  <a:pt x="1229554" y="303752"/>
                </a:cubicBezTo>
                <a:cubicBezTo>
                  <a:pt x="1314355" y="296852"/>
                  <a:pt x="1479761" y="277779"/>
                  <a:pt x="1605341" y="252394"/>
                </a:cubicBezTo>
                <a:cubicBezTo>
                  <a:pt x="1470225" y="249240"/>
                  <a:pt x="1342398" y="219794"/>
                  <a:pt x="1251234" y="203999"/>
                </a:cubicBezTo>
                <a:cubicBezTo>
                  <a:pt x="1160070" y="188204"/>
                  <a:pt x="1018675" y="174598"/>
                  <a:pt x="882673" y="153629"/>
                </a:cubicBezTo>
                <a:close/>
              </a:path>
              <a:path w="3693555" h="504788" stroke="0" extrusionOk="0">
                <a:moveTo>
                  <a:pt x="882673" y="153629"/>
                </a:moveTo>
                <a:cubicBezTo>
                  <a:pt x="889292" y="129146"/>
                  <a:pt x="889645" y="110829"/>
                  <a:pt x="891526" y="88846"/>
                </a:cubicBezTo>
                <a:cubicBezTo>
                  <a:pt x="1053241" y="105055"/>
                  <a:pt x="1253300" y="124355"/>
                  <a:pt x="1388257" y="156733"/>
                </a:cubicBezTo>
                <a:cubicBezTo>
                  <a:pt x="1523214" y="189111"/>
                  <a:pt x="1646498" y="175056"/>
                  <a:pt x="1846778" y="219398"/>
                </a:cubicBezTo>
                <a:cubicBezTo>
                  <a:pt x="2043862" y="209140"/>
                  <a:pt x="2114542" y="186896"/>
                  <a:pt x="2305298" y="156733"/>
                </a:cubicBezTo>
                <a:cubicBezTo>
                  <a:pt x="2496054" y="126570"/>
                  <a:pt x="2625148" y="120070"/>
                  <a:pt x="2802029" y="88846"/>
                </a:cubicBezTo>
                <a:cubicBezTo>
                  <a:pt x="2805645" y="114414"/>
                  <a:pt x="2808233" y="129478"/>
                  <a:pt x="2810882" y="153629"/>
                </a:cubicBezTo>
                <a:cubicBezTo>
                  <a:pt x="2692826" y="152196"/>
                  <a:pt x="2560457" y="175441"/>
                  <a:pt x="2456775" y="202024"/>
                </a:cubicBezTo>
                <a:cubicBezTo>
                  <a:pt x="2353093" y="228607"/>
                  <a:pt x="2227297" y="219285"/>
                  <a:pt x="2088214" y="252394"/>
                </a:cubicBezTo>
                <a:cubicBezTo>
                  <a:pt x="2267460" y="268497"/>
                  <a:pt x="2272104" y="290954"/>
                  <a:pt x="2449548" y="301777"/>
                </a:cubicBezTo>
                <a:cubicBezTo>
                  <a:pt x="2626992" y="312600"/>
                  <a:pt x="2707241" y="337778"/>
                  <a:pt x="2810882" y="351159"/>
                </a:cubicBezTo>
                <a:cubicBezTo>
                  <a:pt x="2809319" y="382190"/>
                  <a:pt x="2804863" y="393475"/>
                  <a:pt x="2802029" y="415942"/>
                </a:cubicBezTo>
                <a:cubicBezTo>
                  <a:pt x="2684185" y="422771"/>
                  <a:pt x="2504983" y="368945"/>
                  <a:pt x="2314851" y="349360"/>
                </a:cubicBezTo>
                <a:cubicBezTo>
                  <a:pt x="2124719" y="329775"/>
                  <a:pt x="1991379" y="291642"/>
                  <a:pt x="1846778" y="285390"/>
                </a:cubicBezTo>
                <a:cubicBezTo>
                  <a:pt x="1751388" y="317646"/>
                  <a:pt x="1490791" y="320768"/>
                  <a:pt x="1359599" y="351972"/>
                </a:cubicBezTo>
                <a:cubicBezTo>
                  <a:pt x="1228407" y="383176"/>
                  <a:pt x="997345" y="395959"/>
                  <a:pt x="891526" y="415942"/>
                </a:cubicBezTo>
                <a:cubicBezTo>
                  <a:pt x="888418" y="389161"/>
                  <a:pt x="885507" y="379594"/>
                  <a:pt x="882673" y="351159"/>
                </a:cubicBezTo>
                <a:cubicBezTo>
                  <a:pt x="984446" y="345758"/>
                  <a:pt x="1126551" y="303686"/>
                  <a:pt x="1236780" y="302764"/>
                </a:cubicBezTo>
                <a:cubicBezTo>
                  <a:pt x="1347009" y="301843"/>
                  <a:pt x="1517037" y="250930"/>
                  <a:pt x="1605341" y="252394"/>
                </a:cubicBezTo>
                <a:cubicBezTo>
                  <a:pt x="1461932" y="233508"/>
                  <a:pt x="1327227" y="211784"/>
                  <a:pt x="1251234" y="203999"/>
                </a:cubicBezTo>
                <a:cubicBezTo>
                  <a:pt x="1175241" y="196214"/>
                  <a:pt x="1024432" y="164059"/>
                  <a:pt x="882673" y="153629"/>
                </a:cubicBezTo>
                <a:close/>
              </a:path>
            </a:pathLst>
          </a:custGeom>
          <a:solidFill>
            <a:srgbClr val="FF0000"/>
          </a:solidFill>
          <a:ln>
            <a:solidFill>
              <a:schemeClr val="accent2">
                <a:lumMod val="75000"/>
              </a:schemeClr>
            </a:solidFill>
            <a:extLst>
              <a:ext uri="{C807C97D-BFC1-408E-A445-0C87EB9F89A2}">
                <ask:lineSketchStyleProps xmlns:ask="http://schemas.microsoft.com/office/drawing/2018/sketchyshapes" sd="2367171527">
                  <a:prstGeom prst="mathMultiply">
                    <a:avLst>
                      <a:gd name="adj1" fmla="val 12953"/>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22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4B02AFC-6086-5189-F27E-E17DF161BEEC}"/>
              </a:ext>
            </a:extLst>
          </p:cNvPr>
          <p:cNvSpPr txBox="1">
            <a:spLocks/>
          </p:cNvSpPr>
          <p:nvPr/>
        </p:nvSpPr>
        <p:spPr>
          <a:xfrm>
            <a:off x="1331640" y="1707654"/>
            <a:ext cx="6192688" cy="648072"/>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it-IT" dirty="0"/>
          </a:p>
        </p:txBody>
      </p:sp>
      <p:sp>
        <p:nvSpPr>
          <p:cNvPr id="6" name="Titolo 5">
            <a:extLst>
              <a:ext uri="{FF2B5EF4-FFF2-40B4-BE49-F238E27FC236}">
                <a16:creationId xmlns:a16="http://schemas.microsoft.com/office/drawing/2014/main" id="{8E51C34D-9A6F-D91C-6DD5-51880A2E8812}"/>
              </a:ext>
            </a:extLst>
          </p:cNvPr>
          <p:cNvSpPr>
            <a:spLocks noGrp="1"/>
          </p:cNvSpPr>
          <p:nvPr>
            <p:ph type="title"/>
          </p:nvPr>
        </p:nvSpPr>
        <p:spPr/>
        <p:txBody>
          <a:bodyPr>
            <a:normAutofit/>
          </a:bodyPr>
          <a:lstStyle/>
          <a:p>
            <a:r>
              <a:rPr lang="it-IT" dirty="0"/>
              <a:t>Calcolo soglia anomalia metodo B</a:t>
            </a:r>
          </a:p>
        </p:txBody>
      </p:sp>
      <p:sp>
        <p:nvSpPr>
          <p:cNvPr id="7" name="Segnaposto contenuto 6">
            <a:extLst>
              <a:ext uri="{FF2B5EF4-FFF2-40B4-BE49-F238E27FC236}">
                <a16:creationId xmlns:a16="http://schemas.microsoft.com/office/drawing/2014/main" id="{1277D8D3-B977-B5EF-A870-FEEB54FEDDA5}"/>
              </a:ext>
            </a:extLst>
          </p:cNvPr>
          <p:cNvSpPr>
            <a:spLocks noGrp="1"/>
          </p:cNvSpPr>
          <p:nvPr>
            <p:ph idx="1"/>
          </p:nvPr>
        </p:nvSpPr>
        <p:spPr>
          <a:xfrm>
            <a:off x="457200" y="1200151"/>
            <a:ext cx="7067128" cy="3394472"/>
          </a:xfrm>
        </p:spPr>
        <p:txBody>
          <a:bodyPr>
            <a:normAutofit lnSpcReduction="10000"/>
          </a:bodyPr>
          <a:lstStyle/>
          <a:p>
            <a:pPr marL="800100" lvl="1" indent="-342900" algn="just">
              <a:buFont typeface="+mj-lt"/>
              <a:buAutoNum type="alphaLcPeriod" startAt="2"/>
            </a:pPr>
            <a:r>
              <a:rPr lang="it-IT" b="1" i="1" dirty="0">
                <a:effectLst>
                  <a:outerShdw blurRad="38100" dist="38100" dir="2700000" algn="tl">
                    <a:srgbClr val="000000">
                      <a:alpha val="43137"/>
                    </a:srgbClr>
                  </a:outerShdw>
                </a:effectLst>
              </a:rPr>
              <a:t>scarto medio aritmetico (SMA) </a:t>
            </a:r>
            <a:r>
              <a:rPr lang="it-IT" i="1" dirty="0"/>
              <a:t>dei ribassi percentuali che superano la media calcolata ex lett. a), esclusi gli  accantonati; </a:t>
            </a:r>
          </a:p>
          <a:p>
            <a:pPr marL="800100" lvl="1" indent="-342900" algn="just">
              <a:buFont typeface="+mj-lt"/>
              <a:buAutoNum type="alphaLcPeriod" startAt="2"/>
            </a:pPr>
            <a:r>
              <a:rPr lang="it-IT" b="1" i="1" dirty="0">
                <a:effectLst>
                  <a:outerShdw blurRad="38100" dist="38100" dir="2700000" algn="tl">
                    <a:srgbClr val="000000">
                      <a:alpha val="43137"/>
                    </a:srgbClr>
                  </a:outerShdw>
                </a:effectLst>
              </a:rPr>
              <a:t>soglia come somma della media aritmetica </a:t>
            </a:r>
            <a:r>
              <a:rPr lang="it-IT" i="1" dirty="0"/>
              <a:t>e dello SMA (lett. b); </a:t>
            </a:r>
          </a:p>
          <a:p>
            <a:pPr marL="800100" lvl="1" indent="-342900" algn="just">
              <a:buFont typeface="+mj-lt"/>
              <a:buAutoNum type="alphaLcPeriod" startAt="2"/>
            </a:pPr>
            <a:r>
              <a:rPr lang="it-IT" b="1" i="1" dirty="0">
                <a:effectLst>
                  <a:outerShdw blurRad="38100" dist="38100" dir="2700000" algn="tl">
                    <a:srgbClr val="000000">
                      <a:alpha val="43137"/>
                    </a:srgbClr>
                  </a:outerShdw>
                </a:effectLst>
              </a:rPr>
              <a:t>valore percentuale </a:t>
            </a:r>
            <a:r>
              <a:rPr lang="it-IT" i="1" dirty="0"/>
              <a:t>pari al prodotto delle prime due cifre dopo la virgola della somma dei ribassi (</a:t>
            </a:r>
            <a:r>
              <a:rPr lang="it-IT" i="1" dirty="0" err="1"/>
              <a:t>SRP</a:t>
            </a:r>
            <a:r>
              <a:rPr lang="it-IT" i="1" dirty="0"/>
              <a:t> lett. a) applicato allo scarto medio aritmetico (SMA ex lett. b); </a:t>
            </a:r>
          </a:p>
          <a:p>
            <a:pPr marL="800100" lvl="1" indent="-342900" algn="just">
              <a:buFont typeface="+mj-lt"/>
              <a:buAutoNum type="alphaLcPeriod" startAt="5"/>
            </a:pPr>
            <a:r>
              <a:rPr lang="it-IT" b="1" i="1" dirty="0">
                <a:effectLst>
                  <a:outerShdw blurRad="38100" dist="38100" dir="2700000" algn="tl">
                    <a:srgbClr val="000000">
                      <a:alpha val="43137"/>
                    </a:srgbClr>
                  </a:outerShdw>
                </a:effectLst>
              </a:rPr>
              <a:t>somma di tutte le cifre</a:t>
            </a:r>
            <a:r>
              <a:rPr lang="it-IT" i="1" dirty="0"/>
              <a:t>, sia prima che dopo la virgola fino al secondo decimale, della somma dei ribassi di cui alla lett. a);</a:t>
            </a:r>
          </a:p>
          <a:p>
            <a:pPr algn="just"/>
            <a:r>
              <a:rPr lang="it-IT" b="1" dirty="0">
                <a:solidFill>
                  <a:srgbClr val="FF0000"/>
                </a:solidFill>
                <a:effectLst>
                  <a:outerShdw blurRad="38100" dist="38100" dir="2700000" algn="tl">
                    <a:srgbClr val="000000">
                      <a:alpha val="43137"/>
                    </a:srgbClr>
                  </a:outerShdw>
                </a:effectLst>
              </a:rPr>
              <a:t>La soglia di anomalia è uguale </a:t>
            </a:r>
            <a:r>
              <a:rPr lang="it-IT" i="1" dirty="0"/>
              <a:t>alla soglia ex lett. c): </a:t>
            </a:r>
          </a:p>
          <a:p>
            <a:pPr marL="1200150" lvl="2" indent="-342900" algn="just">
              <a:buFont typeface="+mj-lt"/>
              <a:buAutoNum type="arabicPeriod"/>
            </a:pPr>
            <a:r>
              <a:rPr lang="it-IT" b="1" i="1" dirty="0">
                <a:effectLst>
                  <a:outerShdw blurRad="38100" dist="38100" dir="2700000" algn="tl">
                    <a:srgbClr val="000000">
                      <a:alpha val="43137"/>
                    </a:srgbClr>
                  </a:outerShdw>
                </a:effectLst>
              </a:rPr>
              <a:t>decrementata del valore d), </a:t>
            </a:r>
            <a:r>
              <a:rPr lang="it-IT" i="1" dirty="0"/>
              <a:t>se della lettera </a:t>
            </a:r>
            <a:r>
              <a:rPr lang="it-IT" b="1" i="1" dirty="0">
                <a:effectLst>
                  <a:outerShdw blurRad="38100" dist="38100" dir="2700000" algn="tl">
                    <a:srgbClr val="000000">
                      <a:alpha val="43137"/>
                    </a:srgbClr>
                  </a:outerShdw>
                </a:effectLst>
              </a:rPr>
              <a:t>e) è pari</a:t>
            </a:r>
            <a:r>
              <a:rPr lang="it-IT" i="1" dirty="0"/>
              <a:t>; </a:t>
            </a:r>
          </a:p>
          <a:p>
            <a:pPr marL="1200150" lvl="2" indent="-342900" algn="just">
              <a:buFont typeface="+mj-lt"/>
              <a:buAutoNum type="arabicPeriod"/>
            </a:pPr>
            <a:r>
              <a:rPr lang="it-IT" b="1" i="1" dirty="0">
                <a:effectLst>
                  <a:outerShdw blurRad="38100" dist="38100" dir="2700000" algn="tl">
                    <a:srgbClr val="000000">
                      <a:alpha val="43137"/>
                    </a:srgbClr>
                  </a:outerShdw>
                </a:effectLst>
              </a:rPr>
              <a:t>incrementata del valore d), </a:t>
            </a:r>
            <a:r>
              <a:rPr lang="it-IT" i="1" dirty="0"/>
              <a:t>se della lettera </a:t>
            </a:r>
            <a:r>
              <a:rPr lang="it-IT" b="1" i="1" dirty="0">
                <a:effectLst>
                  <a:outerShdw blurRad="38100" dist="38100" dir="2700000" algn="tl">
                    <a:srgbClr val="000000">
                      <a:alpha val="43137"/>
                    </a:srgbClr>
                  </a:outerShdw>
                </a:effectLst>
              </a:rPr>
              <a:t>e) è dispari</a:t>
            </a:r>
            <a:r>
              <a:rPr lang="it-IT" i="1" dirty="0"/>
              <a:t>. </a:t>
            </a:r>
          </a:p>
          <a:p>
            <a:pPr marL="800100" lvl="1" indent="-342900" algn="just">
              <a:buFont typeface="+mj-lt"/>
              <a:buAutoNum type="alphaLcPeriod" startAt="5"/>
            </a:pPr>
            <a:endParaRPr lang="it-IT" i="1" dirty="0"/>
          </a:p>
          <a:p>
            <a:endParaRPr lang="it-IT" dirty="0"/>
          </a:p>
          <a:p>
            <a:endParaRPr lang="it-IT" dirty="0"/>
          </a:p>
        </p:txBody>
      </p:sp>
      <p:sp>
        <p:nvSpPr>
          <p:cNvPr id="5" name="Segnaposto numero diapositiva 4">
            <a:extLst>
              <a:ext uri="{FF2B5EF4-FFF2-40B4-BE49-F238E27FC236}">
                <a16:creationId xmlns:a16="http://schemas.microsoft.com/office/drawing/2014/main" id="{548A4A64-FF32-48C9-4002-CE61FC8C1304}"/>
              </a:ext>
            </a:extLst>
          </p:cNvPr>
          <p:cNvSpPr>
            <a:spLocks noGrp="1"/>
          </p:cNvSpPr>
          <p:nvPr>
            <p:ph type="sldNum" sz="quarter" idx="12"/>
          </p:nvPr>
        </p:nvSpPr>
        <p:spPr/>
        <p:txBody>
          <a:bodyPr/>
          <a:lstStyle/>
          <a:p>
            <a:fld id="{A88A401D-FA7D-467D-AFBB-0B3BA40DF614}" type="slidenum">
              <a:rPr lang="it-IT" smtClean="0"/>
              <a:t>48</a:t>
            </a:fld>
            <a:endParaRPr lang="it-IT"/>
          </a:p>
        </p:txBody>
      </p:sp>
      <p:sp>
        <p:nvSpPr>
          <p:cNvPr id="2" name="Segnaposto contenuto 2">
            <a:extLst>
              <a:ext uri="{FF2B5EF4-FFF2-40B4-BE49-F238E27FC236}">
                <a16:creationId xmlns:a16="http://schemas.microsoft.com/office/drawing/2014/main" id="{94D91642-E1CA-D923-0055-22BBA194F6D6}"/>
              </a:ext>
            </a:extLst>
          </p:cNvPr>
          <p:cNvSpPr txBox="1">
            <a:spLocks/>
          </p:cNvSpPr>
          <p:nvPr/>
        </p:nvSpPr>
        <p:spPr>
          <a:xfrm>
            <a:off x="7452320" y="1275606"/>
            <a:ext cx="1368152" cy="2850678"/>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t>Dopo lett. c) il calcolo si differenzia rispetto al metodo A e quindi a quanto previsto nel 50/16 (97.2) e prosegue:</a:t>
            </a:r>
          </a:p>
        </p:txBody>
      </p:sp>
    </p:spTree>
    <p:extLst>
      <p:ext uri="{BB962C8B-B14F-4D97-AF65-F5344CB8AC3E}">
        <p14:creationId xmlns:p14="http://schemas.microsoft.com/office/powerpoint/2010/main" val="6330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500"/>
                                        <p:tgtEl>
                                          <p:spTgt spid="7">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2">
            <a:extLst>
              <a:ext uri="{FF2B5EF4-FFF2-40B4-BE49-F238E27FC236}">
                <a16:creationId xmlns:a16="http://schemas.microsoft.com/office/drawing/2014/main" id="{07BFF795-5F0E-B58F-A11A-18C8E8098592}"/>
              </a:ext>
            </a:extLst>
          </p:cNvPr>
          <p:cNvSpPr txBox="1">
            <a:spLocks/>
          </p:cNvSpPr>
          <p:nvPr/>
        </p:nvSpPr>
        <p:spPr>
          <a:xfrm>
            <a:off x="310730" y="1126186"/>
            <a:ext cx="4261270" cy="3485995"/>
          </a:xfrm>
          <a:custGeom>
            <a:avLst/>
            <a:gdLst>
              <a:gd name="connsiteX0" fmla="*/ 0 w 4261270"/>
              <a:gd name="connsiteY0" fmla="*/ 0 h 3485995"/>
              <a:gd name="connsiteX1" fmla="*/ 693978 w 4261270"/>
              <a:gd name="connsiteY1" fmla="*/ 0 h 3485995"/>
              <a:gd name="connsiteX2" fmla="*/ 1387957 w 4261270"/>
              <a:gd name="connsiteY2" fmla="*/ 0 h 3485995"/>
              <a:gd name="connsiteX3" fmla="*/ 1911484 w 4261270"/>
              <a:gd name="connsiteY3" fmla="*/ 0 h 3485995"/>
              <a:gd name="connsiteX4" fmla="*/ 2477624 w 4261270"/>
              <a:gd name="connsiteY4" fmla="*/ 0 h 3485995"/>
              <a:gd name="connsiteX5" fmla="*/ 3086377 w 4261270"/>
              <a:gd name="connsiteY5" fmla="*/ 0 h 3485995"/>
              <a:gd name="connsiteX6" fmla="*/ 3737743 w 4261270"/>
              <a:gd name="connsiteY6" fmla="*/ 0 h 3485995"/>
              <a:gd name="connsiteX7" fmla="*/ 4261270 w 4261270"/>
              <a:gd name="connsiteY7" fmla="*/ 0 h 3485995"/>
              <a:gd name="connsiteX8" fmla="*/ 4261270 w 4261270"/>
              <a:gd name="connsiteY8" fmla="*/ 732059 h 3485995"/>
              <a:gd name="connsiteX9" fmla="*/ 4261270 w 4261270"/>
              <a:gd name="connsiteY9" fmla="*/ 1359538 h 3485995"/>
              <a:gd name="connsiteX10" fmla="*/ 4261270 w 4261270"/>
              <a:gd name="connsiteY10" fmla="*/ 1952157 h 3485995"/>
              <a:gd name="connsiteX11" fmla="*/ 4261270 w 4261270"/>
              <a:gd name="connsiteY11" fmla="*/ 2719076 h 3485995"/>
              <a:gd name="connsiteX12" fmla="*/ 4261270 w 4261270"/>
              <a:gd name="connsiteY12" fmla="*/ 3485995 h 3485995"/>
              <a:gd name="connsiteX13" fmla="*/ 3780355 w 4261270"/>
              <a:gd name="connsiteY13" fmla="*/ 3485995 h 3485995"/>
              <a:gd name="connsiteX14" fmla="*/ 3171602 w 4261270"/>
              <a:gd name="connsiteY14" fmla="*/ 3485995 h 3485995"/>
              <a:gd name="connsiteX15" fmla="*/ 2477624 w 4261270"/>
              <a:gd name="connsiteY15" fmla="*/ 3485995 h 3485995"/>
              <a:gd name="connsiteX16" fmla="*/ 1783646 w 4261270"/>
              <a:gd name="connsiteY16" fmla="*/ 3485995 h 3485995"/>
              <a:gd name="connsiteX17" fmla="*/ 1217506 w 4261270"/>
              <a:gd name="connsiteY17" fmla="*/ 3485995 h 3485995"/>
              <a:gd name="connsiteX18" fmla="*/ 523527 w 4261270"/>
              <a:gd name="connsiteY18" fmla="*/ 3485995 h 3485995"/>
              <a:gd name="connsiteX19" fmla="*/ 0 w 4261270"/>
              <a:gd name="connsiteY19" fmla="*/ 3485995 h 3485995"/>
              <a:gd name="connsiteX20" fmla="*/ 0 w 4261270"/>
              <a:gd name="connsiteY20" fmla="*/ 2788796 h 3485995"/>
              <a:gd name="connsiteX21" fmla="*/ 0 w 4261270"/>
              <a:gd name="connsiteY21" fmla="*/ 2091597 h 3485995"/>
              <a:gd name="connsiteX22" fmla="*/ 0 w 4261270"/>
              <a:gd name="connsiteY22" fmla="*/ 1359538 h 3485995"/>
              <a:gd name="connsiteX23" fmla="*/ 0 w 4261270"/>
              <a:gd name="connsiteY23" fmla="*/ 766919 h 3485995"/>
              <a:gd name="connsiteX24" fmla="*/ 0 w 4261270"/>
              <a:gd name="connsiteY24" fmla="*/ 0 h 34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1270" h="3485995" fill="none" extrusionOk="0">
                <a:moveTo>
                  <a:pt x="0" y="0"/>
                </a:moveTo>
                <a:cubicBezTo>
                  <a:pt x="253177" y="28733"/>
                  <a:pt x="525650" y="20547"/>
                  <a:pt x="693978" y="0"/>
                </a:cubicBezTo>
                <a:cubicBezTo>
                  <a:pt x="862306" y="-20547"/>
                  <a:pt x="1186879" y="-29049"/>
                  <a:pt x="1387957" y="0"/>
                </a:cubicBezTo>
                <a:cubicBezTo>
                  <a:pt x="1589035" y="29049"/>
                  <a:pt x="1699070" y="-4920"/>
                  <a:pt x="1911484" y="0"/>
                </a:cubicBezTo>
                <a:cubicBezTo>
                  <a:pt x="2123898" y="4920"/>
                  <a:pt x="2215523" y="-8712"/>
                  <a:pt x="2477624" y="0"/>
                </a:cubicBezTo>
                <a:cubicBezTo>
                  <a:pt x="2739725" y="8712"/>
                  <a:pt x="2923101" y="-20043"/>
                  <a:pt x="3086377" y="0"/>
                </a:cubicBezTo>
                <a:cubicBezTo>
                  <a:pt x="3249653" y="20043"/>
                  <a:pt x="3485190" y="8845"/>
                  <a:pt x="3737743" y="0"/>
                </a:cubicBezTo>
                <a:cubicBezTo>
                  <a:pt x="3990296" y="-8845"/>
                  <a:pt x="4085862" y="23559"/>
                  <a:pt x="4261270" y="0"/>
                </a:cubicBezTo>
                <a:cubicBezTo>
                  <a:pt x="4249403" y="296334"/>
                  <a:pt x="4268902" y="544650"/>
                  <a:pt x="4261270" y="732059"/>
                </a:cubicBezTo>
                <a:cubicBezTo>
                  <a:pt x="4253638" y="919468"/>
                  <a:pt x="4283147" y="1137235"/>
                  <a:pt x="4261270" y="1359538"/>
                </a:cubicBezTo>
                <a:cubicBezTo>
                  <a:pt x="4239393" y="1581841"/>
                  <a:pt x="4287199" y="1800182"/>
                  <a:pt x="4261270" y="1952157"/>
                </a:cubicBezTo>
                <a:cubicBezTo>
                  <a:pt x="4235341" y="2104132"/>
                  <a:pt x="4242562" y="2451680"/>
                  <a:pt x="4261270" y="2719076"/>
                </a:cubicBezTo>
                <a:cubicBezTo>
                  <a:pt x="4279978" y="2986472"/>
                  <a:pt x="4293107" y="3182182"/>
                  <a:pt x="4261270" y="3485995"/>
                </a:cubicBezTo>
                <a:cubicBezTo>
                  <a:pt x="4068005" y="3502949"/>
                  <a:pt x="4006432" y="3466527"/>
                  <a:pt x="3780355" y="3485995"/>
                </a:cubicBezTo>
                <a:cubicBezTo>
                  <a:pt x="3554279" y="3505463"/>
                  <a:pt x="3391057" y="3501905"/>
                  <a:pt x="3171602" y="3485995"/>
                </a:cubicBezTo>
                <a:cubicBezTo>
                  <a:pt x="2952147" y="3470085"/>
                  <a:pt x="2801097" y="3496929"/>
                  <a:pt x="2477624" y="3485995"/>
                </a:cubicBezTo>
                <a:cubicBezTo>
                  <a:pt x="2154151" y="3475061"/>
                  <a:pt x="2086986" y="3472927"/>
                  <a:pt x="1783646" y="3485995"/>
                </a:cubicBezTo>
                <a:cubicBezTo>
                  <a:pt x="1480306" y="3499063"/>
                  <a:pt x="1417964" y="3462621"/>
                  <a:pt x="1217506" y="3485995"/>
                </a:cubicBezTo>
                <a:cubicBezTo>
                  <a:pt x="1017048" y="3509369"/>
                  <a:pt x="733469" y="3468642"/>
                  <a:pt x="523527" y="3485995"/>
                </a:cubicBezTo>
                <a:cubicBezTo>
                  <a:pt x="313585" y="3503348"/>
                  <a:pt x="190819" y="3486306"/>
                  <a:pt x="0" y="3485995"/>
                </a:cubicBezTo>
                <a:cubicBezTo>
                  <a:pt x="30420" y="3311561"/>
                  <a:pt x="-23130" y="3055170"/>
                  <a:pt x="0" y="2788796"/>
                </a:cubicBezTo>
                <a:cubicBezTo>
                  <a:pt x="23130" y="2522422"/>
                  <a:pt x="-5031" y="2336930"/>
                  <a:pt x="0" y="2091597"/>
                </a:cubicBezTo>
                <a:cubicBezTo>
                  <a:pt x="5031" y="1846264"/>
                  <a:pt x="29060" y="1658930"/>
                  <a:pt x="0" y="1359538"/>
                </a:cubicBezTo>
                <a:cubicBezTo>
                  <a:pt x="-29060" y="1060146"/>
                  <a:pt x="-7805" y="990750"/>
                  <a:pt x="0" y="766919"/>
                </a:cubicBezTo>
                <a:cubicBezTo>
                  <a:pt x="7805" y="543088"/>
                  <a:pt x="-21496" y="364178"/>
                  <a:pt x="0" y="0"/>
                </a:cubicBezTo>
                <a:close/>
              </a:path>
              <a:path w="4261270" h="3485995" stroke="0" extrusionOk="0">
                <a:moveTo>
                  <a:pt x="0" y="0"/>
                </a:moveTo>
                <a:cubicBezTo>
                  <a:pt x="195021" y="21446"/>
                  <a:pt x="453206" y="-15519"/>
                  <a:pt x="608753" y="0"/>
                </a:cubicBezTo>
                <a:cubicBezTo>
                  <a:pt x="764300" y="15519"/>
                  <a:pt x="957569" y="-5484"/>
                  <a:pt x="1260118" y="0"/>
                </a:cubicBezTo>
                <a:cubicBezTo>
                  <a:pt x="1562668" y="5484"/>
                  <a:pt x="1596923" y="15717"/>
                  <a:pt x="1826259" y="0"/>
                </a:cubicBezTo>
                <a:cubicBezTo>
                  <a:pt x="2055595" y="-15717"/>
                  <a:pt x="2202953" y="-21213"/>
                  <a:pt x="2520237" y="0"/>
                </a:cubicBezTo>
                <a:cubicBezTo>
                  <a:pt x="2837521" y="21213"/>
                  <a:pt x="2865091" y="-8248"/>
                  <a:pt x="3128990" y="0"/>
                </a:cubicBezTo>
                <a:cubicBezTo>
                  <a:pt x="3392889" y="8248"/>
                  <a:pt x="3458687" y="18594"/>
                  <a:pt x="3695130" y="0"/>
                </a:cubicBezTo>
                <a:cubicBezTo>
                  <a:pt x="3931573" y="-18594"/>
                  <a:pt x="4039692" y="8093"/>
                  <a:pt x="4261270" y="0"/>
                </a:cubicBezTo>
                <a:cubicBezTo>
                  <a:pt x="4240347" y="194755"/>
                  <a:pt x="4282815" y="474645"/>
                  <a:pt x="4261270" y="732059"/>
                </a:cubicBezTo>
                <a:cubicBezTo>
                  <a:pt x="4239725" y="989473"/>
                  <a:pt x="4233993" y="1081858"/>
                  <a:pt x="4261270" y="1324678"/>
                </a:cubicBezTo>
                <a:cubicBezTo>
                  <a:pt x="4288547" y="1567498"/>
                  <a:pt x="4281944" y="1857766"/>
                  <a:pt x="4261270" y="2021877"/>
                </a:cubicBezTo>
                <a:cubicBezTo>
                  <a:pt x="4240596" y="2185988"/>
                  <a:pt x="4242942" y="2556972"/>
                  <a:pt x="4261270" y="2719076"/>
                </a:cubicBezTo>
                <a:cubicBezTo>
                  <a:pt x="4279598" y="2881180"/>
                  <a:pt x="4273584" y="3225459"/>
                  <a:pt x="4261270" y="3485995"/>
                </a:cubicBezTo>
                <a:cubicBezTo>
                  <a:pt x="4041425" y="3501659"/>
                  <a:pt x="3911489" y="3462095"/>
                  <a:pt x="3695130" y="3485995"/>
                </a:cubicBezTo>
                <a:cubicBezTo>
                  <a:pt x="3478771" y="3509895"/>
                  <a:pt x="3372831" y="3465512"/>
                  <a:pt x="3128990" y="3485995"/>
                </a:cubicBezTo>
                <a:cubicBezTo>
                  <a:pt x="2885149" y="3506478"/>
                  <a:pt x="2675660" y="3459989"/>
                  <a:pt x="2435011" y="3485995"/>
                </a:cubicBezTo>
                <a:cubicBezTo>
                  <a:pt x="2194362" y="3512001"/>
                  <a:pt x="2065278" y="3474898"/>
                  <a:pt x="1741033" y="3485995"/>
                </a:cubicBezTo>
                <a:cubicBezTo>
                  <a:pt x="1416788" y="3497092"/>
                  <a:pt x="1395887" y="3456647"/>
                  <a:pt x="1132280" y="3485995"/>
                </a:cubicBezTo>
                <a:cubicBezTo>
                  <a:pt x="868673" y="3515343"/>
                  <a:pt x="858007" y="3477073"/>
                  <a:pt x="608753" y="3485995"/>
                </a:cubicBezTo>
                <a:cubicBezTo>
                  <a:pt x="359499" y="3494917"/>
                  <a:pt x="288896" y="3492403"/>
                  <a:pt x="0" y="3485995"/>
                </a:cubicBezTo>
                <a:cubicBezTo>
                  <a:pt x="7385" y="3231169"/>
                  <a:pt x="-17320" y="3025562"/>
                  <a:pt x="0" y="2858516"/>
                </a:cubicBezTo>
                <a:cubicBezTo>
                  <a:pt x="17320" y="2691470"/>
                  <a:pt x="6073" y="2539644"/>
                  <a:pt x="0" y="2231037"/>
                </a:cubicBezTo>
                <a:cubicBezTo>
                  <a:pt x="-6073" y="1922430"/>
                  <a:pt x="27677" y="1891836"/>
                  <a:pt x="0" y="1603558"/>
                </a:cubicBezTo>
                <a:cubicBezTo>
                  <a:pt x="-27677" y="1315280"/>
                  <a:pt x="10629" y="1210004"/>
                  <a:pt x="0" y="1010939"/>
                </a:cubicBezTo>
                <a:cubicBezTo>
                  <a:pt x="-10629" y="811874"/>
                  <a:pt x="47152" y="464972"/>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endParaRPr lang="it-IT" i="1" dirty="0">
              <a:effectLst>
                <a:outerShdw blurRad="38100" dist="38100" dir="2700000" algn="tl">
                  <a:srgbClr val="000000">
                    <a:alpha val="43137"/>
                  </a:srgbClr>
                </a:outerShdw>
              </a:effectLst>
            </a:endParaRPr>
          </a:p>
        </p:txBody>
      </p:sp>
      <p:sp>
        <p:nvSpPr>
          <p:cNvPr id="5" name="Titolo 4">
            <a:extLst>
              <a:ext uri="{FF2B5EF4-FFF2-40B4-BE49-F238E27FC236}">
                <a16:creationId xmlns:a16="http://schemas.microsoft.com/office/drawing/2014/main" id="{FCDA5653-EAFA-1CD6-E38D-3EBBDA851E39}"/>
              </a:ext>
            </a:extLst>
          </p:cNvPr>
          <p:cNvSpPr>
            <a:spLocks noGrp="1"/>
          </p:cNvSpPr>
          <p:nvPr>
            <p:ph type="title"/>
          </p:nvPr>
        </p:nvSpPr>
        <p:spPr/>
        <p:txBody>
          <a:bodyPr>
            <a:normAutofit/>
          </a:bodyPr>
          <a:lstStyle/>
          <a:p>
            <a:r>
              <a:rPr lang="it-IT" dirty="0"/>
              <a:t>Esempio: calcolo scarto medio</a:t>
            </a:r>
          </a:p>
        </p:txBody>
      </p:sp>
      <p:sp>
        <p:nvSpPr>
          <p:cNvPr id="4" name="Segnaposto numero diapositiva 3">
            <a:extLst>
              <a:ext uri="{FF2B5EF4-FFF2-40B4-BE49-F238E27FC236}">
                <a16:creationId xmlns:a16="http://schemas.microsoft.com/office/drawing/2014/main" id="{2B9A3C83-986F-6F15-F16F-444A74E78498}"/>
              </a:ext>
            </a:extLst>
          </p:cNvPr>
          <p:cNvSpPr>
            <a:spLocks noGrp="1"/>
          </p:cNvSpPr>
          <p:nvPr>
            <p:ph type="sldNum" sz="quarter" idx="12"/>
          </p:nvPr>
        </p:nvSpPr>
        <p:spPr/>
        <p:txBody>
          <a:bodyPr/>
          <a:lstStyle/>
          <a:p>
            <a:fld id="{A88A401D-FA7D-467D-AFBB-0B3BA40DF614}" type="slidenum">
              <a:rPr lang="it-IT" smtClean="0"/>
              <a:t>49</a:t>
            </a:fld>
            <a:endParaRPr lang="it-IT"/>
          </a:p>
        </p:txBody>
      </p:sp>
      <p:sp>
        <p:nvSpPr>
          <p:cNvPr id="8" name="Freccia in giù 7">
            <a:extLst>
              <a:ext uri="{FF2B5EF4-FFF2-40B4-BE49-F238E27FC236}">
                <a16:creationId xmlns:a16="http://schemas.microsoft.com/office/drawing/2014/main" id="{FD84AE81-5F6D-FEED-448E-99115648B4E1}"/>
              </a:ext>
            </a:extLst>
          </p:cNvPr>
          <p:cNvSpPr/>
          <p:nvPr/>
        </p:nvSpPr>
        <p:spPr>
          <a:xfrm rot="16200000">
            <a:off x="4103948" y="2895786"/>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9" name="Segnaposto contenuto 2">
            <a:extLst>
              <a:ext uri="{FF2B5EF4-FFF2-40B4-BE49-F238E27FC236}">
                <a16:creationId xmlns:a16="http://schemas.microsoft.com/office/drawing/2014/main" id="{D88ADE5F-B2E2-A390-F47B-2A1285B33F7E}"/>
              </a:ext>
            </a:extLst>
          </p:cNvPr>
          <p:cNvSpPr txBox="1">
            <a:spLocks/>
          </p:cNvSpPr>
          <p:nvPr/>
        </p:nvSpPr>
        <p:spPr>
          <a:xfrm>
            <a:off x="4788023" y="1203598"/>
            <a:ext cx="3744417" cy="3377827"/>
          </a:xfrm>
          <a:custGeom>
            <a:avLst/>
            <a:gdLst>
              <a:gd name="connsiteX0" fmla="*/ 0 w 3744417"/>
              <a:gd name="connsiteY0" fmla="*/ 0 h 3377827"/>
              <a:gd name="connsiteX1" fmla="*/ 549181 w 3744417"/>
              <a:gd name="connsiteY1" fmla="*/ 0 h 3377827"/>
              <a:gd name="connsiteX2" fmla="*/ 1210695 w 3744417"/>
              <a:gd name="connsiteY2" fmla="*/ 0 h 3377827"/>
              <a:gd name="connsiteX3" fmla="*/ 1834764 w 3744417"/>
              <a:gd name="connsiteY3" fmla="*/ 0 h 3377827"/>
              <a:gd name="connsiteX4" fmla="*/ 2496278 w 3744417"/>
              <a:gd name="connsiteY4" fmla="*/ 0 h 3377827"/>
              <a:gd name="connsiteX5" fmla="*/ 3195236 w 3744417"/>
              <a:gd name="connsiteY5" fmla="*/ 0 h 3377827"/>
              <a:gd name="connsiteX6" fmla="*/ 3744417 w 3744417"/>
              <a:gd name="connsiteY6" fmla="*/ 0 h 3377827"/>
              <a:gd name="connsiteX7" fmla="*/ 3744417 w 3744417"/>
              <a:gd name="connsiteY7" fmla="*/ 641787 h 3377827"/>
              <a:gd name="connsiteX8" fmla="*/ 3744417 w 3744417"/>
              <a:gd name="connsiteY8" fmla="*/ 1317353 h 3377827"/>
              <a:gd name="connsiteX9" fmla="*/ 3744417 w 3744417"/>
              <a:gd name="connsiteY9" fmla="*/ 2026696 h 3377827"/>
              <a:gd name="connsiteX10" fmla="*/ 3744417 w 3744417"/>
              <a:gd name="connsiteY10" fmla="*/ 2736040 h 3377827"/>
              <a:gd name="connsiteX11" fmla="*/ 3744417 w 3744417"/>
              <a:gd name="connsiteY11" fmla="*/ 3377827 h 3377827"/>
              <a:gd name="connsiteX12" fmla="*/ 3195236 w 3744417"/>
              <a:gd name="connsiteY12" fmla="*/ 3377827 h 3377827"/>
              <a:gd name="connsiteX13" fmla="*/ 2533722 w 3744417"/>
              <a:gd name="connsiteY13" fmla="*/ 3377827 h 3377827"/>
              <a:gd name="connsiteX14" fmla="*/ 1984541 w 3744417"/>
              <a:gd name="connsiteY14" fmla="*/ 3377827 h 3377827"/>
              <a:gd name="connsiteX15" fmla="*/ 1285583 w 3744417"/>
              <a:gd name="connsiteY15" fmla="*/ 3377827 h 3377827"/>
              <a:gd name="connsiteX16" fmla="*/ 661514 w 3744417"/>
              <a:gd name="connsiteY16" fmla="*/ 3377827 h 3377827"/>
              <a:gd name="connsiteX17" fmla="*/ 0 w 3744417"/>
              <a:gd name="connsiteY17" fmla="*/ 3377827 h 3377827"/>
              <a:gd name="connsiteX18" fmla="*/ 0 w 3744417"/>
              <a:gd name="connsiteY18" fmla="*/ 2634705 h 3377827"/>
              <a:gd name="connsiteX19" fmla="*/ 0 w 3744417"/>
              <a:gd name="connsiteY19" fmla="*/ 1959140 h 3377827"/>
              <a:gd name="connsiteX20" fmla="*/ 0 w 3744417"/>
              <a:gd name="connsiteY20" fmla="*/ 1216018 h 3377827"/>
              <a:gd name="connsiteX21" fmla="*/ 0 w 3744417"/>
              <a:gd name="connsiteY21" fmla="*/ 0 h 33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4417" h="3377827" fill="none" extrusionOk="0">
                <a:moveTo>
                  <a:pt x="0" y="0"/>
                </a:moveTo>
                <a:cubicBezTo>
                  <a:pt x="214164" y="-21178"/>
                  <a:pt x="413610" y="-8796"/>
                  <a:pt x="549181" y="0"/>
                </a:cubicBezTo>
                <a:cubicBezTo>
                  <a:pt x="684752" y="8796"/>
                  <a:pt x="1011146" y="-24053"/>
                  <a:pt x="1210695" y="0"/>
                </a:cubicBezTo>
                <a:cubicBezTo>
                  <a:pt x="1410244" y="24053"/>
                  <a:pt x="1613374" y="-30720"/>
                  <a:pt x="1834764" y="0"/>
                </a:cubicBezTo>
                <a:cubicBezTo>
                  <a:pt x="2056154" y="30720"/>
                  <a:pt x="2264854" y="11973"/>
                  <a:pt x="2496278" y="0"/>
                </a:cubicBezTo>
                <a:cubicBezTo>
                  <a:pt x="2727702" y="-11973"/>
                  <a:pt x="2906019" y="-66"/>
                  <a:pt x="3195236" y="0"/>
                </a:cubicBezTo>
                <a:cubicBezTo>
                  <a:pt x="3484453" y="66"/>
                  <a:pt x="3599483" y="20294"/>
                  <a:pt x="3744417" y="0"/>
                </a:cubicBezTo>
                <a:cubicBezTo>
                  <a:pt x="3719370" y="275893"/>
                  <a:pt x="3773600" y="503427"/>
                  <a:pt x="3744417" y="641787"/>
                </a:cubicBezTo>
                <a:cubicBezTo>
                  <a:pt x="3715234" y="780147"/>
                  <a:pt x="3736874" y="1169488"/>
                  <a:pt x="3744417" y="1317353"/>
                </a:cubicBezTo>
                <a:cubicBezTo>
                  <a:pt x="3751960" y="1465218"/>
                  <a:pt x="3720976" y="1840906"/>
                  <a:pt x="3744417" y="2026696"/>
                </a:cubicBezTo>
                <a:cubicBezTo>
                  <a:pt x="3767858" y="2212486"/>
                  <a:pt x="3722608" y="2447909"/>
                  <a:pt x="3744417" y="2736040"/>
                </a:cubicBezTo>
                <a:cubicBezTo>
                  <a:pt x="3766226" y="3024171"/>
                  <a:pt x="3729237" y="3140388"/>
                  <a:pt x="3744417" y="3377827"/>
                </a:cubicBezTo>
                <a:cubicBezTo>
                  <a:pt x="3562129" y="3390496"/>
                  <a:pt x="3420541" y="3389625"/>
                  <a:pt x="3195236" y="3377827"/>
                </a:cubicBezTo>
                <a:cubicBezTo>
                  <a:pt x="2969931" y="3366029"/>
                  <a:pt x="2773616" y="3359433"/>
                  <a:pt x="2533722" y="3377827"/>
                </a:cubicBezTo>
                <a:cubicBezTo>
                  <a:pt x="2293828" y="3396221"/>
                  <a:pt x="2148341" y="3375026"/>
                  <a:pt x="1984541" y="3377827"/>
                </a:cubicBezTo>
                <a:cubicBezTo>
                  <a:pt x="1820741" y="3380628"/>
                  <a:pt x="1442112" y="3395883"/>
                  <a:pt x="1285583" y="3377827"/>
                </a:cubicBezTo>
                <a:cubicBezTo>
                  <a:pt x="1129054" y="3359771"/>
                  <a:pt x="901278" y="3350871"/>
                  <a:pt x="661514" y="3377827"/>
                </a:cubicBezTo>
                <a:cubicBezTo>
                  <a:pt x="421750" y="3404783"/>
                  <a:pt x="272742" y="3373913"/>
                  <a:pt x="0" y="3377827"/>
                </a:cubicBezTo>
                <a:cubicBezTo>
                  <a:pt x="-23034" y="3067325"/>
                  <a:pt x="-33149" y="2883231"/>
                  <a:pt x="0" y="2634705"/>
                </a:cubicBezTo>
                <a:cubicBezTo>
                  <a:pt x="33149" y="2386179"/>
                  <a:pt x="-939" y="2191133"/>
                  <a:pt x="0" y="1959140"/>
                </a:cubicBezTo>
                <a:cubicBezTo>
                  <a:pt x="939" y="1727147"/>
                  <a:pt x="27055" y="1454974"/>
                  <a:pt x="0" y="1216018"/>
                </a:cubicBezTo>
                <a:cubicBezTo>
                  <a:pt x="-27055" y="977062"/>
                  <a:pt x="52313" y="541358"/>
                  <a:pt x="0" y="0"/>
                </a:cubicBezTo>
                <a:close/>
              </a:path>
              <a:path w="3744417" h="3377827" stroke="0" extrusionOk="0">
                <a:moveTo>
                  <a:pt x="0" y="0"/>
                </a:moveTo>
                <a:cubicBezTo>
                  <a:pt x="149345" y="24630"/>
                  <a:pt x="422788" y="6958"/>
                  <a:pt x="624070" y="0"/>
                </a:cubicBezTo>
                <a:cubicBezTo>
                  <a:pt x="825352" y="-6958"/>
                  <a:pt x="1129533" y="-6805"/>
                  <a:pt x="1285583" y="0"/>
                </a:cubicBezTo>
                <a:cubicBezTo>
                  <a:pt x="1441633" y="6805"/>
                  <a:pt x="1659191" y="-17041"/>
                  <a:pt x="1872209" y="0"/>
                </a:cubicBezTo>
                <a:cubicBezTo>
                  <a:pt x="2085227" y="17041"/>
                  <a:pt x="2263123" y="-29778"/>
                  <a:pt x="2571166" y="0"/>
                </a:cubicBezTo>
                <a:cubicBezTo>
                  <a:pt x="2879209" y="29778"/>
                  <a:pt x="2962655" y="7296"/>
                  <a:pt x="3195236" y="0"/>
                </a:cubicBezTo>
                <a:cubicBezTo>
                  <a:pt x="3427817" y="-7296"/>
                  <a:pt x="3534615" y="-198"/>
                  <a:pt x="3744417" y="0"/>
                </a:cubicBezTo>
                <a:cubicBezTo>
                  <a:pt x="3761662" y="176700"/>
                  <a:pt x="3748010" y="442918"/>
                  <a:pt x="3744417" y="641787"/>
                </a:cubicBezTo>
                <a:cubicBezTo>
                  <a:pt x="3740824" y="840656"/>
                  <a:pt x="3755037" y="989625"/>
                  <a:pt x="3744417" y="1216018"/>
                </a:cubicBezTo>
                <a:cubicBezTo>
                  <a:pt x="3733797" y="1442411"/>
                  <a:pt x="3732814" y="1604927"/>
                  <a:pt x="3744417" y="1790248"/>
                </a:cubicBezTo>
                <a:cubicBezTo>
                  <a:pt x="3756021" y="1975569"/>
                  <a:pt x="3741490" y="2264180"/>
                  <a:pt x="3744417" y="2465814"/>
                </a:cubicBezTo>
                <a:cubicBezTo>
                  <a:pt x="3747344" y="2667448"/>
                  <a:pt x="3700503" y="2976616"/>
                  <a:pt x="3744417" y="3377827"/>
                </a:cubicBezTo>
                <a:cubicBezTo>
                  <a:pt x="3523598" y="3367860"/>
                  <a:pt x="3264798" y="3376302"/>
                  <a:pt x="3045459" y="3377827"/>
                </a:cubicBezTo>
                <a:cubicBezTo>
                  <a:pt x="2826120" y="3379352"/>
                  <a:pt x="2557359" y="3363405"/>
                  <a:pt x="2346501" y="3377827"/>
                </a:cubicBezTo>
                <a:cubicBezTo>
                  <a:pt x="2135643" y="3392249"/>
                  <a:pt x="2036041" y="3373870"/>
                  <a:pt x="1759876" y="3377827"/>
                </a:cubicBezTo>
                <a:cubicBezTo>
                  <a:pt x="1483712" y="3381784"/>
                  <a:pt x="1345272" y="3406763"/>
                  <a:pt x="1060918" y="3377827"/>
                </a:cubicBezTo>
                <a:cubicBezTo>
                  <a:pt x="776564" y="3348891"/>
                  <a:pt x="298889" y="3345312"/>
                  <a:pt x="0" y="3377827"/>
                </a:cubicBezTo>
                <a:cubicBezTo>
                  <a:pt x="28888" y="3186517"/>
                  <a:pt x="18953" y="2976529"/>
                  <a:pt x="0" y="2702262"/>
                </a:cubicBezTo>
                <a:cubicBezTo>
                  <a:pt x="-18953" y="2427995"/>
                  <a:pt x="-18101" y="2388124"/>
                  <a:pt x="0" y="2094253"/>
                </a:cubicBezTo>
                <a:cubicBezTo>
                  <a:pt x="18101" y="1800382"/>
                  <a:pt x="-2754" y="1716518"/>
                  <a:pt x="0" y="1520022"/>
                </a:cubicBezTo>
                <a:cubicBezTo>
                  <a:pt x="2754" y="1323526"/>
                  <a:pt x="-15278" y="961553"/>
                  <a:pt x="0" y="776900"/>
                </a:cubicBezTo>
                <a:cubicBezTo>
                  <a:pt x="15278" y="592247"/>
                  <a:pt x="-13700" y="207120"/>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lvl="0"/>
            <a:r>
              <a:rPr lang="it-IT" i="1" dirty="0" err="1">
                <a:solidFill>
                  <a:schemeClr val="tx1"/>
                </a:solidFill>
                <a:effectLst>
                  <a:outerShdw blurRad="38100" dist="38100" dir="2700000" algn="tl">
                    <a:srgbClr val="000000">
                      <a:alpha val="43137"/>
                    </a:srgbClr>
                  </a:outerShdw>
                </a:effectLst>
              </a:rPr>
              <a:t>b.1</a:t>
            </a:r>
            <a:r>
              <a:rPr lang="it-IT" i="1" dirty="0">
                <a:solidFill>
                  <a:schemeClr val="tx1"/>
                </a:solidFill>
                <a:effectLst>
                  <a:outerShdw blurRad="38100" dist="38100" dir="2700000" algn="tl">
                    <a:srgbClr val="000000">
                      <a:alpha val="43137"/>
                    </a:srgbClr>
                  </a:outerShdw>
                </a:effectLst>
              </a:rPr>
              <a:t>) Calcolo dei singoli scarti</a:t>
            </a:r>
            <a:r>
              <a:rPr lang="it-IT" b="0" i="1" dirty="0">
                <a:solidFill>
                  <a:schemeClr val="tx1"/>
                </a:solidFill>
              </a:rPr>
              <a:t>:</a:t>
            </a:r>
          </a:p>
          <a:p>
            <a:pPr lvl="0"/>
            <a:r>
              <a:rPr lang="it-IT" b="0" i="1" dirty="0" err="1">
                <a:solidFill>
                  <a:schemeClr val="tx1"/>
                </a:solidFill>
              </a:rPr>
              <a:t>RSO</a:t>
            </a:r>
            <a:r>
              <a:rPr lang="it-IT" b="0" i="1" dirty="0">
                <a:solidFill>
                  <a:schemeClr val="tx1"/>
                </a:solidFill>
              </a:rPr>
              <a:t> (ribasso singole offerte) – MAR (media aritmetica dei ribassi )= CSS</a:t>
            </a:r>
          </a:p>
          <a:p>
            <a:r>
              <a:rPr lang="it-IT" b="0" i="1" dirty="0">
                <a:solidFill>
                  <a:schemeClr val="tx1"/>
                </a:solidFill>
              </a:rPr>
              <a:t>Lavaredo: 30,5529 - 28,1581 = 2,3948; Marmolada: 31,7380 - 28,1581 = 3,5799; Nanda Devi: 34,2566 - 28,1581 = 6,0985; Ortles: 36,1968 - 28,1581 = 8,0387; Pratello: 37,1587 - 28,1581 = 9,0006.</a:t>
            </a:r>
          </a:p>
          <a:p>
            <a:pPr lvl="0"/>
            <a:r>
              <a:rPr lang="it-IT" i="1" dirty="0" err="1">
                <a:solidFill>
                  <a:schemeClr val="tx1"/>
                </a:solidFill>
                <a:effectLst>
                  <a:outerShdw blurRad="38100" dist="38100" dir="2700000" algn="tl">
                    <a:srgbClr val="000000">
                      <a:alpha val="43137"/>
                    </a:srgbClr>
                  </a:outerShdw>
                </a:effectLst>
              </a:rPr>
              <a:t>b.2</a:t>
            </a:r>
            <a:r>
              <a:rPr lang="it-IT" i="1" dirty="0">
                <a:solidFill>
                  <a:schemeClr val="tx1"/>
                </a:solidFill>
                <a:effectLst>
                  <a:outerShdw blurRad="38100" dist="38100" dir="2700000" algn="tl">
                    <a:srgbClr val="000000">
                      <a:alpha val="43137"/>
                    </a:srgbClr>
                  </a:outerShdw>
                </a:effectLst>
              </a:rPr>
              <a:t>) Scarto medio aritmetico</a:t>
            </a:r>
            <a:r>
              <a:rPr lang="it-IT" b="0" i="1" dirty="0">
                <a:solidFill>
                  <a:schemeClr val="tx1"/>
                </a:solidFill>
              </a:rPr>
              <a:t>: </a:t>
            </a:r>
          </a:p>
          <a:p>
            <a:pPr lvl="0"/>
            <a:r>
              <a:rPr lang="it-IT" b="0" i="1" dirty="0">
                <a:solidFill>
                  <a:schemeClr val="tx1"/>
                </a:solidFill>
              </a:rPr>
              <a:t>Somma singoli CSS ÷ n. scarti = SMA</a:t>
            </a:r>
          </a:p>
          <a:p>
            <a:r>
              <a:rPr lang="it-IT" b="0" i="1" dirty="0">
                <a:solidFill>
                  <a:schemeClr val="tx1"/>
                </a:solidFill>
              </a:rPr>
              <a:t>(2,3948 + 3,5799 + 6,0985 + 8,0387 + 9,0006) ÷ 5 = </a:t>
            </a:r>
            <a:r>
              <a:rPr lang="it-IT" i="1" dirty="0">
                <a:effectLst>
                  <a:outerShdw blurRad="38100" dist="38100" dir="2700000" algn="tl">
                    <a:srgbClr val="000000">
                      <a:alpha val="43137"/>
                    </a:srgbClr>
                  </a:outerShdw>
                </a:effectLst>
              </a:rPr>
              <a:t>5,8225</a:t>
            </a:r>
            <a:r>
              <a:rPr lang="it-IT" b="0" i="1" dirty="0">
                <a:solidFill>
                  <a:schemeClr val="tx1"/>
                </a:solidFill>
              </a:rPr>
              <a:t>.</a:t>
            </a:r>
          </a:p>
          <a:p>
            <a:pPr algn="ctr"/>
            <a:endParaRPr lang="it-IT" b="0" i="1" dirty="0">
              <a:solidFill>
                <a:schemeClr val="tx1"/>
              </a:solidFill>
            </a:endParaRPr>
          </a:p>
        </p:txBody>
      </p:sp>
      <p:pic>
        <p:nvPicPr>
          <p:cNvPr id="14" name="Immagine 13">
            <a:extLst>
              <a:ext uri="{FF2B5EF4-FFF2-40B4-BE49-F238E27FC236}">
                <a16:creationId xmlns:a16="http://schemas.microsoft.com/office/drawing/2014/main" id="{7BAF4993-3CCF-A968-A49A-66F8019D7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1183" y="1138138"/>
            <a:ext cx="4200817" cy="3443287"/>
          </a:xfrm>
          <a:prstGeom prst="rect">
            <a:avLst/>
          </a:prstGeom>
          <a:noFill/>
          <a:ln>
            <a:noFill/>
          </a:ln>
        </p:spPr>
      </p:pic>
    </p:spTree>
    <p:extLst>
      <p:ext uri="{BB962C8B-B14F-4D97-AF65-F5344CB8AC3E}">
        <p14:creationId xmlns:p14="http://schemas.microsoft.com/office/powerpoint/2010/main" val="11773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78C61-691A-1B25-B0FC-714897313FA4}"/>
              </a:ext>
            </a:extLst>
          </p:cNvPr>
          <p:cNvSpPr>
            <a:spLocks noGrp="1"/>
          </p:cNvSpPr>
          <p:nvPr>
            <p:ph type="title"/>
          </p:nvPr>
        </p:nvSpPr>
        <p:spPr>
          <a:effectLst/>
        </p:spPr>
        <p:txBody>
          <a:bodyPr/>
          <a:lstStyle/>
          <a:p>
            <a:r>
              <a:rPr lang="it-IT" dirty="0">
                <a:latin typeface="Cavolini" panose="03000502040302020204" pitchFamily="66" charset="0"/>
                <a:cs typeface="Cavolini" panose="03000502040302020204" pitchFamily="66" charset="0"/>
              </a:rPr>
              <a:t>Principi applicabili al codice</a:t>
            </a:r>
          </a:p>
        </p:txBody>
      </p:sp>
      <p:sp>
        <p:nvSpPr>
          <p:cNvPr id="3" name="Segnaposto contenuto 2">
            <a:extLst>
              <a:ext uri="{FF2B5EF4-FFF2-40B4-BE49-F238E27FC236}">
                <a16:creationId xmlns:a16="http://schemas.microsoft.com/office/drawing/2014/main" id="{53F41B28-447D-E5CF-32E3-99E19CB3A08A}"/>
              </a:ext>
            </a:extLst>
          </p:cNvPr>
          <p:cNvSpPr>
            <a:spLocks noGrp="1"/>
          </p:cNvSpPr>
          <p:nvPr>
            <p:ph idx="1"/>
          </p:nvPr>
        </p:nvSpPr>
        <p:spPr>
          <a:xfrm>
            <a:off x="556775" y="1211412"/>
            <a:ext cx="8229600" cy="3564549"/>
          </a:xfrm>
        </p:spPr>
        <p:txBody>
          <a:bodyPr/>
          <a:lstStyle/>
          <a:p>
            <a:endParaRPr lang="it-IT" dirty="0"/>
          </a:p>
        </p:txBody>
      </p:sp>
      <p:sp>
        <p:nvSpPr>
          <p:cNvPr id="4" name="Segnaposto numero diapositiva 3">
            <a:extLst>
              <a:ext uri="{FF2B5EF4-FFF2-40B4-BE49-F238E27FC236}">
                <a16:creationId xmlns:a16="http://schemas.microsoft.com/office/drawing/2014/main" id="{64DBAC5E-31B5-5434-DFF2-C33CBBCD2256}"/>
              </a:ext>
            </a:extLst>
          </p:cNvPr>
          <p:cNvSpPr>
            <a:spLocks noGrp="1"/>
          </p:cNvSpPr>
          <p:nvPr>
            <p:ph type="sldNum" sz="quarter" idx="12"/>
          </p:nvPr>
        </p:nvSpPr>
        <p:spPr/>
        <p:txBody>
          <a:bodyPr/>
          <a:lstStyle/>
          <a:p>
            <a:fld id="{A88A401D-FA7D-467D-AFBB-0B3BA40DF614}" type="slidenum">
              <a:rPr lang="it-IT" smtClean="0"/>
              <a:t>5</a:t>
            </a:fld>
            <a:endParaRPr lang="it-IT" dirty="0"/>
          </a:p>
        </p:txBody>
      </p:sp>
      <p:sp>
        <p:nvSpPr>
          <p:cNvPr id="6" name="Ovale 5">
            <a:extLst>
              <a:ext uri="{FF2B5EF4-FFF2-40B4-BE49-F238E27FC236}">
                <a16:creationId xmlns:a16="http://schemas.microsoft.com/office/drawing/2014/main" id="{2154CD84-8F63-E79A-60C8-38A67D60B5D1}"/>
              </a:ext>
            </a:extLst>
          </p:cNvPr>
          <p:cNvSpPr/>
          <p:nvPr/>
        </p:nvSpPr>
        <p:spPr>
          <a:xfrm>
            <a:off x="3302705" y="1646908"/>
            <a:ext cx="2736304" cy="2729209"/>
          </a:xfrm>
          <a:custGeom>
            <a:avLst/>
            <a:gdLst>
              <a:gd name="connsiteX0" fmla="*/ 0 w 2736304"/>
              <a:gd name="connsiteY0" fmla="*/ 1364605 h 2729209"/>
              <a:gd name="connsiteX1" fmla="*/ 1368152 w 2736304"/>
              <a:gd name="connsiteY1" fmla="*/ 0 h 2729209"/>
              <a:gd name="connsiteX2" fmla="*/ 2736304 w 2736304"/>
              <a:gd name="connsiteY2" fmla="*/ 1364605 h 2729209"/>
              <a:gd name="connsiteX3" fmla="*/ 1368152 w 2736304"/>
              <a:gd name="connsiteY3" fmla="*/ 2729210 h 2729209"/>
              <a:gd name="connsiteX4" fmla="*/ 0 w 2736304"/>
              <a:gd name="connsiteY4" fmla="*/ 1364605 h 272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2729209" fill="none" extrusionOk="0">
                <a:moveTo>
                  <a:pt x="0" y="1364605"/>
                </a:moveTo>
                <a:cubicBezTo>
                  <a:pt x="66458" y="618838"/>
                  <a:pt x="701696" y="-183475"/>
                  <a:pt x="1368152" y="0"/>
                </a:cubicBezTo>
                <a:cubicBezTo>
                  <a:pt x="2046679" y="-11804"/>
                  <a:pt x="2704444" y="640950"/>
                  <a:pt x="2736304" y="1364605"/>
                </a:cubicBezTo>
                <a:cubicBezTo>
                  <a:pt x="2717191" y="1935985"/>
                  <a:pt x="2028105" y="2862145"/>
                  <a:pt x="1368152" y="2729210"/>
                </a:cubicBezTo>
                <a:cubicBezTo>
                  <a:pt x="724856" y="2792088"/>
                  <a:pt x="59032" y="2132449"/>
                  <a:pt x="0" y="1364605"/>
                </a:cubicBezTo>
                <a:close/>
              </a:path>
              <a:path w="2736304" h="2729209" stroke="0" extrusionOk="0">
                <a:moveTo>
                  <a:pt x="0" y="1364605"/>
                </a:moveTo>
                <a:cubicBezTo>
                  <a:pt x="-170851" y="505569"/>
                  <a:pt x="404001" y="78269"/>
                  <a:pt x="1368152" y="0"/>
                </a:cubicBezTo>
                <a:cubicBezTo>
                  <a:pt x="2163409" y="8347"/>
                  <a:pt x="2580240" y="615916"/>
                  <a:pt x="2736304" y="1364605"/>
                </a:cubicBezTo>
                <a:cubicBezTo>
                  <a:pt x="2695114" y="2158481"/>
                  <a:pt x="2086588" y="2934676"/>
                  <a:pt x="1368152" y="2729210"/>
                </a:cubicBezTo>
                <a:cubicBezTo>
                  <a:pt x="447133" y="2638711"/>
                  <a:pt x="146006" y="2188019"/>
                  <a:pt x="0" y="1364605"/>
                </a:cubicBezTo>
                <a:close/>
              </a:path>
            </a:pathLst>
          </a:custGeom>
          <a:solidFill>
            <a:srgbClr val="BFDC30"/>
          </a:solidFill>
          <a:ln>
            <a:extLst>
              <a:ext uri="{C807C97D-BFC1-408E-A445-0C87EB9F89A2}">
                <ask:lineSketchStyleProps xmlns:ask="http://schemas.microsoft.com/office/drawing/2018/sketchyshapes" sd="1219033472">
                  <a:prstGeom prst="ellipse">
                    <a:avLst/>
                  </a:pr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rPr>
              <a:t>Codice dei </a:t>
            </a:r>
            <a:r>
              <a:rPr lang="it-IT" sz="2700" b="1" i="1" dirty="0">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rPr>
              <a:t>contratti</a:t>
            </a:r>
          </a:p>
        </p:txBody>
      </p:sp>
      <p:sp>
        <p:nvSpPr>
          <p:cNvPr id="13" name="Rettangolo 12">
            <a:extLst>
              <a:ext uri="{FF2B5EF4-FFF2-40B4-BE49-F238E27FC236}">
                <a16:creationId xmlns:a16="http://schemas.microsoft.com/office/drawing/2014/main" id="{DD3DFBD0-8435-EA41-B014-526CC1007B19}"/>
              </a:ext>
            </a:extLst>
          </p:cNvPr>
          <p:cNvSpPr/>
          <p:nvPr/>
        </p:nvSpPr>
        <p:spPr>
          <a:xfrm>
            <a:off x="6478795" y="1648848"/>
            <a:ext cx="2022693"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2. della fiducia</a:t>
            </a:r>
          </a:p>
        </p:txBody>
      </p:sp>
      <p:sp>
        <p:nvSpPr>
          <p:cNvPr id="16" name="Rettangolo 15">
            <a:extLst>
              <a:ext uri="{FF2B5EF4-FFF2-40B4-BE49-F238E27FC236}">
                <a16:creationId xmlns:a16="http://schemas.microsoft.com/office/drawing/2014/main" id="{2CEBE139-A220-7E09-4932-D6E3FAE71BFF}"/>
              </a:ext>
            </a:extLst>
          </p:cNvPr>
          <p:cNvSpPr/>
          <p:nvPr/>
        </p:nvSpPr>
        <p:spPr>
          <a:xfrm>
            <a:off x="270216" y="1673488"/>
            <a:ext cx="3001671" cy="731677"/>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20B0502040204020203" pitchFamily="66" charset="0"/>
                <a:cs typeface="Cavolini" panose="020B0502040204020203" pitchFamily="66" charset="0"/>
              </a:rPr>
              <a:t>11. di applicazione dei contratti collettivi nazionali di settore</a:t>
            </a:r>
          </a:p>
        </p:txBody>
      </p:sp>
      <p:sp>
        <p:nvSpPr>
          <p:cNvPr id="17" name="Rettangolo 16">
            <a:extLst>
              <a:ext uri="{FF2B5EF4-FFF2-40B4-BE49-F238E27FC236}">
                <a16:creationId xmlns:a16="http://schemas.microsoft.com/office/drawing/2014/main" id="{13A72852-102C-DB08-E362-7D99E9F13439}"/>
              </a:ext>
            </a:extLst>
          </p:cNvPr>
          <p:cNvSpPr/>
          <p:nvPr/>
        </p:nvSpPr>
        <p:spPr>
          <a:xfrm>
            <a:off x="6227456" y="1170794"/>
            <a:ext cx="2274033"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20B0502040204020203" pitchFamily="66" charset="0"/>
                <a:cs typeface="Cavolini" panose="020B0502040204020203" pitchFamily="66" charset="0"/>
              </a:rPr>
              <a:t>1. del risultato</a:t>
            </a:r>
            <a:endParaRPr lang="it-IT" sz="1600" b="1" i="1" dirty="0">
              <a:solidFill>
                <a:schemeClr val="tx1"/>
              </a:solidFill>
              <a:latin typeface="Leelawadee" panose="020B0502040204020203" pitchFamily="34" charset="-34"/>
              <a:cs typeface="Leelawadee" panose="020B0502040204020203" pitchFamily="34" charset="-34"/>
            </a:endParaRPr>
          </a:p>
        </p:txBody>
      </p:sp>
      <p:grpSp>
        <p:nvGrpSpPr>
          <p:cNvPr id="43" name="Gruppo 42">
            <a:extLst>
              <a:ext uri="{FF2B5EF4-FFF2-40B4-BE49-F238E27FC236}">
                <a16:creationId xmlns:a16="http://schemas.microsoft.com/office/drawing/2014/main" id="{A32C08AD-9E88-EB0B-BFA3-1F61C6562692}"/>
              </a:ext>
            </a:extLst>
          </p:cNvPr>
          <p:cNvGrpSpPr/>
          <p:nvPr/>
        </p:nvGrpSpPr>
        <p:grpSpPr>
          <a:xfrm>
            <a:off x="5296404" y="1612876"/>
            <a:ext cx="2426400" cy="282960"/>
            <a:chOff x="4986150" y="1552020"/>
            <a:chExt cx="2426400" cy="282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9" name="Input penna 38">
                  <a:extLst>
                    <a:ext uri="{FF2B5EF4-FFF2-40B4-BE49-F238E27FC236}">
                      <a16:creationId xmlns:a16="http://schemas.microsoft.com/office/drawing/2014/main" id="{2CA33B6B-6578-8CEF-0F42-88D1E6B0F9B5}"/>
                    </a:ext>
                  </a:extLst>
                </p14:cNvPr>
                <p14:cNvContentPartPr/>
                <p14:nvPr/>
              </p14:nvContentPartPr>
              <p14:xfrm>
                <a:off x="5006310" y="1561740"/>
                <a:ext cx="1004040" cy="235440"/>
              </p14:xfrm>
            </p:contentPart>
          </mc:Choice>
          <mc:Fallback xmlns="">
            <p:pic>
              <p:nvPicPr>
                <p:cNvPr id="39" name="Input penna 38">
                  <a:extLst>
                    <a:ext uri="{FF2B5EF4-FFF2-40B4-BE49-F238E27FC236}">
                      <a16:creationId xmlns:p14="http://schemas.microsoft.com/office/powerpoint/2010/main" xmlns:aink="http://schemas.microsoft.com/office/drawing/2016/ink" xmlns="" xmlns:a16="http://schemas.microsoft.com/office/drawing/2014/main" id="{2CA33B6B-6578-8CEF-0F42-88D1E6B0F9B5}"/>
                    </a:ext>
                  </a:extLst>
                </p:cNvPr>
                <p:cNvPicPr/>
                <p:nvPr/>
              </p:nvPicPr>
              <p:blipFill>
                <a:blip r:embed="rId3"/>
                <a:stretch>
                  <a:fillRect/>
                </a:stretch>
              </p:blipFill>
              <p:spPr>
                <a:xfrm>
                  <a:off x="4988310" y="1544100"/>
                  <a:ext cx="1039680" cy="271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0" name="Input penna 39">
                  <a:extLst>
                    <a:ext uri="{FF2B5EF4-FFF2-40B4-BE49-F238E27FC236}">
                      <a16:creationId xmlns:a16="http://schemas.microsoft.com/office/drawing/2014/main" id="{580ADCD0-747C-00B0-29D6-09C72195FA7F}"/>
                    </a:ext>
                  </a:extLst>
                </p14:cNvPr>
                <p14:cNvContentPartPr/>
                <p14:nvPr/>
              </p14:nvContentPartPr>
              <p14:xfrm>
                <a:off x="4986150" y="1628340"/>
                <a:ext cx="334800" cy="206640"/>
              </p14:xfrm>
            </p:contentPart>
          </mc:Choice>
          <mc:Fallback xmlns="">
            <p:pic>
              <p:nvPicPr>
                <p:cNvPr id="40" name="Input penna 39">
                  <a:extLst>
                    <a:ext uri="{FF2B5EF4-FFF2-40B4-BE49-F238E27FC236}">
                      <a16:creationId xmlns:p14="http://schemas.microsoft.com/office/powerpoint/2010/main" xmlns:aink="http://schemas.microsoft.com/office/drawing/2016/ink" xmlns="" xmlns:a16="http://schemas.microsoft.com/office/drawing/2014/main" id="{580ADCD0-747C-00B0-29D6-09C72195FA7F}"/>
                    </a:ext>
                  </a:extLst>
                </p:cNvPr>
                <p:cNvPicPr/>
                <p:nvPr/>
              </p:nvPicPr>
              <p:blipFill>
                <a:blip r:embed="rId5"/>
                <a:stretch>
                  <a:fillRect/>
                </a:stretch>
              </p:blipFill>
              <p:spPr>
                <a:xfrm>
                  <a:off x="4968150" y="1610700"/>
                  <a:ext cx="370440" cy="242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57D3FC1C-61E4-FB6D-4739-A778F89CEA50}"/>
                    </a:ext>
                  </a:extLst>
                </p14:cNvPr>
                <p14:cNvContentPartPr/>
                <p14:nvPr/>
              </p14:nvContentPartPr>
              <p14:xfrm>
                <a:off x="5990910" y="1552020"/>
                <a:ext cx="1421640" cy="10080"/>
              </p14:xfrm>
            </p:contentPart>
          </mc:Choice>
          <mc:Fallback xmlns="">
            <p:pic>
              <p:nvPicPr>
                <p:cNvPr id="42" name="Input penna 41">
                  <a:extLst>
                    <a:ext uri="{FF2B5EF4-FFF2-40B4-BE49-F238E27FC236}">
                      <a16:creationId xmlns:p14="http://schemas.microsoft.com/office/powerpoint/2010/main" xmlns:aink="http://schemas.microsoft.com/office/drawing/2016/ink" xmlns="" xmlns:a16="http://schemas.microsoft.com/office/drawing/2014/main" id="{57D3FC1C-61E4-FB6D-4739-A778F89CEA50}"/>
                    </a:ext>
                  </a:extLst>
                </p:cNvPr>
                <p:cNvPicPr/>
                <p:nvPr/>
              </p:nvPicPr>
              <p:blipFill>
                <a:blip r:embed="rId7"/>
                <a:stretch>
                  <a:fillRect/>
                </a:stretch>
              </p:blipFill>
              <p:spPr>
                <a:xfrm>
                  <a:off x="5973270" y="1534020"/>
                  <a:ext cx="1457280" cy="45720"/>
                </a:xfrm>
                <a:prstGeom prst="rect">
                  <a:avLst/>
                </a:prstGeom>
              </p:spPr>
            </p:pic>
          </mc:Fallback>
        </mc:AlternateContent>
      </p:grpSp>
      <p:grpSp>
        <p:nvGrpSpPr>
          <p:cNvPr id="46" name="Gruppo 45">
            <a:extLst>
              <a:ext uri="{FF2B5EF4-FFF2-40B4-BE49-F238E27FC236}">
                <a16:creationId xmlns:a16="http://schemas.microsoft.com/office/drawing/2014/main" id="{AFB20790-10F4-4628-3A9C-B887F73C2C34}"/>
              </a:ext>
            </a:extLst>
          </p:cNvPr>
          <p:cNvGrpSpPr/>
          <p:nvPr/>
        </p:nvGrpSpPr>
        <p:grpSpPr>
          <a:xfrm>
            <a:off x="5821231" y="2059804"/>
            <a:ext cx="2266200" cy="232200"/>
            <a:chOff x="5506350" y="2180940"/>
            <a:chExt cx="2266200" cy="23220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4" name="Input penna 43">
                  <a:extLst>
                    <a:ext uri="{FF2B5EF4-FFF2-40B4-BE49-F238E27FC236}">
                      <a16:creationId xmlns:a16="http://schemas.microsoft.com/office/drawing/2014/main" id="{041A385E-A9CE-A8E7-9D15-0710B66738A6}"/>
                    </a:ext>
                  </a:extLst>
                </p14:cNvPr>
                <p14:cNvContentPartPr/>
                <p14:nvPr/>
              </p14:nvContentPartPr>
              <p14:xfrm>
                <a:off x="5648190" y="2189580"/>
                <a:ext cx="2124360" cy="113400"/>
              </p14:xfrm>
            </p:contentPart>
          </mc:Choice>
          <mc:Fallback xmlns="">
            <p:pic>
              <p:nvPicPr>
                <p:cNvPr id="44" name="Input penna 43">
                  <a:extLst>
                    <a:ext uri="{FF2B5EF4-FFF2-40B4-BE49-F238E27FC236}">
                      <a16:creationId xmlns:p14="http://schemas.microsoft.com/office/powerpoint/2010/main" xmlns:aink="http://schemas.microsoft.com/office/drawing/2016/ink" xmlns="" xmlns:a16="http://schemas.microsoft.com/office/drawing/2014/main" id="{041A385E-A9CE-A8E7-9D15-0710B66738A6}"/>
                    </a:ext>
                  </a:extLst>
                </p:cNvPr>
                <p:cNvPicPr/>
                <p:nvPr/>
              </p:nvPicPr>
              <p:blipFill>
                <a:blip r:embed="rId9"/>
                <a:stretch>
                  <a:fillRect/>
                </a:stretch>
              </p:blipFill>
              <p:spPr>
                <a:xfrm>
                  <a:off x="5630550" y="2171940"/>
                  <a:ext cx="2160000" cy="149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5" name="Input penna 44">
                  <a:extLst>
                    <a:ext uri="{FF2B5EF4-FFF2-40B4-BE49-F238E27FC236}">
                      <a16:creationId xmlns:a16="http://schemas.microsoft.com/office/drawing/2014/main" id="{B7D666B7-0F1B-6867-AF11-DB2443F17B20}"/>
                    </a:ext>
                  </a:extLst>
                </p14:cNvPr>
                <p14:cNvContentPartPr/>
                <p14:nvPr/>
              </p14:nvContentPartPr>
              <p14:xfrm>
                <a:off x="5506350" y="2180940"/>
                <a:ext cx="415800" cy="232200"/>
              </p14:xfrm>
            </p:contentPart>
          </mc:Choice>
          <mc:Fallback xmlns="">
            <p:pic>
              <p:nvPicPr>
                <p:cNvPr id="45" name="Input penna 44">
                  <a:extLst>
                    <a:ext uri="{FF2B5EF4-FFF2-40B4-BE49-F238E27FC236}">
                      <a16:creationId xmlns:p14="http://schemas.microsoft.com/office/powerpoint/2010/main" xmlns:aink="http://schemas.microsoft.com/office/drawing/2016/ink" xmlns="" xmlns:a16="http://schemas.microsoft.com/office/drawing/2014/main" id="{B7D666B7-0F1B-6867-AF11-DB2443F17B20}"/>
                    </a:ext>
                  </a:extLst>
                </p:cNvPr>
                <p:cNvPicPr/>
                <p:nvPr/>
              </p:nvPicPr>
              <p:blipFill>
                <a:blip r:embed="rId11"/>
                <a:stretch>
                  <a:fillRect/>
                </a:stretch>
              </p:blipFill>
              <p:spPr>
                <a:xfrm>
                  <a:off x="5488710" y="2163300"/>
                  <a:ext cx="451440" cy="267840"/>
                </a:xfrm>
                <a:prstGeom prst="rect">
                  <a:avLst/>
                </a:prstGeom>
              </p:spPr>
            </p:pic>
          </mc:Fallback>
        </mc:AlternateContent>
      </p:grpSp>
      <p:sp>
        <p:nvSpPr>
          <p:cNvPr id="48" name="Rettangolo 47">
            <a:extLst>
              <a:ext uri="{FF2B5EF4-FFF2-40B4-BE49-F238E27FC236}">
                <a16:creationId xmlns:a16="http://schemas.microsoft.com/office/drawing/2014/main" id="{30B553E3-487C-3047-D307-58CD7D3ADAE9}"/>
              </a:ext>
            </a:extLst>
          </p:cNvPr>
          <p:cNvSpPr/>
          <p:nvPr/>
        </p:nvSpPr>
        <p:spPr>
          <a:xfrm>
            <a:off x="6896468" y="2237373"/>
            <a:ext cx="2022693"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3. dell’accesso al mercato</a:t>
            </a:r>
          </a:p>
        </p:txBody>
      </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9" name="Input penna 48">
                <a:extLst>
                  <a:ext uri="{FF2B5EF4-FFF2-40B4-BE49-F238E27FC236}">
                    <a16:creationId xmlns:a16="http://schemas.microsoft.com/office/drawing/2014/main" id="{C19EBE15-A749-65FF-3021-43DA2BF69935}"/>
                  </a:ext>
                </a:extLst>
              </p14:cNvPr>
              <p14:cNvContentPartPr/>
              <p14:nvPr/>
            </p14:nvContentPartPr>
            <p14:xfrm>
              <a:off x="6105631" y="2716084"/>
              <a:ext cx="2610360" cy="39240"/>
            </p14:xfrm>
          </p:contentPart>
        </mc:Choice>
        <mc:Fallback xmlns="">
          <p:pic>
            <p:nvPicPr>
              <p:cNvPr id="49" name="Input penna 48">
                <a:extLst>
                  <a:ext uri="{FF2B5EF4-FFF2-40B4-BE49-F238E27FC236}">
                    <a16:creationId xmlns:p14="http://schemas.microsoft.com/office/powerpoint/2010/main" xmlns:aink="http://schemas.microsoft.com/office/drawing/2016/ink" xmlns="" xmlns:a16="http://schemas.microsoft.com/office/drawing/2014/main" id="{C19EBE15-A749-65FF-3021-43DA2BF69935}"/>
                  </a:ext>
                </a:extLst>
              </p:cNvPr>
              <p:cNvPicPr/>
              <p:nvPr/>
            </p:nvPicPr>
            <p:blipFill>
              <a:blip r:embed="rId13"/>
              <a:stretch>
                <a:fillRect/>
              </a:stretch>
            </p:blipFill>
            <p:spPr>
              <a:xfrm>
                <a:off x="6087991" y="2698444"/>
                <a:ext cx="2646000" cy="74880"/>
              </a:xfrm>
              <a:prstGeom prst="rect">
                <a:avLst/>
              </a:prstGeom>
            </p:spPr>
          </p:pic>
        </mc:Fallback>
      </mc:AlternateContent>
      <p:grpSp>
        <p:nvGrpSpPr>
          <p:cNvPr id="59" name="Gruppo 58">
            <a:extLst>
              <a:ext uri="{FF2B5EF4-FFF2-40B4-BE49-F238E27FC236}">
                <a16:creationId xmlns:a16="http://schemas.microsoft.com/office/drawing/2014/main" id="{9A543655-A3E0-3733-4BDB-323EEFEF726C}"/>
              </a:ext>
            </a:extLst>
          </p:cNvPr>
          <p:cNvGrpSpPr/>
          <p:nvPr/>
        </p:nvGrpSpPr>
        <p:grpSpPr>
          <a:xfrm>
            <a:off x="6067471" y="2526724"/>
            <a:ext cx="200520" cy="331920"/>
            <a:chOff x="5752590" y="2647860"/>
            <a:chExt cx="200520" cy="33192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56" name="Input penna 55">
                  <a:extLst>
                    <a:ext uri="{FF2B5EF4-FFF2-40B4-BE49-F238E27FC236}">
                      <a16:creationId xmlns:a16="http://schemas.microsoft.com/office/drawing/2014/main" id="{C41B5DA8-5D0E-539F-27F0-2DDDE76E3BB1}"/>
                    </a:ext>
                  </a:extLst>
                </p14:cNvPr>
                <p14:cNvContentPartPr/>
                <p14:nvPr/>
              </p14:nvContentPartPr>
              <p14:xfrm>
                <a:off x="5762310" y="2647860"/>
                <a:ext cx="190800" cy="227160"/>
              </p14:xfrm>
            </p:contentPart>
          </mc:Choice>
          <mc:Fallback xmlns="">
            <p:pic>
              <p:nvPicPr>
                <p:cNvPr id="56" name="Input penna 55">
                  <a:extLst>
                    <a:ext uri="{FF2B5EF4-FFF2-40B4-BE49-F238E27FC236}">
                      <a16:creationId xmlns:p14="http://schemas.microsoft.com/office/powerpoint/2010/main" xmlns:aink="http://schemas.microsoft.com/office/drawing/2016/ink" xmlns="" xmlns:a16="http://schemas.microsoft.com/office/drawing/2014/main" id="{C41B5DA8-5D0E-539F-27F0-2DDDE76E3BB1}"/>
                    </a:ext>
                  </a:extLst>
                </p:cNvPr>
                <p:cNvPicPr/>
                <p:nvPr/>
              </p:nvPicPr>
              <p:blipFill>
                <a:blip r:embed="rId15"/>
                <a:stretch>
                  <a:fillRect/>
                </a:stretch>
              </p:blipFill>
              <p:spPr>
                <a:xfrm>
                  <a:off x="5744310" y="2629860"/>
                  <a:ext cx="226440" cy="26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57" name="Input penna 56">
                  <a:extLst>
                    <a:ext uri="{FF2B5EF4-FFF2-40B4-BE49-F238E27FC236}">
                      <a16:creationId xmlns:a16="http://schemas.microsoft.com/office/drawing/2014/main" id="{27B62622-3F24-389E-7F73-14CB8986B49F}"/>
                    </a:ext>
                  </a:extLst>
                </p14:cNvPr>
                <p14:cNvContentPartPr/>
                <p14:nvPr/>
              </p14:nvContentPartPr>
              <p14:xfrm>
                <a:off x="5752590" y="2876460"/>
                <a:ext cx="360" cy="360"/>
              </p14:xfrm>
            </p:contentPart>
          </mc:Choice>
          <mc:Fallback xmlns="">
            <p:pic>
              <p:nvPicPr>
                <p:cNvPr id="57" name="Input penna 56">
                  <a:extLst>
                    <a:ext uri="{FF2B5EF4-FFF2-40B4-BE49-F238E27FC236}">
                      <a16:creationId xmlns:p14="http://schemas.microsoft.com/office/powerpoint/2010/main" xmlns:aink="http://schemas.microsoft.com/office/drawing/2016/ink" xmlns="" xmlns:a16="http://schemas.microsoft.com/office/drawing/2014/main" id="{27B62622-3F24-389E-7F73-14CB8986B49F}"/>
                    </a:ext>
                  </a:extLst>
                </p:cNvPr>
                <p:cNvPicPr/>
                <p:nvPr/>
              </p:nvPicPr>
              <p:blipFill>
                <a:blip r:embed="rId17"/>
                <a:stretch>
                  <a:fillRect/>
                </a:stretch>
              </p:blipFill>
              <p:spPr>
                <a:xfrm>
                  <a:off x="5734590" y="285846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58" name="Input penna 57">
                  <a:extLst>
                    <a:ext uri="{FF2B5EF4-FFF2-40B4-BE49-F238E27FC236}">
                      <a16:creationId xmlns:a16="http://schemas.microsoft.com/office/drawing/2014/main" id="{8C3AC011-DD0F-69D5-1411-F73F0A6AE36E}"/>
                    </a:ext>
                  </a:extLst>
                </p14:cNvPr>
                <p14:cNvContentPartPr/>
                <p14:nvPr/>
              </p14:nvContentPartPr>
              <p14:xfrm>
                <a:off x="5772030" y="2837940"/>
                <a:ext cx="147240" cy="141840"/>
              </p14:xfrm>
            </p:contentPart>
          </mc:Choice>
          <mc:Fallback xmlns="">
            <p:pic>
              <p:nvPicPr>
                <p:cNvPr id="58" name="Input penna 57">
                  <a:extLst>
                    <a:ext uri="{FF2B5EF4-FFF2-40B4-BE49-F238E27FC236}">
                      <a16:creationId xmlns:p14="http://schemas.microsoft.com/office/powerpoint/2010/main" xmlns:aink="http://schemas.microsoft.com/office/drawing/2016/ink" xmlns="" xmlns:a16="http://schemas.microsoft.com/office/drawing/2014/main" id="{8C3AC011-DD0F-69D5-1411-F73F0A6AE36E}"/>
                    </a:ext>
                  </a:extLst>
                </p:cNvPr>
                <p:cNvPicPr/>
                <p:nvPr/>
              </p:nvPicPr>
              <p:blipFill>
                <a:blip r:embed="rId19"/>
                <a:stretch>
                  <a:fillRect/>
                </a:stretch>
              </p:blipFill>
              <p:spPr>
                <a:xfrm>
                  <a:off x="5754030" y="2820300"/>
                  <a:ext cx="182880" cy="177480"/>
                </a:xfrm>
                <a:prstGeom prst="rect">
                  <a:avLst/>
                </a:prstGeom>
              </p:spPr>
            </p:pic>
          </mc:Fallback>
        </mc:AlternateContent>
      </p:grpSp>
      <p:sp>
        <p:nvSpPr>
          <p:cNvPr id="63" name="Rettangolo 62">
            <a:extLst>
              <a:ext uri="{FF2B5EF4-FFF2-40B4-BE49-F238E27FC236}">
                <a16:creationId xmlns:a16="http://schemas.microsoft.com/office/drawing/2014/main" id="{BE51D066-196A-C97A-F951-32897E50D6D2}"/>
              </a:ext>
            </a:extLst>
          </p:cNvPr>
          <p:cNvSpPr/>
          <p:nvPr/>
        </p:nvSpPr>
        <p:spPr>
          <a:xfrm>
            <a:off x="6320604" y="2875108"/>
            <a:ext cx="2112106" cy="602232"/>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4. criterio interpretativo e applicativo</a:t>
            </a:r>
          </a:p>
        </p:txBody>
      </p:sp>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64" name="Input penna 63">
                <a:extLst>
                  <a:ext uri="{FF2B5EF4-FFF2-40B4-BE49-F238E27FC236}">
                    <a16:creationId xmlns:a16="http://schemas.microsoft.com/office/drawing/2014/main" id="{C2F7A244-23F6-98AB-F129-20C446B17BBC}"/>
                  </a:ext>
                </a:extLst>
              </p14:cNvPr>
              <p14:cNvContentPartPr/>
              <p14:nvPr/>
            </p14:nvContentPartPr>
            <p14:xfrm>
              <a:off x="5994132" y="3379348"/>
              <a:ext cx="2740680" cy="157320"/>
            </p14:xfrm>
          </p:contentPart>
        </mc:Choice>
        <mc:Fallback xmlns="">
          <p:pic>
            <p:nvPicPr>
              <p:cNvPr id="64" name="Input penna 63">
                <a:extLst>
                  <a:ext uri="{FF2B5EF4-FFF2-40B4-BE49-F238E27FC236}">
                    <a16:creationId xmlns:p14="http://schemas.microsoft.com/office/powerpoint/2010/main" xmlns:aink="http://schemas.microsoft.com/office/drawing/2016/ink" xmlns="" xmlns:a16="http://schemas.microsoft.com/office/drawing/2014/main" id="{C2F7A244-23F6-98AB-F129-20C446B17BBC}"/>
                  </a:ext>
                </a:extLst>
              </p:cNvPr>
              <p:cNvPicPr/>
              <p:nvPr/>
            </p:nvPicPr>
            <p:blipFill>
              <a:blip r:embed="rId21"/>
              <a:stretch>
                <a:fillRect/>
              </a:stretch>
            </p:blipFill>
            <p:spPr>
              <a:xfrm>
                <a:off x="5976492" y="3361348"/>
                <a:ext cx="2776320" cy="192960"/>
              </a:xfrm>
              <a:prstGeom prst="rect">
                <a:avLst/>
              </a:prstGeom>
            </p:spPr>
          </p:pic>
        </mc:Fallback>
      </mc:AlternateContent>
      <p:sp>
        <p:nvSpPr>
          <p:cNvPr id="67" name="Rettangolo 66">
            <a:extLst>
              <a:ext uri="{FF2B5EF4-FFF2-40B4-BE49-F238E27FC236}">
                <a16:creationId xmlns:a16="http://schemas.microsoft.com/office/drawing/2014/main" id="{7CF2D7C6-A055-B2C4-47E8-A2AC8F78C8F7}"/>
              </a:ext>
            </a:extLst>
          </p:cNvPr>
          <p:cNvSpPr/>
          <p:nvPr/>
        </p:nvSpPr>
        <p:spPr>
          <a:xfrm>
            <a:off x="6246258" y="3675220"/>
            <a:ext cx="2610360"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5. di buona fede e di tutela dell’affidamento</a:t>
            </a:r>
          </a:p>
        </p:txBody>
      </p:sp>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68" name="Input penna 67">
                <a:extLst>
                  <a:ext uri="{FF2B5EF4-FFF2-40B4-BE49-F238E27FC236}">
                    <a16:creationId xmlns:a16="http://schemas.microsoft.com/office/drawing/2014/main" id="{4C2EF4A7-AB22-FFE4-5D36-D5AC6BD2412B}"/>
                  </a:ext>
                </a:extLst>
              </p14:cNvPr>
              <p14:cNvContentPartPr/>
              <p14:nvPr/>
            </p14:nvContentPartPr>
            <p14:xfrm>
              <a:off x="5864327" y="3860714"/>
              <a:ext cx="2858760" cy="436680"/>
            </p14:xfrm>
          </p:contentPart>
        </mc:Choice>
        <mc:Fallback xmlns="">
          <p:pic>
            <p:nvPicPr>
              <p:cNvPr id="68" name="Input penna 67">
                <a:extLst>
                  <a:ext uri="{FF2B5EF4-FFF2-40B4-BE49-F238E27FC236}">
                    <a16:creationId xmlns:p14="http://schemas.microsoft.com/office/powerpoint/2010/main" xmlns:aink="http://schemas.microsoft.com/office/drawing/2016/ink" xmlns="" xmlns:a16="http://schemas.microsoft.com/office/drawing/2014/main" id="{4C2EF4A7-AB22-FFE4-5D36-D5AC6BD2412B}"/>
                  </a:ext>
                </a:extLst>
              </p:cNvPr>
              <p:cNvPicPr/>
              <p:nvPr/>
            </p:nvPicPr>
            <p:blipFill>
              <a:blip r:embed="rId23"/>
              <a:stretch>
                <a:fillRect/>
              </a:stretch>
            </p:blipFill>
            <p:spPr>
              <a:xfrm>
                <a:off x="5846687" y="3843074"/>
                <a:ext cx="2894400" cy="472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69" name="Input penna 68">
                <a:extLst>
                  <a:ext uri="{FF2B5EF4-FFF2-40B4-BE49-F238E27FC236}">
                    <a16:creationId xmlns:a16="http://schemas.microsoft.com/office/drawing/2014/main" id="{14E7C2D8-F9C1-207A-22D8-AF5955B9CDD9}"/>
                  </a:ext>
                </a:extLst>
              </p14:cNvPr>
              <p14:cNvContentPartPr/>
              <p14:nvPr/>
            </p14:nvContentPartPr>
            <p14:xfrm>
              <a:off x="5769751" y="3735244"/>
              <a:ext cx="298080" cy="242640"/>
            </p14:xfrm>
          </p:contentPart>
        </mc:Choice>
        <mc:Fallback xmlns="">
          <p:pic>
            <p:nvPicPr>
              <p:cNvPr id="69" name="Input penna 68">
                <a:extLst>
                  <a:ext uri="{FF2B5EF4-FFF2-40B4-BE49-F238E27FC236}">
                    <a16:creationId xmlns:p14="http://schemas.microsoft.com/office/powerpoint/2010/main" xmlns:aink="http://schemas.microsoft.com/office/drawing/2016/ink" xmlns="" xmlns:a16="http://schemas.microsoft.com/office/drawing/2014/main" id="{14E7C2D8-F9C1-207A-22D8-AF5955B9CDD9}"/>
                  </a:ext>
                </a:extLst>
              </p:cNvPr>
              <p:cNvPicPr/>
              <p:nvPr/>
            </p:nvPicPr>
            <p:blipFill>
              <a:blip r:embed="rId25"/>
              <a:stretch>
                <a:fillRect/>
              </a:stretch>
            </p:blipFill>
            <p:spPr>
              <a:xfrm>
                <a:off x="5751751" y="3717604"/>
                <a:ext cx="333720" cy="278280"/>
              </a:xfrm>
              <a:prstGeom prst="rect">
                <a:avLst/>
              </a:prstGeom>
            </p:spPr>
          </p:pic>
        </mc:Fallback>
      </mc:AlternateContent>
      <p:sp>
        <p:nvSpPr>
          <p:cNvPr id="70" name="Rettangolo 69">
            <a:extLst>
              <a:ext uri="{FF2B5EF4-FFF2-40B4-BE49-F238E27FC236}">
                <a16:creationId xmlns:a16="http://schemas.microsoft.com/office/drawing/2014/main" id="{0CA7D15D-0739-829B-A01F-95E4B67F7A5B}"/>
              </a:ext>
            </a:extLst>
          </p:cNvPr>
          <p:cNvSpPr/>
          <p:nvPr/>
        </p:nvSpPr>
        <p:spPr>
          <a:xfrm>
            <a:off x="5631204" y="4304109"/>
            <a:ext cx="2954010"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6. di  solidarietà e di sussidiarietà orizzontale</a:t>
            </a:r>
          </a:p>
        </p:txBody>
      </p:sp>
      <p:grpSp>
        <p:nvGrpSpPr>
          <p:cNvPr id="73" name="Gruppo 72">
            <a:extLst>
              <a:ext uri="{FF2B5EF4-FFF2-40B4-BE49-F238E27FC236}">
                <a16:creationId xmlns:a16="http://schemas.microsoft.com/office/drawing/2014/main" id="{F08C61CA-A2A2-1487-1B56-9EA23E700F50}"/>
              </a:ext>
            </a:extLst>
          </p:cNvPr>
          <p:cNvGrpSpPr/>
          <p:nvPr/>
        </p:nvGrpSpPr>
        <p:grpSpPr>
          <a:xfrm>
            <a:off x="5113815" y="4235830"/>
            <a:ext cx="2772000" cy="604800"/>
            <a:chOff x="4905150" y="4148340"/>
            <a:chExt cx="2772000" cy="60480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71" name="Input penna 70">
                  <a:extLst>
                    <a:ext uri="{FF2B5EF4-FFF2-40B4-BE49-F238E27FC236}">
                      <a16:creationId xmlns:a16="http://schemas.microsoft.com/office/drawing/2014/main" id="{99794099-5109-8E5C-B801-F1930B3885DF}"/>
                    </a:ext>
                  </a:extLst>
                </p14:cNvPr>
                <p14:cNvContentPartPr/>
                <p14:nvPr/>
              </p14:nvContentPartPr>
              <p14:xfrm>
                <a:off x="5058150" y="4236180"/>
                <a:ext cx="2619000" cy="516960"/>
              </p14:xfrm>
            </p:contentPart>
          </mc:Choice>
          <mc:Fallback xmlns="">
            <p:pic>
              <p:nvPicPr>
                <p:cNvPr id="71" name="Input penna 70">
                  <a:extLst>
                    <a:ext uri="{FF2B5EF4-FFF2-40B4-BE49-F238E27FC236}">
                      <a16:creationId xmlns:p14="http://schemas.microsoft.com/office/powerpoint/2010/main" xmlns:aink="http://schemas.microsoft.com/office/drawing/2016/ink" xmlns="" xmlns:a16="http://schemas.microsoft.com/office/drawing/2014/main" id="{99794099-5109-8E5C-B801-F1930B3885DF}"/>
                    </a:ext>
                  </a:extLst>
                </p:cNvPr>
                <p:cNvPicPr/>
                <p:nvPr/>
              </p:nvPicPr>
              <p:blipFill>
                <a:blip r:embed="rId27"/>
                <a:stretch>
                  <a:fillRect/>
                </a:stretch>
              </p:blipFill>
              <p:spPr>
                <a:xfrm>
                  <a:off x="5040150" y="4218540"/>
                  <a:ext cx="2654640" cy="55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72" name="Input penna 71">
                  <a:extLst>
                    <a:ext uri="{FF2B5EF4-FFF2-40B4-BE49-F238E27FC236}">
                      <a16:creationId xmlns:a16="http://schemas.microsoft.com/office/drawing/2014/main" id="{2BD1881A-36D7-A87D-39CA-CBF25B106DF5}"/>
                    </a:ext>
                  </a:extLst>
                </p14:cNvPr>
                <p14:cNvContentPartPr/>
                <p14:nvPr/>
              </p14:nvContentPartPr>
              <p14:xfrm>
                <a:off x="4905150" y="4148340"/>
                <a:ext cx="397440" cy="328320"/>
              </p14:xfrm>
            </p:contentPart>
          </mc:Choice>
          <mc:Fallback xmlns="">
            <p:pic>
              <p:nvPicPr>
                <p:cNvPr id="72" name="Input penna 71">
                  <a:extLst>
                    <a:ext uri="{FF2B5EF4-FFF2-40B4-BE49-F238E27FC236}">
                      <a16:creationId xmlns:p14="http://schemas.microsoft.com/office/powerpoint/2010/main" xmlns:aink="http://schemas.microsoft.com/office/drawing/2016/ink" xmlns="" xmlns:a16="http://schemas.microsoft.com/office/drawing/2014/main" id="{2BD1881A-36D7-A87D-39CA-CBF25B106DF5}"/>
                    </a:ext>
                  </a:extLst>
                </p:cNvPr>
                <p:cNvPicPr/>
                <p:nvPr/>
              </p:nvPicPr>
              <p:blipFill>
                <a:blip r:embed="rId29"/>
                <a:stretch>
                  <a:fillRect/>
                </a:stretch>
              </p:blipFill>
              <p:spPr>
                <a:xfrm>
                  <a:off x="4887510" y="4130700"/>
                  <a:ext cx="433080" cy="36396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76" name="Input penna 75">
                <a:extLst>
                  <a:ext uri="{FF2B5EF4-FFF2-40B4-BE49-F238E27FC236}">
                    <a16:creationId xmlns:a16="http://schemas.microsoft.com/office/drawing/2014/main" id="{586919DC-2BAD-C986-A46D-7595240E9F06}"/>
                  </a:ext>
                </a:extLst>
              </p14:cNvPr>
              <p14:cNvContentPartPr/>
              <p14:nvPr/>
            </p14:nvContentPartPr>
            <p14:xfrm>
              <a:off x="6002645" y="3325482"/>
              <a:ext cx="249840" cy="279720"/>
            </p14:xfrm>
          </p:contentPart>
        </mc:Choice>
        <mc:Fallback xmlns="">
          <p:pic>
            <p:nvPicPr>
              <p:cNvPr id="76" name="Input penna 75">
                <a:extLst>
                  <a:ext uri="{FF2B5EF4-FFF2-40B4-BE49-F238E27FC236}">
                    <a16:creationId xmlns:p14="http://schemas.microsoft.com/office/powerpoint/2010/main" xmlns:aink="http://schemas.microsoft.com/office/drawing/2016/ink" xmlns="" xmlns:a16="http://schemas.microsoft.com/office/drawing/2014/main" id="{586919DC-2BAD-C986-A46D-7595240E9F06}"/>
                  </a:ext>
                </a:extLst>
              </p:cNvPr>
              <p:cNvPicPr/>
              <p:nvPr/>
            </p:nvPicPr>
            <p:blipFill>
              <a:blip r:embed="rId31"/>
              <a:stretch>
                <a:fillRect/>
              </a:stretch>
            </p:blipFill>
            <p:spPr>
              <a:xfrm>
                <a:off x="5984645" y="3307482"/>
                <a:ext cx="285480" cy="315360"/>
              </a:xfrm>
              <a:prstGeom prst="rect">
                <a:avLst/>
              </a:prstGeom>
            </p:spPr>
          </p:pic>
        </mc:Fallback>
      </mc:AlternateContent>
      <p:sp>
        <p:nvSpPr>
          <p:cNvPr id="77" name="Rettangolo 76">
            <a:extLst>
              <a:ext uri="{FF2B5EF4-FFF2-40B4-BE49-F238E27FC236}">
                <a16:creationId xmlns:a16="http://schemas.microsoft.com/office/drawing/2014/main" id="{4D339659-02A1-7A14-AF06-66F83D51CB9C}"/>
              </a:ext>
            </a:extLst>
          </p:cNvPr>
          <p:cNvSpPr/>
          <p:nvPr/>
        </p:nvSpPr>
        <p:spPr>
          <a:xfrm>
            <a:off x="326076" y="4299942"/>
            <a:ext cx="3371663"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7. di auto-organizzazione amministrativa</a:t>
            </a:r>
          </a:p>
        </p:txBody>
      </p:sp>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78" name="Input penna 77">
                <a:extLst>
                  <a:ext uri="{FF2B5EF4-FFF2-40B4-BE49-F238E27FC236}">
                    <a16:creationId xmlns:a16="http://schemas.microsoft.com/office/drawing/2014/main" id="{000EC4A6-F82C-A643-C472-593062285D7F}"/>
                  </a:ext>
                </a:extLst>
              </p14:cNvPr>
              <p14:cNvContentPartPr/>
              <p14:nvPr/>
            </p14:nvContentPartPr>
            <p14:xfrm>
              <a:off x="877999" y="4325014"/>
              <a:ext cx="3169440" cy="479160"/>
            </p14:xfrm>
          </p:contentPart>
        </mc:Choice>
        <mc:Fallback xmlns="">
          <p:pic>
            <p:nvPicPr>
              <p:cNvPr id="78" name="Input penna 77">
                <a:extLst>
                  <a:ext uri="{FF2B5EF4-FFF2-40B4-BE49-F238E27FC236}">
                    <a16:creationId xmlns:p14="http://schemas.microsoft.com/office/powerpoint/2010/main" xmlns:aink="http://schemas.microsoft.com/office/drawing/2016/ink" xmlns="" xmlns:a16="http://schemas.microsoft.com/office/drawing/2014/main" id="{000EC4A6-F82C-A643-C472-593062285D7F}"/>
                  </a:ext>
                </a:extLst>
              </p:cNvPr>
              <p:cNvPicPr/>
              <p:nvPr/>
            </p:nvPicPr>
            <p:blipFill>
              <a:blip r:embed="rId33"/>
              <a:stretch>
                <a:fillRect/>
              </a:stretch>
            </p:blipFill>
            <p:spPr>
              <a:xfrm>
                <a:off x="859999" y="4307014"/>
                <a:ext cx="3205080" cy="514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79" name="Input penna 78">
                <a:extLst>
                  <a:ext uri="{FF2B5EF4-FFF2-40B4-BE49-F238E27FC236}">
                    <a16:creationId xmlns:a16="http://schemas.microsoft.com/office/drawing/2014/main" id="{73A521B9-84C7-69C4-03A1-DB4A7785547A}"/>
                  </a:ext>
                </a:extLst>
              </p14:cNvPr>
              <p14:cNvContentPartPr/>
              <p14:nvPr/>
            </p14:nvContentPartPr>
            <p14:xfrm>
              <a:off x="3808392" y="4281539"/>
              <a:ext cx="273464" cy="328320"/>
            </p14:xfrm>
          </p:contentPart>
        </mc:Choice>
        <mc:Fallback xmlns="">
          <p:pic>
            <p:nvPicPr>
              <p:cNvPr id="79" name="Input penna 78">
                <a:extLst>
                  <a:ext uri="{FF2B5EF4-FFF2-40B4-BE49-F238E27FC236}">
                    <a16:creationId xmlns:p14="http://schemas.microsoft.com/office/powerpoint/2010/main" xmlns:aink="http://schemas.microsoft.com/office/drawing/2016/ink" xmlns="" xmlns:a16="http://schemas.microsoft.com/office/drawing/2014/main" id="{73A521B9-84C7-69C4-03A1-DB4A7785547A}"/>
                  </a:ext>
                </a:extLst>
              </p:cNvPr>
              <p:cNvPicPr/>
              <p:nvPr/>
            </p:nvPicPr>
            <p:blipFill>
              <a:blip r:embed="rId35"/>
              <a:stretch>
                <a:fillRect/>
              </a:stretch>
            </p:blipFill>
            <p:spPr>
              <a:xfrm>
                <a:off x="3790377" y="4263899"/>
                <a:ext cx="309133" cy="363960"/>
              </a:xfrm>
              <a:prstGeom prst="rect">
                <a:avLst/>
              </a:prstGeom>
            </p:spPr>
          </p:pic>
        </mc:Fallback>
      </mc:AlternateContent>
      <p:sp>
        <p:nvSpPr>
          <p:cNvPr id="80" name="Rettangolo 79">
            <a:extLst>
              <a:ext uri="{FF2B5EF4-FFF2-40B4-BE49-F238E27FC236}">
                <a16:creationId xmlns:a16="http://schemas.microsoft.com/office/drawing/2014/main" id="{AC75B79C-649D-502B-D37E-B1CA6698029B}"/>
              </a:ext>
            </a:extLst>
          </p:cNvPr>
          <p:cNvSpPr/>
          <p:nvPr/>
        </p:nvSpPr>
        <p:spPr>
          <a:xfrm>
            <a:off x="360672" y="3733766"/>
            <a:ext cx="3050317"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8. di autonomia contrattuale</a:t>
            </a:r>
          </a:p>
        </p:txBody>
      </p:sp>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81" name="Input penna 80">
                <a:extLst>
                  <a:ext uri="{FF2B5EF4-FFF2-40B4-BE49-F238E27FC236}">
                    <a16:creationId xmlns:a16="http://schemas.microsoft.com/office/drawing/2014/main" id="{02DE567A-920C-851E-E375-E185E93DEDE8}"/>
                  </a:ext>
                </a:extLst>
              </p14:cNvPr>
              <p14:cNvContentPartPr/>
              <p14:nvPr/>
            </p14:nvContentPartPr>
            <p14:xfrm>
              <a:off x="420913" y="4048575"/>
              <a:ext cx="3142440" cy="249120"/>
            </p14:xfrm>
          </p:contentPart>
        </mc:Choice>
        <mc:Fallback xmlns="">
          <p:pic>
            <p:nvPicPr>
              <p:cNvPr id="81" name="Input penna 80">
                <a:extLst>
                  <a:ext uri="{FF2B5EF4-FFF2-40B4-BE49-F238E27FC236}">
                    <a16:creationId xmlns:p14="http://schemas.microsoft.com/office/powerpoint/2010/main" xmlns:aink="http://schemas.microsoft.com/office/drawing/2016/ink" xmlns="" xmlns:a16="http://schemas.microsoft.com/office/drawing/2014/main" id="{02DE567A-920C-851E-E375-E185E93DEDE8}"/>
                  </a:ext>
                </a:extLst>
              </p:cNvPr>
              <p:cNvPicPr/>
              <p:nvPr/>
            </p:nvPicPr>
            <p:blipFill>
              <a:blip r:embed="rId37"/>
              <a:stretch>
                <a:fillRect/>
              </a:stretch>
            </p:blipFill>
            <p:spPr>
              <a:xfrm>
                <a:off x="402913" y="4030575"/>
                <a:ext cx="3178080" cy="28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82" name="Input penna 81">
                <a:extLst>
                  <a:ext uri="{FF2B5EF4-FFF2-40B4-BE49-F238E27FC236}">
                    <a16:creationId xmlns:a16="http://schemas.microsoft.com/office/drawing/2014/main" id="{81F5E7FB-E76F-8858-7F54-DA7DA173FD45}"/>
                  </a:ext>
                </a:extLst>
              </p14:cNvPr>
              <p14:cNvContentPartPr/>
              <p14:nvPr/>
            </p14:nvContentPartPr>
            <p14:xfrm>
              <a:off x="3432965" y="3898962"/>
              <a:ext cx="192960" cy="179280"/>
            </p14:xfrm>
          </p:contentPart>
        </mc:Choice>
        <mc:Fallback xmlns="">
          <p:pic>
            <p:nvPicPr>
              <p:cNvPr id="82" name="Input penna 81">
                <a:extLst>
                  <a:ext uri="{FF2B5EF4-FFF2-40B4-BE49-F238E27FC236}">
                    <a16:creationId xmlns:p14="http://schemas.microsoft.com/office/powerpoint/2010/main" xmlns:aink="http://schemas.microsoft.com/office/drawing/2016/ink" xmlns="" xmlns:a16="http://schemas.microsoft.com/office/drawing/2014/main" id="{81F5E7FB-E76F-8858-7F54-DA7DA173FD45}"/>
                  </a:ext>
                </a:extLst>
              </p:cNvPr>
              <p:cNvPicPr/>
              <p:nvPr/>
            </p:nvPicPr>
            <p:blipFill>
              <a:blip r:embed="rId39"/>
              <a:stretch>
                <a:fillRect/>
              </a:stretch>
            </p:blipFill>
            <p:spPr>
              <a:xfrm>
                <a:off x="3414965" y="3880962"/>
                <a:ext cx="228600" cy="214920"/>
              </a:xfrm>
              <a:prstGeom prst="rect">
                <a:avLst/>
              </a:prstGeom>
            </p:spPr>
          </p:pic>
        </mc:Fallback>
      </mc:AlternateContent>
      <p:sp>
        <p:nvSpPr>
          <p:cNvPr id="83" name="Rettangolo 82">
            <a:extLst>
              <a:ext uri="{FF2B5EF4-FFF2-40B4-BE49-F238E27FC236}">
                <a16:creationId xmlns:a16="http://schemas.microsoft.com/office/drawing/2014/main" id="{403EC2DC-2FBB-C766-39E4-7593F657E391}"/>
              </a:ext>
            </a:extLst>
          </p:cNvPr>
          <p:cNvSpPr/>
          <p:nvPr/>
        </p:nvSpPr>
        <p:spPr>
          <a:xfrm>
            <a:off x="781756" y="1131590"/>
            <a:ext cx="2610360"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12. rinvio esterno</a:t>
            </a:r>
          </a:p>
        </p:txBody>
      </p:sp>
      <p:sp>
        <p:nvSpPr>
          <p:cNvPr id="84" name="Rettangolo 83">
            <a:extLst>
              <a:ext uri="{FF2B5EF4-FFF2-40B4-BE49-F238E27FC236}">
                <a16:creationId xmlns:a16="http://schemas.microsoft.com/office/drawing/2014/main" id="{E41C38EA-FB87-34C2-6A49-AEBCB962D10C}"/>
              </a:ext>
            </a:extLst>
          </p:cNvPr>
          <p:cNvSpPr/>
          <p:nvPr/>
        </p:nvSpPr>
        <p:spPr>
          <a:xfrm>
            <a:off x="101272" y="2474900"/>
            <a:ext cx="2919838" cy="677595"/>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10. di tassatività delle cause di esclusione e di massima partecipazione</a:t>
            </a:r>
          </a:p>
        </p:txBody>
      </p:sp>
      <p:sp>
        <p:nvSpPr>
          <p:cNvPr id="85" name="Rettangolo 84">
            <a:extLst>
              <a:ext uri="{FF2B5EF4-FFF2-40B4-BE49-F238E27FC236}">
                <a16:creationId xmlns:a16="http://schemas.microsoft.com/office/drawing/2014/main" id="{A1193272-69A5-CBB5-2CE3-07BCA0CBC373}"/>
              </a:ext>
            </a:extLst>
          </p:cNvPr>
          <p:cNvSpPr/>
          <p:nvPr/>
        </p:nvSpPr>
        <p:spPr>
          <a:xfrm>
            <a:off x="96829" y="3223657"/>
            <a:ext cx="3183899" cy="507504"/>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tx1"/>
                </a:solidFill>
                <a:latin typeface="Cavolini" panose="03000502040302020204" pitchFamily="66" charset="0"/>
                <a:cs typeface="Cavolini" panose="03000502040302020204" pitchFamily="66" charset="0"/>
              </a:rPr>
              <a:t>9. di conservazione dell’equilibrio contrattuale</a:t>
            </a:r>
          </a:p>
        </p:txBody>
      </p:sp>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86" name="Input penna 85">
                <a:extLst>
                  <a:ext uri="{FF2B5EF4-FFF2-40B4-BE49-F238E27FC236}">
                    <a16:creationId xmlns:a16="http://schemas.microsoft.com/office/drawing/2014/main" id="{16C9406D-F953-8138-8674-6A8CEC31BCC2}"/>
                  </a:ext>
                </a:extLst>
              </p14:cNvPr>
              <p14:cNvContentPartPr/>
              <p14:nvPr/>
            </p14:nvContentPartPr>
            <p14:xfrm>
              <a:off x="251285" y="3537732"/>
              <a:ext cx="3158280" cy="216720"/>
            </p14:xfrm>
          </p:contentPart>
        </mc:Choice>
        <mc:Fallback xmlns="">
          <p:pic>
            <p:nvPicPr>
              <p:cNvPr id="86" name="Input penna 85">
                <a:extLst>
                  <a:ext uri="{FF2B5EF4-FFF2-40B4-BE49-F238E27FC236}">
                    <a16:creationId xmlns:p14="http://schemas.microsoft.com/office/powerpoint/2010/main" xmlns:aink="http://schemas.microsoft.com/office/drawing/2016/ink" xmlns="" xmlns:a16="http://schemas.microsoft.com/office/drawing/2014/main" id="{16C9406D-F953-8138-8674-6A8CEC31BCC2}"/>
                  </a:ext>
                </a:extLst>
              </p:cNvPr>
              <p:cNvPicPr/>
              <p:nvPr/>
            </p:nvPicPr>
            <p:blipFill>
              <a:blip r:embed="rId41"/>
              <a:stretch>
                <a:fillRect/>
              </a:stretch>
            </p:blipFill>
            <p:spPr>
              <a:xfrm>
                <a:off x="233645" y="3519732"/>
                <a:ext cx="3193920" cy="252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87" name="Input penna 86">
                <a:extLst>
                  <a:ext uri="{FF2B5EF4-FFF2-40B4-BE49-F238E27FC236}">
                    <a16:creationId xmlns:a16="http://schemas.microsoft.com/office/drawing/2014/main" id="{2CBB3862-88CB-9D13-1320-B99D42A4AA6F}"/>
                  </a:ext>
                </a:extLst>
              </p14:cNvPr>
              <p14:cNvContentPartPr/>
              <p14:nvPr/>
            </p14:nvContentPartPr>
            <p14:xfrm>
              <a:off x="3223085" y="3525492"/>
              <a:ext cx="195480" cy="191160"/>
            </p14:xfrm>
          </p:contentPart>
        </mc:Choice>
        <mc:Fallback xmlns="">
          <p:pic>
            <p:nvPicPr>
              <p:cNvPr id="87" name="Input penna 86">
                <a:extLst>
                  <a:ext uri="{FF2B5EF4-FFF2-40B4-BE49-F238E27FC236}">
                    <a16:creationId xmlns:p14="http://schemas.microsoft.com/office/powerpoint/2010/main" xmlns:aink="http://schemas.microsoft.com/office/drawing/2016/ink" xmlns="" xmlns:a16="http://schemas.microsoft.com/office/drawing/2014/main" id="{2CBB3862-88CB-9D13-1320-B99D42A4AA6F}"/>
                  </a:ext>
                </a:extLst>
              </p:cNvPr>
              <p:cNvPicPr/>
              <p:nvPr/>
            </p:nvPicPr>
            <p:blipFill>
              <a:blip r:embed="rId43"/>
              <a:stretch>
                <a:fillRect/>
              </a:stretch>
            </p:blipFill>
            <p:spPr>
              <a:xfrm>
                <a:off x="3205445" y="3507852"/>
                <a:ext cx="231120" cy="22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89" name="Input penna 88">
                <a:extLst>
                  <a:ext uri="{FF2B5EF4-FFF2-40B4-BE49-F238E27FC236}">
                    <a16:creationId xmlns:a16="http://schemas.microsoft.com/office/drawing/2014/main" id="{6B7D69C0-8C20-85BA-563C-B2A26940362F}"/>
                  </a:ext>
                </a:extLst>
              </p14:cNvPr>
              <p14:cNvContentPartPr/>
              <p14:nvPr/>
            </p14:nvContentPartPr>
            <p14:xfrm>
              <a:off x="382867" y="3115713"/>
              <a:ext cx="2805840" cy="77400"/>
            </p14:xfrm>
          </p:contentPart>
        </mc:Choice>
        <mc:Fallback xmlns="">
          <p:pic>
            <p:nvPicPr>
              <p:cNvPr id="89" name="Input penna 88">
                <a:extLst>
                  <a:ext uri="{FF2B5EF4-FFF2-40B4-BE49-F238E27FC236}">
                    <a16:creationId xmlns:p14="http://schemas.microsoft.com/office/powerpoint/2010/main" xmlns:aink="http://schemas.microsoft.com/office/drawing/2016/ink" xmlns="" xmlns:a16="http://schemas.microsoft.com/office/drawing/2014/main" id="{6B7D69C0-8C20-85BA-563C-B2A26940362F}"/>
                  </a:ext>
                </a:extLst>
              </p:cNvPr>
              <p:cNvPicPr/>
              <p:nvPr/>
            </p:nvPicPr>
            <p:blipFill>
              <a:blip r:embed="rId45"/>
              <a:stretch>
                <a:fillRect/>
              </a:stretch>
            </p:blipFill>
            <p:spPr>
              <a:xfrm>
                <a:off x="365227" y="3098073"/>
                <a:ext cx="2841480" cy="113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92" name="Input penna 91">
                <a:extLst>
                  <a:ext uri="{FF2B5EF4-FFF2-40B4-BE49-F238E27FC236}">
                    <a16:creationId xmlns:a16="http://schemas.microsoft.com/office/drawing/2014/main" id="{99E27971-F32C-73AF-12C7-E12F54158402}"/>
                  </a:ext>
                </a:extLst>
              </p14:cNvPr>
              <p14:cNvContentPartPr/>
              <p14:nvPr/>
            </p14:nvContentPartPr>
            <p14:xfrm>
              <a:off x="2925218" y="2980646"/>
              <a:ext cx="412200" cy="288720"/>
            </p14:xfrm>
          </p:contentPart>
        </mc:Choice>
        <mc:Fallback xmlns="">
          <p:pic>
            <p:nvPicPr>
              <p:cNvPr id="92" name="Input penna 91">
                <a:extLst>
                  <a:ext uri="{FF2B5EF4-FFF2-40B4-BE49-F238E27FC236}">
                    <a16:creationId xmlns:p14="http://schemas.microsoft.com/office/powerpoint/2010/main" xmlns:aink="http://schemas.microsoft.com/office/drawing/2016/ink" xmlns="" xmlns:a16="http://schemas.microsoft.com/office/drawing/2014/main" id="{99E27971-F32C-73AF-12C7-E12F54158402}"/>
                  </a:ext>
                </a:extLst>
              </p:cNvPr>
              <p:cNvPicPr/>
              <p:nvPr/>
            </p:nvPicPr>
            <p:blipFill>
              <a:blip r:embed="rId47"/>
              <a:stretch>
                <a:fillRect/>
              </a:stretch>
            </p:blipFill>
            <p:spPr>
              <a:xfrm>
                <a:off x="2907578" y="2962646"/>
                <a:ext cx="447840" cy="324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93" name="Input penna 92">
                <a:extLst>
                  <a:ext uri="{FF2B5EF4-FFF2-40B4-BE49-F238E27FC236}">
                    <a16:creationId xmlns:a16="http://schemas.microsoft.com/office/drawing/2014/main" id="{2903DEB0-45CA-DE3F-DE4A-21076DAAC340}"/>
                  </a:ext>
                </a:extLst>
              </p14:cNvPr>
              <p14:cNvContentPartPr/>
              <p14:nvPr/>
            </p14:nvContentPartPr>
            <p14:xfrm>
              <a:off x="574998" y="2354253"/>
              <a:ext cx="2792880" cy="77040"/>
            </p14:xfrm>
          </p:contentPart>
        </mc:Choice>
        <mc:Fallback xmlns="">
          <p:pic>
            <p:nvPicPr>
              <p:cNvPr id="93" name="Input penna 92">
                <a:extLst>
                  <a:ext uri="{FF2B5EF4-FFF2-40B4-BE49-F238E27FC236}">
                    <a16:creationId xmlns:p14="http://schemas.microsoft.com/office/powerpoint/2010/main" xmlns:aink="http://schemas.microsoft.com/office/drawing/2016/ink" xmlns="" xmlns:a16="http://schemas.microsoft.com/office/drawing/2014/main" id="{2903DEB0-45CA-DE3F-DE4A-21076DAAC340}"/>
                  </a:ext>
                </a:extLst>
              </p:cNvPr>
              <p:cNvPicPr/>
              <p:nvPr/>
            </p:nvPicPr>
            <p:blipFill>
              <a:blip r:embed="rId49"/>
              <a:stretch>
                <a:fillRect/>
              </a:stretch>
            </p:blipFill>
            <p:spPr>
              <a:xfrm>
                <a:off x="557358" y="2336253"/>
                <a:ext cx="2828520" cy="112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94" name="Input penna 93">
                <a:extLst>
                  <a:ext uri="{FF2B5EF4-FFF2-40B4-BE49-F238E27FC236}">
                    <a16:creationId xmlns:a16="http://schemas.microsoft.com/office/drawing/2014/main" id="{3065564F-0849-46FE-E450-136ECA88870B}"/>
                  </a:ext>
                </a:extLst>
              </p14:cNvPr>
              <p14:cNvContentPartPr/>
              <p14:nvPr/>
            </p14:nvContentPartPr>
            <p14:xfrm>
              <a:off x="3101045" y="2211132"/>
              <a:ext cx="328320" cy="331200"/>
            </p14:xfrm>
          </p:contentPart>
        </mc:Choice>
        <mc:Fallback xmlns="">
          <p:pic>
            <p:nvPicPr>
              <p:cNvPr id="94" name="Input penna 93">
                <a:extLst>
                  <a:ext uri="{FF2B5EF4-FFF2-40B4-BE49-F238E27FC236}">
                    <a16:creationId xmlns:p14="http://schemas.microsoft.com/office/powerpoint/2010/main" xmlns:aink="http://schemas.microsoft.com/office/drawing/2016/ink" xmlns="" xmlns:a16="http://schemas.microsoft.com/office/drawing/2014/main" id="{3065564F-0849-46FE-E450-136ECA88870B}"/>
                  </a:ext>
                </a:extLst>
              </p:cNvPr>
              <p:cNvPicPr/>
              <p:nvPr/>
            </p:nvPicPr>
            <p:blipFill>
              <a:blip r:embed="rId51"/>
              <a:stretch>
                <a:fillRect/>
              </a:stretch>
            </p:blipFill>
            <p:spPr>
              <a:xfrm>
                <a:off x="3083045" y="2193132"/>
                <a:ext cx="363960" cy="366840"/>
              </a:xfrm>
              <a:prstGeom prst="rect">
                <a:avLst/>
              </a:prstGeom>
            </p:spPr>
          </p:pic>
        </mc:Fallback>
      </mc:AlternateContent>
      <p:grpSp>
        <p:nvGrpSpPr>
          <p:cNvPr id="97" name="Gruppo 96">
            <a:extLst>
              <a:ext uri="{FF2B5EF4-FFF2-40B4-BE49-F238E27FC236}">
                <a16:creationId xmlns:a16="http://schemas.microsoft.com/office/drawing/2014/main" id="{EA550613-251C-9F7E-DB2F-73A27B774C15}"/>
              </a:ext>
            </a:extLst>
          </p:cNvPr>
          <p:cNvGrpSpPr/>
          <p:nvPr/>
        </p:nvGrpSpPr>
        <p:grpSpPr>
          <a:xfrm>
            <a:off x="909005" y="1554132"/>
            <a:ext cx="2792160" cy="416880"/>
            <a:chOff x="809430" y="1542870"/>
            <a:chExt cx="2792160" cy="416880"/>
          </a:xfrm>
        </p:grpSpPr>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95" name="Input penna 94">
                  <a:extLst>
                    <a:ext uri="{FF2B5EF4-FFF2-40B4-BE49-F238E27FC236}">
                      <a16:creationId xmlns:a16="http://schemas.microsoft.com/office/drawing/2014/main" id="{A8890391-A69D-B025-87E2-720B60997590}"/>
                    </a:ext>
                  </a:extLst>
                </p14:cNvPr>
                <p14:cNvContentPartPr/>
                <p14:nvPr/>
              </p14:nvContentPartPr>
              <p14:xfrm>
                <a:off x="809430" y="1542870"/>
                <a:ext cx="2734200" cy="301680"/>
              </p14:xfrm>
            </p:contentPart>
          </mc:Choice>
          <mc:Fallback xmlns="">
            <p:pic>
              <p:nvPicPr>
                <p:cNvPr id="95" name="Input penna 94">
                  <a:extLst>
                    <a:ext uri="{FF2B5EF4-FFF2-40B4-BE49-F238E27FC236}">
                      <a16:creationId xmlns:p14="http://schemas.microsoft.com/office/powerpoint/2010/main" xmlns:aink="http://schemas.microsoft.com/office/drawing/2016/ink" xmlns="" xmlns:a16="http://schemas.microsoft.com/office/drawing/2014/main" id="{A8890391-A69D-B025-87E2-720B60997590}"/>
                    </a:ext>
                  </a:extLst>
                </p:cNvPr>
                <p:cNvPicPr/>
                <p:nvPr/>
              </p:nvPicPr>
              <p:blipFill>
                <a:blip r:embed="rId53"/>
                <a:stretch>
                  <a:fillRect/>
                </a:stretch>
              </p:blipFill>
              <p:spPr>
                <a:xfrm>
                  <a:off x="791430" y="1524870"/>
                  <a:ext cx="2769840" cy="337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96" name="Input penna 95">
                  <a:extLst>
                    <a:ext uri="{FF2B5EF4-FFF2-40B4-BE49-F238E27FC236}">
                      <a16:creationId xmlns:a16="http://schemas.microsoft.com/office/drawing/2014/main" id="{F18ACE92-C430-84C5-73D9-7DA5B091CAB2}"/>
                    </a:ext>
                  </a:extLst>
                </p14:cNvPr>
                <p14:cNvContentPartPr/>
                <p14:nvPr/>
              </p14:nvContentPartPr>
              <p14:xfrm>
                <a:off x="3373710" y="1694790"/>
                <a:ext cx="227880" cy="264960"/>
              </p14:xfrm>
            </p:contentPart>
          </mc:Choice>
          <mc:Fallback xmlns="">
            <p:pic>
              <p:nvPicPr>
                <p:cNvPr id="96" name="Input penna 95">
                  <a:extLst>
                    <a:ext uri="{FF2B5EF4-FFF2-40B4-BE49-F238E27FC236}">
                      <a16:creationId xmlns:p14="http://schemas.microsoft.com/office/powerpoint/2010/main" xmlns:aink="http://schemas.microsoft.com/office/drawing/2016/ink" xmlns="" xmlns:a16="http://schemas.microsoft.com/office/drawing/2014/main" id="{F18ACE92-C430-84C5-73D9-7DA5B091CAB2}"/>
                    </a:ext>
                  </a:extLst>
                </p:cNvPr>
                <p:cNvPicPr/>
                <p:nvPr/>
              </p:nvPicPr>
              <p:blipFill>
                <a:blip r:embed="rId55"/>
                <a:stretch>
                  <a:fillRect/>
                </a:stretch>
              </p:blipFill>
              <p:spPr>
                <a:xfrm>
                  <a:off x="3355710" y="1677150"/>
                  <a:ext cx="263520" cy="300600"/>
                </a:xfrm>
                <a:prstGeom prst="rect">
                  <a:avLst/>
                </a:prstGeom>
              </p:spPr>
            </p:pic>
          </mc:Fallback>
        </mc:AlternateContent>
      </p:grpSp>
    </p:spTree>
    <p:extLst>
      <p:ext uri="{BB962C8B-B14F-4D97-AF65-F5344CB8AC3E}">
        <p14:creationId xmlns:p14="http://schemas.microsoft.com/office/powerpoint/2010/main" val="27574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childTnLst>
                          </p:cTn>
                        </p:par>
                        <p:par>
                          <p:cTn id="61" fill="hold">
                            <p:stCondLst>
                              <p:cond delay="35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500"/>
                                        <p:tgtEl>
                                          <p:spTgt spid="80"/>
                                        </p:tgtEl>
                                      </p:cBhvr>
                                    </p:animEffect>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fade">
                                      <p:cBhvr>
                                        <p:cTn id="85" dur="500"/>
                                        <p:tgtEl>
                                          <p:spTgt spid="81"/>
                                        </p:tgtEl>
                                      </p:cBhvr>
                                    </p:animEffect>
                                  </p:childTnLst>
                                </p:cTn>
                              </p:par>
                            </p:childTnLst>
                          </p:cTn>
                        </p:par>
                        <p:par>
                          <p:cTn id="86" fill="hold">
                            <p:stCondLst>
                              <p:cond delay="2500"/>
                            </p:stCondLst>
                            <p:childTnLst>
                              <p:par>
                                <p:cTn id="87" presetID="10" presetClass="entr" presetSubtype="0" fill="hold"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3000"/>
                            </p:stCondLst>
                            <p:childTnLst>
                              <p:par>
                                <p:cTn id="91" presetID="10" presetClass="entr" presetSubtype="0" fill="hold" grpId="0" nodeType="afterEffect">
                                  <p:stCondLst>
                                    <p:cond delay="0"/>
                                  </p:stCondLst>
                                  <p:childTnLst>
                                    <p:set>
                                      <p:cBhvr>
                                        <p:cTn id="92" dur="1" fill="hold">
                                          <p:stCondLst>
                                            <p:cond delay="0"/>
                                          </p:stCondLst>
                                        </p:cTn>
                                        <p:tgtEl>
                                          <p:spTgt spid="85"/>
                                        </p:tgtEl>
                                        <p:attrNameLst>
                                          <p:attrName>style.visibility</p:attrName>
                                        </p:attrNameLst>
                                      </p:cBhvr>
                                      <p:to>
                                        <p:strVal val="visible"/>
                                      </p:to>
                                    </p:set>
                                    <p:animEffect transition="in" filter="fade">
                                      <p:cBhvr>
                                        <p:cTn id="93" dur="500"/>
                                        <p:tgtEl>
                                          <p:spTgt spid="85"/>
                                        </p:tgtEl>
                                      </p:cBhvr>
                                    </p:animEffect>
                                  </p:childTnLst>
                                </p:cTn>
                              </p:par>
                            </p:childTnLst>
                          </p:cTn>
                        </p:par>
                        <p:par>
                          <p:cTn id="94" fill="hold">
                            <p:stCondLst>
                              <p:cond delay="4500"/>
                            </p:stCondLst>
                            <p:childTnLst>
                              <p:par>
                                <p:cTn id="95" presetID="10" presetClass="entr" presetSubtype="0"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childTnLst>
                          </p:cTn>
                        </p:par>
                        <p:par>
                          <p:cTn id="98" fill="hold">
                            <p:stCondLst>
                              <p:cond delay="5000"/>
                            </p:stCondLst>
                            <p:childTnLst>
                              <p:par>
                                <p:cTn id="99" presetID="10" presetClass="entr" presetSubtype="0" fill="hold" nodeType="after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500"/>
                                        <p:tgtEl>
                                          <p:spTgt spid="8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fade">
                                      <p:cBhvr>
                                        <p:cTn id="106" dur="500"/>
                                        <p:tgtEl>
                                          <p:spTgt spid="84"/>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500"/>
                                        <p:tgtEl>
                                          <p:spTgt spid="92"/>
                                        </p:tgtEl>
                                      </p:cBhvr>
                                    </p:animEffect>
                                  </p:childTnLst>
                                </p:cTn>
                              </p:par>
                            </p:childTnLst>
                          </p:cTn>
                        </p:par>
                        <p:par>
                          <p:cTn id="111" fill="hold">
                            <p:stCondLst>
                              <p:cond delay="1000"/>
                            </p:stCondLst>
                            <p:childTnLst>
                              <p:par>
                                <p:cTn id="112" presetID="10" presetClass="entr" presetSubtype="0" fill="hold"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childTnLst>
                          </p:cTn>
                        </p:par>
                        <p:par>
                          <p:cTn id="119" fill="hold">
                            <p:stCondLst>
                              <p:cond delay="2000"/>
                            </p:stCondLst>
                            <p:childTnLst>
                              <p:par>
                                <p:cTn id="120" presetID="10" presetClass="entr" presetSubtype="0" fill="hold" nodeType="after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500"/>
                                        <p:tgtEl>
                                          <p:spTgt spid="94"/>
                                        </p:tgtEl>
                                      </p:cBhvr>
                                    </p:animEffect>
                                  </p:childTnLst>
                                </p:cTn>
                              </p:par>
                            </p:childTnLst>
                          </p:cTn>
                        </p:par>
                        <p:par>
                          <p:cTn id="123" fill="hold">
                            <p:stCondLst>
                              <p:cond delay="2500"/>
                            </p:stCondLst>
                            <p:childTnLst>
                              <p:par>
                                <p:cTn id="124" presetID="10" presetClass="entr" presetSubtype="0" fill="hold" nodeType="after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500"/>
                                        <p:tgtEl>
                                          <p:spTgt spid="93"/>
                                        </p:tgtEl>
                                      </p:cBhvr>
                                    </p:animEffect>
                                  </p:childTnLst>
                                </p:cTn>
                              </p:par>
                            </p:childTnLst>
                          </p:cTn>
                        </p:par>
                        <p:par>
                          <p:cTn id="127" fill="hold">
                            <p:stCondLst>
                              <p:cond delay="3000"/>
                            </p:stCondLst>
                            <p:childTnLst>
                              <p:par>
                                <p:cTn id="128" presetID="10" presetClass="entr" presetSubtype="0" fill="hold" grpId="0" nodeType="after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fade">
                                      <p:cBhvr>
                                        <p:cTn id="130" dur="500"/>
                                        <p:tgtEl>
                                          <p:spTgt spid="83"/>
                                        </p:tgtEl>
                                      </p:cBhvr>
                                    </p:animEffect>
                                  </p:childTnLst>
                                </p:cTn>
                              </p:par>
                            </p:childTnLst>
                          </p:cTn>
                        </p:par>
                        <p:par>
                          <p:cTn id="131" fill="hold">
                            <p:stCondLst>
                              <p:cond delay="3500"/>
                            </p:stCondLst>
                            <p:childTnLst>
                              <p:par>
                                <p:cTn id="132" presetID="10" presetClass="entr" presetSubtype="0" fill="hold" nodeType="afterEffect">
                                  <p:stCondLst>
                                    <p:cond delay="0"/>
                                  </p:stCondLst>
                                  <p:childTnLst>
                                    <p:set>
                                      <p:cBhvr>
                                        <p:cTn id="133" dur="1" fill="hold">
                                          <p:stCondLst>
                                            <p:cond delay="0"/>
                                          </p:stCondLst>
                                        </p:cTn>
                                        <p:tgtEl>
                                          <p:spTgt spid="97"/>
                                        </p:tgtEl>
                                        <p:attrNameLst>
                                          <p:attrName>style.visibility</p:attrName>
                                        </p:attrNameLst>
                                      </p:cBhvr>
                                      <p:to>
                                        <p:strVal val="visible"/>
                                      </p:to>
                                    </p:set>
                                    <p:animEffect transition="in" filter="fade">
                                      <p:cBhvr>
                                        <p:cTn id="13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48" grpId="0" animBg="1"/>
      <p:bldP spid="63" grpId="0" animBg="1"/>
      <p:bldP spid="67" grpId="0" animBg="1"/>
      <p:bldP spid="70" grpId="0" animBg="1"/>
      <p:bldP spid="77" grpId="0" animBg="1"/>
      <p:bldP spid="80" grpId="0" animBg="1"/>
      <p:bldP spid="83" grpId="0" animBg="1"/>
      <p:bldP spid="84" grpId="0" animBg="1"/>
      <p:bldP spid="8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egnaposto contenuto 2">
            <a:extLst>
              <a:ext uri="{FF2B5EF4-FFF2-40B4-BE49-F238E27FC236}">
                <a16:creationId xmlns:a16="http://schemas.microsoft.com/office/drawing/2014/main" id="{0920BBA4-909C-4C2E-3D4F-BA97BF77BB38}"/>
              </a:ext>
            </a:extLst>
          </p:cNvPr>
          <p:cNvSpPr txBox="1">
            <a:spLocks/>
          </p:cNvSpPr>
          <p:nvPr/>
        </p:nvSpPr>
        <p:spPr>
          <a:xfrm>
            <a:off x="4199182" y="1048194"/>
            <a:ext cx="4642536" cy="1103779"/>
          </a:xfrm>
          <a:custGeom>
            <a:avLst/>
            <a:gdLst>
              <a:gd name="connsiteX0" fmla="*/ 0 w 4642536"/>
              <a:gd name="connsiteY0" fmla="*/ 0 h 1103779"/>
              <a:gd name="connsiteX1" fmla="*/ 523943 w 4642536"/>
              <a:gd name="connsiteY1" fmla="*/ 0 h 1103779"/>
              <a:gd name="connsiteX2" fmla="*/ 1280013 w 4642536"/>
              <a:gd name="connsiteY2" fmla="*/ 0 h 1103779"/>
              <a:gd name="connsiteX3" fmla="*/ 1943233 w 4642536"/>
              <a:gd name="connsiteY3" fmla="*/ 0 h 1103779"/>
              <a:gd name="connsiteX4" fmla="*/ 2699303 w 4642536"/>
              <a:gd name="connsiteY4" fmla="*/ 0 h 1103779"/>
              <a:gd name="connsiteX5" fmla="*/ 3408948 w 4642536"/>
              <a:gd name="connsiteY5" fmla="*/ 0 h 1103779"/>
              <a:gd name="connsiteX6" fmla="*/ 4072167 w 4642536"/>
              <a:gd name="connsiteY6" fmla="*/ 0 h 1103779"/>
              <a:gd name="connsiteX7" fmla="*/ 4642536 w 4642536"/>
              <a:gd name="connsiteY7" fmla="*/ 0 h 1103779"/>
              <a:gd name="connsiteX8" fmla="*/ 4642536 w 4642536"/>
              <a:gd name="connsiteY8" fmla="*/ 573965 h 1103779"/>
              <a:gd name="connsiteX9" fmla="*/ 4642536 w 4642536"/>
              <a:gd name="connsiteY9" fmla="*/ 1103779 h 1103779"/>
              <a:gd name="connsiteX10" fmla="*/ 4072167 w 4642536"/>
              <a:gd name="connsiteY10" fmla="*/ 1103779 h 1103779"/>
              <a:gd name="connsiteX11" fmla="*/ 3455373 w 4642536"/>
              <a:gd name="connsiteY11" fmla="*/ 1103779 h 1103779"/>
              <a:gd name="connsiteX12" fmla="*/ 2838579 w 4642536"/>
              <a:gd name="connsiteY12" fmla="*/ 1103779 h 1103779"/>
              <a:gd name="connsiteX13" fmla="*/ 2128934 w 4642536"/>
              <a:gd name="connsiteY13" fmla="*/ 1103779 h 1103779"/>
              <a:gd name="connsiteX14" fmla="*/ 1512140 w 4642536"/>
              <a:gd name="connsiteY14" fmla="*/ 1103779 h 1103779"/>
              <a:gd name="connsiteX15" fmla="*/ 756070 w 4642536"/>
              <a:gd name="connsiteY15" fmla="*/ 1103779 h 1103779"/>
              <a:gd name="connsiteX16" fmla="*/ 0 w 4642536"/>
              <a:gd name="connsiteY16" fmla="*/ 1103779 h 1103779"/>
              <a:gd name="connsiteX17" fmla="*/ 0 w 4642536"/>
              <a:gd name="connsiteY17" fmla="*/ 573965 h 1103779"/>
              <a:gd name="connsiteX18" fmla="*/ 0 w 4642536"/>
              <a:gd name="connsiteY18" fmla="*/ 0 h 110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42536" h="1103779" fill="none" extrusionOk="0">
                <a:moveTo>
                  <a:pt x="0" y="0"/>
                </a:moveTo>
                <a:cubicBezTo>
                  <a:pt x="238462" y="7884"/>
                  <a:pt x="369512" y="22829"/>
                  <a:pt x="523943" y="0"/>
                </a:cubicBezTo>
                <a:cubicBezTo>
                  <a:pt x="678374" y="-22829"/>
                  <a:pt x="957609" y="18526"/>
                  <a:pt x="1280013" y="0"/>
                </a:cubicBezTo>
                <a:cubicBezTo>
                  <a:pt x="1602417" y="-18526"/>
                  <a:pt x="1740924" y="-22866"/>
                  <a:pt x="1943233" y="0"/>
                </a:cubicBezTo>
                <a:cubicBezTo>
                  <a:pt x="2145542" y="22866"/>
                  <a:pt x="2466390" y="35309"/>
                  <a:pt x="2699303" y="0"/>
                </a:cubicBezTo>
                <a:cubicBezTo>
                  <a:pt x="2932216" y="-35309"/>
                  <a:pt x="3203704" y="31305"/>
                  <a:pt x="3408948" y="0"/>
                </a:cubicBezTo>
                <a:cubicBezTo>
                  <a:pt x="3614193" y="-31305"/>
                  <a:pt x="3926713" y="-18057"/>
                  <a:pt x="4072167" y="0"/>
                </a:cubicBezTo>
                <a:cubicBezTo>
                  <a:pt x="4217621" y="18057"/>
                  <a:pt x="4503882" y="-13535"/>
                  <a:pt x="4642536" y="0"/>
                </a:cubicBezTo>
                <a:cubicBezTo>
                  <a:pt x="4634939" y="242432"/>
                  <a:pt x="4660910" y="457198"/>
                  <a:pt x="4642536" y="573965"/>
                </a:cubicBezTo>
                <a:cubicBezTo>
                  <a:pt x="4624162" y="690732"/>
                  <a:pt x="4638990" y="970556"/>
                  <a:pt x="4642536" y="1103779"/>
                </a:cubicBezTo>
                <a:cubicBezTo>
                  <a:pt x="4455681" y="1120148"/>
                  <a:pt x="4279314" y="1130090"/>
                  <a:pt x="4072167" y="1103779"/>
                </a:cubicBezTo>
                <a:cubicBezTo>
                  <a:pt x="3865020" y="1077468"/>
                  <a:pt x="3668935" y="1120346"/>
                  <a:pt x="3455373" y="1103779"/>
                </a:cubicBezTo>
                <a:cubicBezTo>
                  <a:pt x="3241811" y="1087212"/>
                  <a:pt x="3079567" y="1131028"/>
                  <a:pt x="2838579" y="1103779"/>
                </a:cubicBezTo>
                <a:cubicBezTo>
                  <a:pt x="2597591" y="1076530"/>
                  <a:pt x="2355357" y="1090044"/>
                  <a:pt x="2128934" y="1103779"/>
                </a:cubicBezTo>
                <a:cubicBezTo>
                  <a:pt x="1902511" y="1117514"/>
                  <a:pt x="1724017" y="1122523"/>
                  <a:pt x="1512140" y="1103779"/>
                </a:cubicBezTo>
                <a:cubicBezTo>
                  <a:pt x="1300263" y="1085035"/>
                  <a:pt x="968179" y="1070121"/>
                  <a:pt x="756070" y="1103779"/>
                </a:cubicBezTo>
                <a:cubicBezTo>
                  <a:pt x="543961" y="1137438"/>
                  <a:pt x="347980" y="1110298"/>
                  <a:pt x="0" y="1103779"/>
                </a:cubicBezTo>
                <a:cubicBezTo>
                  <a:pt x="-5977" y="899443"/>
                  <a:pt x="-14472" y="733094"/>
                  <a:pt x="0" y="573965"/>
                </a:cubicBezTo>
                <a:cubicBezTo>
                  <a:pt x="14472" y="414836"/>
                  <a:pt x="16057" y="167823"/>
                  <a:pt x="0" y="0"/>
                </a:cubicBezTo>
                <a:close/>
              </a:path>
              <a:path w="4642536" h="1103779" stroke="0" extrusionOk="0">
                <a:moveTo>
                  <a:pt x="0" y="0"/>
                </a:moveTo>
                <a:cubicBezTo>
                  <a:pt x="212371" y="-31589"/>
                  <a:pt x="523406" y="-8153"/>
                  <a:pt x="663219" y="0"/>
                </a:cubicBezTo>
                <a:cubicBezTo>
                  <a:pt x="803032" y="8153"/>
                  <a:pt x="1106768" y="-17636"/>
                  <a:pt x="1372864" y="0"/>
                </a:cubicBezTo>
                <a:cubicBezTo>
                  <a:pt x="1638960" y="17636"/>
                  <a:pt x="1689603" y="3683"/>
                  <a:pt x="1989658" y="0"/>
                </a:cubicBezTo>
                <a:cubicBezTo>
                  <a:pt x="2289713" y="-3683"/>
                  <a:pt x="2389524" y="-16076"/>
                  <a:pt x="2745728" y="0"/>
                </a:cubicBezTo>
                <a:cubicBezTo>
                  <a:pt x="3101932" y="16076"/>
                  <a:pt x="3242441" y="2172"/>
                  <a:pt x="3408948" y="0"/>
                </a:cubicBezTo>
                <a:cubicBezTo>
                  <a:pt x="3575455" y="-2172"/>
                  <a:pt x="3887279" y="-4834"/>
                  <a:pt x="4025742" y="0"/>
                </a:cubicBezTo>
                <a:cubicBezTo>
                  <a:pt x="4164205" y="4834"/>
                  <a:pt x="4351662" y="28730"/>
                  <a:pt x="4642536" y="0"/>
                </a:cubicBezTo>
                <a:cubicBezTo>
                  <a:pt x="4644900" y="276935"/>
                  <a:pt x="4622789" y="316336"/>
                  <a:pt x="4642536" y="562927"/>
                </a:cubicBezTo>
                <a:cubicBezTo>
                  <a:pt x="4662283" y="809518"/>
                  <a:pt x="4658479" y="893257"/>
                  <a:pt x="4642536" y="1103779"/>
                </a:cubicBezTo>
                <a:cubicBezTo>
                  <a:pt x="4401823" y="1114441"/>
                  <a:pt x="4282365" y="1086981"/>
                  <a:pt x="3979317" y="1103779"/>
                </a:cubicBezTo>
                <a:cubicBezTo>
                  <a:pt x="3676269" y="1120577"/>
                  <a:pt x="3673532" y="1079363"/>
                  <a:pt x="3408948" y="1103779"/>
                </a:cubicBezTo>
                <a:cubicBezTo>
                  <a:pt x="3144364" y="1128195"/>
                  <a:pt x="2980292" y="1073630"/>
                  <a:pt x="2699303" y="1103779"/>
                </a:cubicBezTo>
                <a:cubicBezTo>
                  <a:pt x="2418315" y="1133928"/>
                  <a:pt x="2192842" y="1084669"/>
                  <a:pt x="1943233" y="1103779"/>
                </a:cubicBezTo>
                <a:cubicBezTo>
                  <a:pt x="1693624" y="1122890"/>
                  <a:pt x="1474478" y="1130823"/>
                  <a:pt x="1326439" y="1103779"/>
                </a:cubicBezTo>
                <a:cubicBezTo>
                  <a:pt x="1178400" y="1076735"/>
                  <a:pt x="850769" y="1066268"/>
                  <a:pt x="570369" y="1103779"/>
                </a:cubicBezTo>
                <a:cubicBezTo>
                  <a:pt x="289969" y="1141291"/>
                  <a:pt x="217816" y="1098227"/>
                  <a:pt x="0" y="1103779"/>
                </a:cubicBezTo>
                <a:cubicBezTo>
                  <a:pt x="10285" y="852015"/>
                  <a:pt x="17542" y="702027"/>
                  <a:pt x="0" y="551890"/>
                </a:cubicBezTo>
                <a:cubicBezTo>
                  <a:pt x="-17542" y="401753"/>
                  <a:pt x="12350" y="135616"/>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it-IT" b="0" i="1" dirty="0">
                <a:solidFill>
                  <a:schemeClr val="tx1"/>
                </a:solidFill>
              </a:rPr>
              <a:t>Considerato che </a:t>
            </a:r>
            <a:r>
              <a:rPr lang="it-IT" dirty="0">
                <a:effectLst>
                  <a:outerShdw blurRad="38100" dist="38100" dir="2700000" algn="tl">
                    <a:srgbClr val="000000">
                      <a:alpha val="43137"/>
                    </a:srgbClr>
                  </a:outerShdw>
                </a:effectLst>
              </a:rPr>
              <a:t>e) è pari, la soglia di anomalia è uguale </a:t>
            </a:r>
            <a:r>
              <a:rPr lang="it-IT" b="0" i="1" dirty="0">
                <a:solidFill>
                  <a:schemeClr val="tx1"/>
                </a:solidFill>
              </a:rPr>
              <a:t>alla soglia ex lett. c) decrementata di d): </a:t>
            </a:r>
          </a:p>
          <a:p>
            <a:pPr lvl="0"/>
            <a:r>
              <a:rPr lang="it-IT" i="1" dirty="0" err="1">
                <a:solidFill>
                  <a:schemeClr val="tx1"/>
                </a:solidFill>
                <a:effectLst>
                  <a:outerShdw blurRad="38100" dist="38100" dir="2700000" algn="tl">
                    <a:srgbClr val="000000">
                      <a:alpha val="43137"/>
                    </a:srgbClr>
                  </a:outerShdw>
                </a:effectLst>
              </a:rPr>
              <a:t>SSM</a:t>
            </a:r>
            <a:r>
              <a:rPr lang="it-IT" i="1" dirty="0">
                <a:solidFill>
                  <a:schemeClr val="tx1"/>
                </a:solidFill>
                <a:effectLst>
                  <a:outerShdw blurRad="38100" dist="38100" dir="2700000" algn="tl">
                    <a:srgbClr val="000000">
                      <a:alpha val="43137"/>
                    </a:srgbClr>
                  </a:outerShdw>
                </a:effectLst>
              </a:rPr>
              <a:t> – DSM = Soglia anomalia</a:t>
            </a:r>
          </a:p>
          <a:p>
            <a:r>
              <a:rPr lang="it-IT" i="1" dirty="0">
                <a:solidFill>
                  <a:schemeClr val="tx1"/>
                </a:solidFill>
                <a:effectLst>
                  <a:outerShdw blurRad="38100" dist="38100" dir="2700000" algn="tl">
                    <a:srgbClr val="000000">
                      <a:alpha val="43137"/>
                    </a:srgbClr>
                  </a:outerShdw>
                </a:effectLst>
              </a:rPr>
              <a:t>33,9806 - 4,1922 = </a:t>
            </a:r>
            <a:r>
              <a:rPr lang="it-IT" dirty="0">
                <a:effectLst>
                  <a:outerShdw blurRad="38100" dist="38100" dir="2700000" algn="tl">
                    <a:srgbClr val="000000">
                      <a:alpha val="43137"/>
                    </a:srgbClr>
                  </a:outerShdw>
                </a:effectLst>
              </a:rPr>
              <a:t>29,7884</a:t>
            </a:r>
          </a:p>
          <a:p>
            <a:endParaRPr lang="it-IT" i="1" dirty="0">
              <a:effectLst>
                <a:outerShdw blurRad="38100" dist="38100" dir="2700000" algn="tl">
                  <a:srgbClr val="000000">
                    <a:alpha val="43137"/>
                  </a:srgbClr>
                </a:outerShdw>
              </a:effectLst>
            </a:endParaRPr>
          </a:p>
        </p:txBody>
      </p:sp>
      <p:sp>
        <p:nvSpPr>
          <p:cNvPr id="5" name="Titolo 4">
            <a:extLst>
              <a:ext uri="{FF2B5EF4-FFF2-40B4-BE49-F238E27FC236}">
                <a16:creationId xmlns:a16="http://schemas.microsoft.com/office/drawing/2014/main" id="{FCDA5653-EAFA-1CD6-E38D-3EBBDA851E39}"/>
              </a:ext>
            </a:extLst>
          </p:cNvPr>
          <p:cNvSpPr>
            <a:spLocks noGrp="1"/>
          </p:cNvSpPr>
          <p:nvPr>
            <p:ph type="title"/>
          </p:nvPr>
        </p:nvSpPr>
        <p:spPr/>
        <p:txBody>
          <a:bodyPr/>
          <a:lstStyle/>
          <a:p>
            <a:r>
              <a:rPr lang="it-IT" dirty="0"/>
              <a:t>Esempio: calcolo </a:t>
            </a:r>
            <a:r>
              <a:rPr lang="it-IT" dirty="0" err="1"/>
              <a:t>S1</a:t>
            </a:r>
            <a:r>
              <a:rPr lang="it-IT" dirty="0"/>
              <a:t> e </a:t>
            </a:r>
            <a:r>
              <a:rPr lang="it-IT" dirty="0" err="1"/>
              <a:t>S2</a:t>
            </a:r>
            <a:endParaRPr lang="it-IT" dirty="0"/>
          </a:p>
        </p:txBody>
      </p:sp>
      <p:sp>
        <p:nvSpPr>
          <p:cNvPr id="4" name="Segnaposto numero diapositiva 3">
            <a:extLst>
              <a:ext uri="{FF2B5EF4-FFF2-40B4-BE49-F238E27FC236}">
                <a16:creationId xmlns:a16="http://schemas.microsoft.com/office/drawing/2014/main" id="{2B9A3C83-986F-6F15-F16F-444A74E78498}"/>
              </a:ext>
            </a:extLst>
          </p:cNvPr>
          <p:cNvSpPr>
            <a:spLocks noGrp="1"/>
          </p:cNvSpPr>
          <p:nvPr>
            <p:ph type="sldNum" sz="quarter" idx="12"/>
          </p:nvPr>
        </p:nvSpPr>
        <p:spPr/>
        <p:txBody>
          <a:bodyPr/>
          <a:lstStyle/>
          <a:p>
            <a:fld id="{A88A401D-FA7D-467D-AFBB-0B3BA40DF614}" type="slidenum">
              <a:rPr lang="it-IT" smtClean="0"/>
              <a:t>50</a:t>
            </a:fld>
            <a:endParaRPr lang="it-IT"/>
          </a:p>
        </p:txBody>
      </p:sp>
      <p:sp>
        <p:nvSpPr>
          <p:cNvPr id="9" name="Segnaposto contenuto 2">
            <a:extLst>
              <a:ext uri="{FF2B5EF4-FFF2-40B4-BE49-F238E27FC236}">
                <a16:creationId xmlns:a16="http://schemas.microsoft.com/office/drawing/2014/main" id="{D88ADE5F-B2E2-A390-F47B-2A1285B33F7E}"/>
              </a:ext>
            </a:extLst>
          </p:cNvPr>
          <p:cNvSpPr txBox="1">
            <a:spLocks/>
          </p:cNvSpPr>
          <p:nvPr/>
        </p:nvSpPr>
        <p:spPr>
          <a:xfrm>
            <a:off x="281120" y="987575"/>
            <a:ext cx="3752800" cy="3485995"/>
          </a:xfrm>
          <a:custGeom>
            <a:avLst/>
            <a:gdLst>
              <a:gd name="connsiteX0" fmla="*/ 0 w 3752800"/>
              <a:gd name="connsiteY0" fmla="*/ 0 h 3485995"/>
              <a:gd name="connsiteX1" fmla="*/ 550411 w 3752800"/>
              <a:gd name="connsiteY1" fmla="*/ 0 h 3485995"/>
              <a:gd name="connsiteX2" fmla="*/ 1213405 w 3752800"/>
              <a:gd name="connsiteY2" fmla="*/ 0 h 3485995"/>
              <a:gd name="connsiteX3" fmla="*/ 1838872 w 3752800"/>
              <a:gd name="connsiteY3" fmla="*/ 0 h 3485995"/>
              <a:gd name="connsiteX4" fmla="*/ 2501867 w 3752800"/>
              <a:gd name="connsiteY4" fmla="*/ 0 h 3485995"/>
              <a:gd name="connsiteX5" fmla="*/ 3202389 w 3752800"/>
              <a:gd name="connsiteY5" fmla="*/ 0 h 3485995"/>
              <a:gd name="connsiteX6" fmla="*/ 3752800 w 3752800"/>
              <a:gd name="connsiteY6" fmla="*/ 0 h 3485995"/>
              <a:gd name="connsiteX7" fmla="*/ 3752800 w 3752800"/>
              <a:gd name="connsiteY7" fmla="*/ 662339 h 3485995"/>
              <a:gd name="connsiteX8" fmla="*/ 3752800 w 3752800"/>
              <a:gd name="connsiteY8" fmla="*/ 1359538 h 3485995"/>
              <a:gd name="connsiteX9" fmla="*/ 3752800 w 3752800"/>
              <a:gd name="connsiteY9" fmla="*/ 2091597 h 3485995"/>
              <a:gd name="connsiteX10" fmla="*/ 3752800 w 3752800"/>
              <a:gd name="connsiteY10" fmla="*/ 2823656 h 3485995"/>
              <a:gd name="connsiteX11" fmla="*/ 3752800 w 3752800"/>
              <a:gd name="connsiteY11" fmla="*/ 3485995 h 3485995"/>
              <a:gd name="connsiteX12" fmla="*/ 3202389 w 3752800"/>
              <a:gd name="connsiteY12" fmla="*/ 3485995 h 3485995"/>
              <a:gd name="connsiteX13" fmla="*/ 2539395 w 3752800"/>
              <a:gd name="connsiteY13" fmla="*/ 3485995 h 3485995"/>
              <a:gd name="connsiteX14" fmla="*/ 1988984 w 3752800"/>
              <a:gd name="connsiteY14" fmla="*/ 3485995 h 3485995"/>
              <a:gd name="connsiteX15" fmla="*/ 1288461 w 3752800"/>
              <a:gd name="connsiteY15" fmla="*/ 3485995 h 3485995"/>
              <a:gd name="connsiteX16" fmla="*/ 662995 w 3752800"/>
              <a:gd name="connsiteY16" fmla="*/ 3485995 h 3485995"/>
              <a:gd name="connsiteX17" fmla="*/ 0 w 3752800"/>
              <a:gd name="connsiteY17" fmla="*/ 3485995 h 3485995"/>
              <a:gd name="connsiteX18" fmla="*/ 0 w 3752800"/>
              <a:gd name="connsiteY18" fmla="*/ 2719076 h 3485995"/>
              <a:gd name="connsiteX19" fmla="*/ 0 w 3752800"/>
              <a:gd name="connsiteY19" fmla="*/ 2021877 h 3485995"/>
              <a:gd name="connsiteX20" fmla="*/ 0 w 3752800"/>
              <a:gd name="connsiteY20" fmla="*/ 1254958 h 3485995"/>
              <a:gd name="connsiteX21" fmla="*/ 0 w 3752800"/>
              <a:gd name="connsiteY21" fmla="*/ 0 h 34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2800" h="3485995" fill="none" extrusionOk="0">
                <a:moveTo>
                  <a:pt x="0" y="0"/>
                </a:moveTo>
                <a:cubicBezTo>
                  <a:pt x="256555" y="-27000"/>
                  <a:pt x="409870" y="-10998"/>
                  <a:pt x="550411" y="0"/>
                </a:cubicBezTo>
                <a:cubicBezTo>
                  <a:pt x="690952" y="10998"/>
                  <a:pt x="1080122" y="-28510"/>
                  <a:pt x="1213405" y="0"/>
                </a:cubicBezTo>
                <a:cubicBezTo>
                  <a:pt x="1346688" y="28510"/>
                  <a:pt x="1564808" y="-16608"/>
                  <a:pt x="1838872" y="0"/>
                </a:cubicBezTo>
                <a:cubicBezTo>
                  <a:pt x="2112936" y="16608"/>
                  <a:pt x="2278470" y="31599"/>
                  <a:pt x="2501867" y="0"/>
                </a:cubicBezTo>
                <a:cubicBezTo>
                  <a:pt x="2725264" y="-31599"/>
                  <a:pt x="2912008" y="-23007"/>
                  <a:pt x="3202389" y="0"/>
                </a:cubicBezTo>
                <a:cubicBezTo>
                  <a:pt x="3492770" y="23007"/>
                  <a:pt x="3628809" y="21805"/>
                  <a:pt x="3752800" y="0"/>
                </a:cubicBezTo>
                <a:cubicBezTo>
                  <a:pt x="3769839" y="289816"/>
                  <a:pt x="3758638" y="392634"/>
                  <a:pt x="3752800" y="662339"/>
                </a:cubicBezTo>
                <a:cubicBezTo>
                  <a:pt x="3746962" y="932044"/>
                  <a:pt x="3759076" y="1106152"/>
                  <a:pt x="3752800" y="1359538"/>
                </a:cubicBezTo>
                <a:cubicBezTo>
                  <a:pt x="3746524" y="1612924"/>
                  <a:pt x="3765606" y="1758318"/>
                  <a:pt x="3752800" y="2091597"/>
                </a:cubicBezTo>
                <a:cubicBezTo>
                  <a:pt x="3739994" y="2424876"/>
                  <a:pt x="3782981" y="2543232"/>
                  <a:pt x="3752800" y="2823656"/>
                </a:cubicBezTo>
                <a:cubicBezTo>
                  <a:pt x="3722619" y="3104080"/>
                  <a:pt x="3767112" y="3196346"/>
                  <a:pt x="3752800" y="3485995"/>
                </a:cubicBezTo>
                <a:cubicBezTo>
                  <a:pt x="3558268" y="3479656"/>
                  <a:pt x="3337682" y="3495157"/>
                  <a:pt x="3202389" y="3485995"/>
                </a:cubicBezTo>
                <a:cubicBezTo>
                  <a:pt x="3067096" y="3476833"/>
                  <a:pt x="2712669" y="3503236"/>
                  <a:pt x="2539395" y="3485995"/>
                </a:cubicBezTo>
                <a:cubicBezTo>
                  <a:pt x="2366121" y="3468754"/>
                  <a:pt x="2122992" y="3459747"/>
                  <a:pt x="1988984" y="3485995"/>
                </a:cubicBezTo>
                <a:cubicBezTo>
                  <a:pt x="1854976" y="3512243"/>
                  <a:pt x="1615926" y="3491831"/>
                  <a:pt x="1288461" y="3485995"/>
                </a:cubicBezTo>
                <a:cubicBezTo>
                  <a:pt x="960996" y="3480159"/>
                  <a:pt x="932450" y="3457291"/>
                  <a:pt x="662995" y="3485995"/>
                </a:cubicBezTo>
                <a:cubicBezTo>
                  <a:pt x="393540" y="3514699"/>
                  <a:pt x="152300" y="3465813"/>
                  <a:pt x="0" y="3485995"/>
                </a:cubicBezTo>
                <a:cubicBezTo>
                  <a:pt x="-6803" y="3144118"/>
                  <a:pt x="25355" y="3095137"/>
                  <a:pt x="0" y="2719076"/>
                </a:cubicBezTo>
                <a:cubicBezTo>
                  <a:pt x="-25355" y="2343015"/>
                  <a:pt x="7447" y="2225350"/>
                  <a:pt x="0" y="2021877"/>
                </a:cubicBezTo>
                <a:cubicBezTo>
                  <a:pt x="-7447" y="1818404"/>
                  <a:pt x="-11881" y="1535542"/>
                  <a:pt x="0" y="1254958"/>
                </a:cubicBezTo>
                <a:cubicBezTo>
                  <a:pt x="11881" y="974374"/>
                  <a:pt x="45709" y="503020"/>
                  <a:pt x="0" y="0"/>
                </a:cubicBezTo>
                <a:close/>
              </a:path>
              <a:path w="3752800" h="3485995" stroke="0" extrusionOk="0">
                <a:moveTo>
                  <a:pt x="0" y="0"/>
                </a:moveTo>
                <a:cubicBezTo>
                  <a:pt x="269240" y="17539"/>
                  <a:pt x="472015" y="31081"/>
                  <a:pt x="625467" y="0"/>
                </a:cubicBezTo>
                <a:cubicBezTo>
                  <a:pt x="778919" y="-31081"/>
                  <a:pt x="997361" y="-11126"/>
                  <a:pt x="1288461" y="0"/>
                </a:cubicBezTo>
                <a:cubicBezTo>
                  <a:pt x="1579561" y="11126"/>
                  <a:pt x="1685034" y="-14171"/>
                  <a:pt x="1876400" y="0"/>
                </a:cubicBezTo>
                <a:cubicBezTo>
                  <a:pt x="2067766" y="14171"/>
                  <a:pt x="2296470" y="-27672"/>
                  <a:pt x="2576923" y="0"/>
                </a:cubicBezTo>
                <a:cubicBezTo>
                  <a:pt x="2857376" y="27672"/>
                  <a:pt x="3075632" y="-3072"/>
                  <a:pt x="3202389" y="0"/>
                </a:cubicBezTo>
                <a:cubicBezTo>
                  <a:pt x="3329146" y="3072"/>
                  <a:pt x="3599132" y="-12628"/>
                  <a:pt x="3752800" y="0"/>
                </a:cubicBezTo>
                <a:cubicBezTo>
                  <a:pt x="3755866" y="304655"/>
                  <a:pt x="3779749" y="448125"/>
                  <a:pt x="3752800" y="662339"/>
                </a:cubicBezTo>
                <a:cubicBezTo>
                  <a:pt x="3725851" y="876553"/>
                  <a:pt x="3752778" y="1023979"/>
                  <a:pt x="3752800" y="1254958"/>
                </a:cubicBezTo>
                <a:cubicBezTo>
                  <a:pt x="3752822" y="1485937"/>
                  <a:pt x="3725523" y="1604757"/>
                  <a:pt x="3752800" y="1847577"/>
                </a:cubicBezTo>
                <a:cubicBezTo>
                  <a:pt x="3780077" y="2090397"/>
                  <a:pt x="3773474" y="2380665"/>
                  <a:pt x="3752800" y="2544776"/>
                </a:cubicBezTo>
                <a:cubicBezTo>
                  <a:pt x="3732126" y="2708887"/>
                  <a:pt x="3709821" y="3192834"/>
                  <a:pt x="3752800" y="3485995"/>
                </a:cubicBezTo>
                <a:cubicBezTo>
                  <a:pt x="3550189" y="3500805"/>
                  <a:pt x="3308049" y="3509822"/>
                  <a:pt x="3052277" y="3485995"/>
                </a:cubicBezTo>
                <a:cubicBezTo>
                  <a:pt x="2796505" y="3462168"/>
                  <a:pt x="2660959" y="3473056"/>
                  <a:pt x="2351755" y="3485995"/>
                </a:cubicBezTo>
                <a:cubicBezTo>
                  <a:pt x="2042551" y="3498934"/>
                  <a:pt x="1944186" y="3471844"/>
                  <a:pt x="1763816" y="3485995"/>
                </a:cubicBezTo>
                <a:cubicBezTo>
                  <a:pt x="1583446" y="3500146"/>
                  <a:pt x="1382963" y="3463007"/>
                  <a:pt x="1063293" y="3485995"/>
                </a:cubicBezTo>
                <a:cubicBezTo>
                  <a:pt x="743623" y="3508983"/>
                  <a:pt x="232099" y="3490601"/>
                  <a:pt x="0" y="3485995"/>
                </a:cubicBezTo>
                <a:cubicBezTo>
                  <a:pt x="-2971" y="3275203"/>
                  <a:pt x="-9000" y="3089321"/>
                  <a:pt x="0" y="2788796"/>
                </a:cubicBezTo>
                <a:cubicBezTo>
                  <a:pt x="9000" y="2488271"/>
                  <a:pt x="-16209" y="2296972"/>
                  <a:pt x="0" y="2161317"/>
                </a:cubicBezTo>
                <a:cubicBezTo>
                  <a:pt x="16209" y="2025662"/>
                  <a:pt x="-9134" y="1774391"/>
                  <a:pt x="0" y="1568698"/>
                </a:cubicBezTo>
                <a:cubicBezTo>
                  <a:pt x="9134" y="1363005"/>
                  <a:pt x="-11434" y="1184870"/>
                  <a:pt x="0" y="801779"/>
                </a:cubicBezTo>
                <a:cubicBezTo>
                  <a:pt x="11434" y="418688"/>
                  <a:pt x="9821" y="172739"/>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it-IT" i="1" dirty="0">
                <a:solidFill>
                  <a:schemeClr val="tx1"/>
                </a:solidFill>
                <a:effectLst>
                  <a:outerShdw blurRad="38100" dist="38100" dir="2700000" algn="tl">
                    <a:srgbClr val="000000">
                      <a:alpha val="43137"/>
                    </a:srgbClr>
                  </a:outerShdw>
                </a:effectLst>
              </a:rPr>
              <a:t>c) </a:t>
            </a:r>
            <a:r>
              <a:rPr lang="it-IT" i="1" dirty="0">
                <a:effectLst>
                  <a:outerShdw blurRad="38100" dist="38100" dir="2700000" algn="tl">
                    <a:srgbClr val="000000">
                      <a:alpha val="43137"/>
                    </a:srgbClr>
                  </a:outerShdw>
                </a:effectLst>
              </a:rPr>
              <a:t>soglia come somma della media aritmetica </a:t>
            </a:r>
            <a:r>
              <a:rPr lang="it-IT" b="0" i="1" dirty="0">
                <a:solidFill>
                  <a:schemeClr val="tx1"/>
                </a:solidFill>
              </a:rPr>
              <a:t>e dello SMA (lett. b) ossia 28,1581+5,8225= </a:t>
            </a:r>
            <a:r>
              <a:rPr lang="it-IT" i="1" dirty="0">
                <a:effectLst>
                  <a:outerShdw blurRad="38100" dist="38100" dir="2700000" algn="tl">
                    <a:srgbClr val="000000">
                      <a:alpha val="43137"/>
                    </a:srgbClr>
                  </a:outerShdw>
                </a:effectLst>
              </a:rPr>
              <a:t>33,9806</a:t>
            </a:r>
            <a:r>
              <a:rPr lang="it-IT" b="0" i="1" dirty="0">
                <a:solidFill>
                  <a:schemeClr val="tx1"/>
                </a:solidFill>
              </a:rPr>
              <a:t>.</a:t>
            </a:r>
          </a:p>
          <a:p>
            <a:r>
              <a:rPr lang="it-IT" i="1" dirty="0">
                <a:solidFill>
                  <a:schemeClr val="tx1"/>
                </a:solidFill>
                <a:effectLst>
                  <a:outerShdw blurRad="38100" dist="38100" dir="2700000" algn="tl">
                    <a:srgbClr val="000000">
                      <a:alpha val="43137"/>
                    </a:srgbClr>
                  </a:outerShdw>
                </a:effectLst>
              </a:rPr>
              <a:t>d) </a:t>
            </a:r>
            <a:r>
              <a:rPr lang="it-IT" i="1" dirty="0">
                <a:effectLst>
                  <a:outerShdw blurRad="38100" dist="38100" dir="2700000" algn="tl">
                    <a:srgbClr val="000000">
                      <a:alpha val="43137"/>
                    </a:srgbClr>
                  </a:outerShdw>
                </a:effectLst>
              </a:rPr>
              <a:t>valore percentuale </a:t>
            </a:r>
            <a:r>
              <a:rPr lang="it-IT" b="0" i="1" dirty="0">
                <a:solidFill>
                  <a:schemeClr val="tx1"/>
                </a:solidFill>
              </a:rPr>
              <a:t>pari al </a:t>
            </a:r>
            <a:r>
              <a:rPr lang="it-IT" i="1" dirty="0">
                <a:solidFill>
                  <a:schemeClr val="tx1"/>
                </a:solidFill>
                <a:effectLst>
                  <a:outerShdw blurRad="38100" dist="38100" dir="2700000" algn="tl">
                    <a:srgbClr val="000000">
                      <a:alpha val="43137"/>
                    </a:srgbClr>
                  </a:outerShdw>
                </a:effectLst>
              </a:rPr>
              <a:t>prodotto delle prime due cifre </a:t>
            </a:r>
            <a:r>
              <a:rPr lang="it-IT" b="0" i="1" dirty="0">
                <a:solidFill>
                  <a:schemeClr val="tx1"/>
                </a:solidFill>
              </a:rPr>
              <a:t>dopo la virgola della somma dei ribassi (lett. a, </a:t>
            </a:r>
            <a:r>
              <a:rPr lang="it-IT" i="1" dirty="0" err="1">
                <a:solidFill>
                  <a:schemeClr val="tx1"/>
                </a:solidFill>
                <a:effectLst>
                  <a:outerShdw blurRad="38100" dist="38100" dir="2700000" algn="tl">
                    <a:srgbClr val="000000">
                      <a:alpha val="43137"/>
                    </a:srgbClr>
                  </a:outerShdw>
                </a:effectLst>
              </a:rPr>
              <a:t>SRP</a:t>
            </a:r>
            <a:r>
              <a:rPr lang="it-IT" b="0" i="1" dirty="0">
                <a:solidFill>
                  <a:schemeClr val="tx1"/>
                </a:solidFill>
              </a:rPr>
              <a:t>= 337,</a:t>
            </a:r>
            <a:r>
              <a:rPr lang="it-IT" i="1" dirty="0">
                <a:solidFill>
                  <a:schemeClr val="tx1"/>
                </a:solidFill>
                <a:effectLst>
                  <a:outerShdw blurRad="38100" dist="38100" dir="2700000" algn="tl">
                    <a:srgbClr val="000000">
                      <a:alpha val="43137"/>
                    </a:srgbClr>
                  </a:outerShdw>
                </a:effectLst>
              </a:rPr>
              <a:t>89</a:t>
            </a:r>
            <a:r>
              <a:rPr lang="it-IT" b="0" i="1" dirty="0">
                <a:solidFill>
                  <a:schemeClr val="tx1"/>
                </a:solidFill>
              </a:rPr>
              <a:t>74) ossia </a:t>
            </a:r>
            <a:r>
              <a:rPr lang="it-IT" b="0" i="1" dirty="0" err="1">
                <a:solidFill>
                  <a:schemeClr val="tx1"/>
                </a:solidFill>
              </a:rPr>
              <a:t>8x9</a:t>
            </a:r>
            <a:r>
              <a:rPr lang="it-IT" b="0" i="1" dirty="0">
                <a:solidFill>
                  <a:schemeClr val="tx1"/>
                </a:solidFill>
              </a:rPr>
              <a:t>=</a:t>
            </a:r>
            <a:r>
              <a:rPr lang="it-IT" i="1" dirty="0">
                <a:effectLst>
                  <a:outerShdw blurRad="38100" dist="38100" dir="2700000" algn="tl">
                    <a:srgbClr val="000000">
                      <a:alpha val="43137"/>
                    </a:srgbClr>
                  </a:outerShdw>
                </a:effectLst>
              </a:rPr>
              <a:t>72%</a:t>
            </a:r>
            <a:r>
              <a:rPr lang="it-IT" i="1" dirty="0">
                <a:solidFill>
                  <a:schemeClr val="tx1"/>
                </a:solidFill>
                <a:effectLst>
                  <a:outerShdw blurRad="38100" dist="38100" dir="2700000" algn="tl">
                    <a:srgbClr val="000000">
                      <a:alpha val="43137"/>
                    </a:srgbClr>
                  </a:outerShdw>
                </a:effectLst>
              </a:rPr>
              <a:t>,</a:t>
            </a:r>
            <a:r>
              <a:rPr lang="it-IT" i="1" dirty="0">
                <a:effectLst>
                  <a:outerShdw blurRad="38100" dist="38100" dir="2700000" algn="tl">
                    <a:srgbClr val="000000">
                      <a:alpha val="43137"/>
                    </a:srgbClr>
                  </a:outerShdw>
                </a:effectLst>
              </a:rPr>
              <a:t> </a:t>
            </a:r>
          </a:p>
          <a:p>
            <a:r>
              <a:rPr lang="it-IT" i="1" dirty="0">
                <a:solidFill>
                  <a:schemeClr val="tx1"/>
                </a:solidFill>
                <a:effectLst>
                  <a:outerShdw blurRad="38100" dist="38100" dir="2700000" algn="tl">
                    <a:srgbClr val="000000">
                      <a:alpha val="43137"/>
                    </a:srgbClr>
                  </a:outerShdw>
                </a:effectLst>
              </a:rPr>
              <a:t>applicato allo scarto </a:t>
            </a:r>
            <a:r>
              <a:rPr lang="it-IT" b="0" i="1" dirty="0">
                <a:solidFill>
                  <a:schemeClr val="tx1"/>
                </a:solidFill>
              </a:rPr>
              <a:t>medio aritmetico (lett. b) ossia 81% di 5,8225 (SMA)=</a:t>
            </a:r>
            <a:r>
              <a:rPr lang="it-IT" b="0" dirty="0"/>
              <a:t> </a:t>
            </a:r>
            <a:r>
              <a:rPr lang="it-IT" i="1" dirty="0">
                <a:effectLst>
                  <a:outerShdw blurRad="38100" dist="38100" dir="2700000" algn="tl">
                    <a:srgbClr val="000000">
                      <a:alpha val="43137"/>
                    </a:srgbClr>
                  </a:outerShdw>
                </a:effectLst>
              </a:rPr>
              <a:t>4,1922 </a:t>
            </a:r>
          </a:p>
          <a:p>
            <a:r>
              <a:rPr lang="it-IT" i="1" dirty="0">
                <a:solidFill>
                  <a:schemeClr val="tx1"/>
                </a:solidFill>
                <a:effectLst>
                  <a:outerShdw blurRad="38100" dist="38100" dir="2700000" algn="tl">
                    <a:srgbClr val="000000">
                      <a:alpha val="43137"/>
                    </a:srgbClr>
                  </a:outerShdw>
                </a:effectLst>
              </a:rPr>
              <a:t>e) </a:t>
            </a:r>
            <a:r>
              <a:rPr lang="it-IT" i="1" dirty="0">
                <a:effectLst>
                  <a:outerShdw blurRad="38100" dist="38100" dir="2700000" algn="tl">
                    <a:srgbClr val="000000">
                      <a:alpha val="43137"/>
                    </a:srgbClr>
                  </a:outerShdw>
                </a:effectLst>
              </a:rPr>
              <a:t>somma di tutte le cifre</a:t>
            </a:r>
            <a:r>
              <a:rPr lang="it-IT" b="0" i="1" dirty="0">
                <a:solidFill>
                  <a:schemeClr val="tx1"/>
                </a:solidFill>
              </a:rPr>
              <a:t>, sia prima che dopo la virgola fino al secondo decimale, della somma dei ribassi di cui alla lett. a) ossia 3+3+7+8+9 = </a:t>
            </a:r>
            <a:r>
              <a:rPr lang="it-IT" i="1" dirty="0">
                <a:effectLst>
                  <a:outerShdw blurRad="38100" dist="38100" dir="2700000" algn="tl">
                    <a:srgbClr val="000000">
                      <a:alpha val="43137"/>
                    </a:srgbClr>
                  </a:outerShdw>
                </a:effectLst>
              </a:rPr>
              <a:t>30</a:t>
            </a:r>
          </a:p>
        </p:txBody>
      </p:sp>
      <p:pic>
        <p:nvPicPr>
          <p:cNvPr id="3077" name="Immagine 16">
            <a:extLst>
              <a:ext uri="{FF2B5EF4-FFF2-40B4-BE49-F238E27FC236}">
                <a16:creationId xmlns:a16="http://schemas.microsoft.com/office/drawing/2014/main" id="{87A4F002-E14D-57FE-2D7C-5BB2A6308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173" y="2355726"/>
            <a:ext cx="3928948" cy="244312"/>
          </a:xfrm>
          <a:prstGeom prst="rect">
            <a:avLst/>
          </a:prstGeom>
        </p:spPr>
        <p:style>
          <a:lnRef idx="2">
            <a:schemeClr val="accent1"/>
          </a:lnRef>
          <a:fillRef idx="1">
            <a:schemeClr val="lt1"/>
          </a:fillRef>
          <a:effectRef idx="0">
            <a:schemeClr val="accent1"/>
          </a:effectRef>
          <a:fontRef idx="minor">
            <a:schemeClr val="dk1"/>
          </a:fontRef>
        </p:style>
      </p:pic>
      <p:pic>
        <p:nvPicPr>
          <p:cNvPr id="3073" name="Immagine 22">
            <a:extLst>
              <a:ext uri="{FF2B5EF4-FFF2-40B4-BE49-F238E27FC236}">
                <a16:creationId xmlns:a16="http://schemas.microsoft.com/office/drawing/2014/main" id="{D213F731-7529-47FD-17BA-22DE4747E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173" y="2619453"/>
            <a:ext cx="3928948" cy="756999"/>
          </a:xfrm>
          <a:prstGeom prst="rect">
            <a:avLst/>
          </a:prstGeom>
        </p:spPr>
        <p:style>
          <a:lnRef idx="2">
            <a:schemeClr val="accent3"/>
          </a:lnRef>
          <a:fillRef idx="1">
            <a:schemeClr val="lt1"/>
          </a:fillRef>
          <a:effectRef idx="0">
            <a:schemeClr val="accent3"/>
          </a:effectRef>
          <a:fontRef idx="minor">
            <a:schemeClr val="dk1"/>
          </a:fontRef>
        </p:style>
      </p:pic>
      <p:sp>
        <p:nvSpPr>
          <p:cNvPr id="12" name="Rectangle 8">
            <a:extLst>
              <a:ext uri="{FF2B5EF4-FFF2-40B4-BE49-F238E27FC236}">
                <a16:creationId xmlns:a16="http://schemas.microsoft.com/office/drawing/2014/main" id="{F05EFAE6-70C4-89AC-0E1E-F1F720795B69}"/>
              </a:ext>
            </a:extLst>
          </p:cNvPr>
          <p:cNvSpPr>
            <a:spLocks noChangeArrowheads="1"/>
          </p:cNvSpPr>
          <p:nvPr/>
        </p:nvSpPr>
        <p:spPr bwMode="auto">
          <a:xfrm>
            <a:off x="13493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3" name="Rectangle 9">
            <a:extLst>
              <a:ext uri="{FF2B5EF4-FFF2-40B4-BE49-F238E27FC236}">
                <a16:creationId xmlns:a16="http://schemas.microsoft.com/office/drawing/2014/main" id="{70028BF8-B9D2-2E07-E8C3-E04E1318FCA9}"/>
              </a:ext>
            </a:extLst>
          </p:cNvPr>
          <p:cNvSpPr>
            <a:spLocks noChangeArrowheads="1"/>
          </p:cNvSpPr>
          <p:nvPr/>
        </p:nvSpPr>
        <p:spPr bwMode="auto">
          <a:xfrm>
            <a:off x="1349375" y="669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11">
            <a:extLst>
              <a:ext uri="{FF2B5EF4-FFF2-40B4-BE49-F238E27FC236}">
                <a16:creationId xmlns:a16="http://schemas.microsoft.com/office/drawing/2014/main" id="{C251F291-6235-F87F-7988-2CBE5CD0B368}"/>
              </a:ext>
            </a:extLst>
          </p:cNvPr>
          <p:cNvSpPr>
            <a:spLocks noChangeArrowheads="1"/>
          </p:cNvSpPr>
          <p:nvPr/>
        </p:nvSpPr>
        <p:spPr bwMode="auto">
          <a:xfrm>
            <a:off x="1349375" y="112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6" name="Rectangle 12">
            <a:extLst>
              <a:ext uri="{FF2B5EF4-FFF2-40B4-BE49-F238E27FC236}">
                <a16:creationId xmlns:a16="http://schemas.microsoft.com/office/drawing/2014/main" id="{D753202C-C3AB-330B-47B3-7523E058B0DD}"/>
              </a:ext>
            </a:extLst>
          </p:cNvPr>
          <p:cNvSpPr>
            <a:spLocks noChangeArrowheads="1"/>
          </p:cNvSpPr>
          <p:nvPr/>
        </p:nvSpPr>
        <p:spPr bwMode="auto">
          <a:xfrm>
            <a:off x="1349375" y="1622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cxnSp>
        <p:nvCxnSpPr>
          <p:cNvPr id="17" name="Connettore 1 15">
            <a:extLst>
              <a:ext uri="{FF2B5EF4-FFF2-40B4-BE49-F238E27FC236}">
                <a16:creationId xmlns:a16="http://schemas.microsoft.com/office/drawing/2014/main" id="{B13E4B4A-42D6-790D-ADBD-BC9900E6A899}"/>
              </a:ext>
            </a:extLst>
          </p:cNvPr>
          <p:cNvCxnSpPr/>
          <p:nvPr/>
        </p:nvCxnSpPr>
        <p:spPr>
          <a:xfrm>
            <a:off x="6263640" y="11956415"/>
            <a:ext cx="3618230" cy="0"/>
          </a:xfrm>
          <a:prstGeom prst="line">
            <a:avLst/>
          </a:prstGeom>
          <a:noFill/>
          <a:ln w="38100" cap="flat" cmpd="sng" algn="ctr">
            <a:solidFill>
              <a:srgbClr val="FF0000"/>
            </a:solidFill>
            <a:prstDash val="dash"/>
          </a:ln>
          <a:effectLst/>
        </p:spPr>
      </p:cxnSp>
      <p:sp>
        <p:nvSpPr>
          <p:cNvPr id="18" name="Rettangolo arrotondato 12">
            <a:extLst>
              <a:ext uri="{FF2B5EF4-FFF2-40B4-BE49-F238E27FC236}">
                <a16:creationId xmlns:a16="http://schemas.microsoft.com/office/drawing/2014/main" id="{68975995-53C3-217E-6752-2F840D9537A7}"/>
              </a:ext>
            </a:extLst>
          </p:cNvPr>
          <p:cNvSpPr/>
          <p:nvPr/>
        </p:nvSpPr>
        <p:spPr>
          <a:xfrm>
            <a:off x="4602171" y="2856672"/>
            <a:ext cx="3923950" cy="244312"/>
          </a:xfrm>
          <a:prstGeom prst="roundRect">
            <a:avLst/>
          </a:prstGeom>
          <a:noFill/>
          <a:ln w="25400" cap="flat" cmpd="sng" algn="ctr">
            <a:solidFill>
              <a:srgbClr val="F79646"/>
            </a:solidFill>
            <a:prstDash val="solid"/>
          </a:ln>
          <a:effectLst/>
        </p:spPr>
        <p:txBody>
          <a:bodyPr rtlCol="0" anchor="ctr"/>
          <a:lstStyle/>
          <a:p>
            <a:endParaRPr lang="it-IT"/>
          </a:p>
        </p:txBody>
      </p:sp>
      <p:cxnSp>
        <p:nvCxnSpPr>
          <p:cNvPr id="19" name="Connettore 1 15">
            <a:extLst>
              <a:ext uri="{FF2B5EF4-FFF2-40B4-BE49-F238E27FC236}">
                <a16:creationId xmlns:a16="http://schemas.microsoft.com/office/drawing/2014/main" id="{906B5559-ACB3-48D9-20F9-21853BDB7642}"/>
              </a:ext>
            </a:extLst>
          </p:cNvPr>
          <p:cNvCxnSpPr>
            <a:cxnSpLocks/>
          </p:cNvCxnSpPr>
          <p:nvPr/>
        </p:nvCxnSpPr>
        <p:spPr>
          <a:xfrm>
            <a:off x="4590165" y="3100984"/>
            <a:ext cx="4188470" cy="0"/>
          </a:xfrm>
          <a:prstGeom prst="line">
            <a:avLst/>
          </a:prstGeom>
          <a:noFill/>
          <a:ln w="38100" cap="flat" cmpd="sng" algn="ctr">
            <a:solidFill>
              <a:srgbClr val="FF0000"/>
            </a:solidFill>
            <a:prstDash val="dash"/>
          </a:ln>
          <a:effectLst/>
        </p:spPr>
      </p:cxnSp>
      <p:cxnSp>
        <p:nvCxnSpPr>
          <p:cNvPr id="20" name="Connettore 1 8">
            <a:extLst>
              <a:ext uri="{FF2B5EF4-FFF2-40B4-BE49-F238E27FC236}">
                <a16:creationId xmlns:a16="http://schemas.microsoft.com/office/drawing/2014/main" id="{84A160A9-A154-17FA-D239-120A3E25A799}"/>
              </a:ext>
            </a:extLst>
          </p:cNvPr>
          <p:cNvCxnSpPr>
            <a:cxnSpLocks/>
          </p:cNvCxnSpPr>
          <p:nvPr/>
        </p:nvCxnSpPr>
        <p:spPr>
          <a:xfrm>
            <a:off x="4551959" y="2693477"/>
            <a:ext cx="3974162" cy="0"/>
          </a:xfrm>
          <a:prstGeom prst="line">
            <a:avLst/>
          </a:prstGeom>
          <a:noFill/>
          <a:ln w="9525" cap="flat" cmpd="sng" algn="ctr">
            <a:solidFill>
              <a:sysClr val="window" lastClr="FFFFFF">
                <a:lumMod val="50000"/>
              </a:sysClr>
            </a:solidFill>
            <a:prstDash val="dash"/>
          </a:ln>
          <a:effectLst/>
        </p:spPr>
      </p:cxnSp>
      <p:sp>
        <p:nvSpPr>
          <p:cNvPr id="26" name="Freccia in giù 25">
            <a:extLst>
              <a:ext uri="{FF2B5EF4-FFF2-40B4-BE49-F238E27FC236}">
                <a16:creationId xmlns:a16="http://schemas.microsoft.com/office/drawing/2014/main" id="{EE455A3A-73D8-ABE7-7E9C-BDAA11DFD3FB}"/>
              </a:ext>
            </a:extLst>
          </p:cNvPr>
          <p:cNvSpPr/>
          <p:nvPr/>
        </p:nvSpPr>
        <p:spPr>
          <a:xfrm rot="16200000">
            <a:off x="3565868" y="1508259"/>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7" name="Freccia in giù 26">
            <a:extLst>
              <a:ext uri="{FF2B5EF4-FFF2-40B4-BE49-F238E27FC236}">
                <a16:creationId xmlns:a16="http://schemas.microsoft.com/office/drawing/2014/main" id="{A97E3EB5-CA16-551D-E8F9-978042189655}"/>
              </a:ext>
            </a:extLst>
          </p:cNvPr>
          <p:cNvSpPr/>
          <p:nvPr/>
        </p:nvSpPr>
        <p:spPr>
          <a:xfrm>
            <a:off x="5944386" y="2162079"/>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9" name="CasellaDiTesto 28">
            <a:extLst>
              <a:ext uri="{FF2B5EF4-FFF2-40B4-BE49-F238E27FC236}">
                <a16:creationId xmlns:a16="http://schemas.microsoft.com/office/drawing/2014/main" id="{A128943C-DA42-212D-5372-BC06539C3CBD}"/>
              </a:ext>
            </a:extLst>
          </p:cNvPr>
          <p:cNvSpPr txBox="1"/>
          <p:nvPr/>
        </p:nvSpPr>
        <p:spPr>
          <a:xfrm>
            <a:off x="4254620" y="2813286"/>
            <a:ext cx="452658" cy="369332"/>
          </a:xfrm>
          <a:prstGeom prst="rect">
            <a:avLst/>
          </a:prstGeom>
          <a:noFill/>
        </p:spPr>
        <p:txBody>
          <a:bodyPr wrap="square">
            <a:spAutoFit/>
          </a:bodyPr>
          <a:lstStyle/>
          <a:p>
            <a:pPr eaLnBrk="0" fontAlgn="base" hangingPunct="0">
              <a:spcBef>
                <a:spcPct val="0"/>
              </a:spcBef>
              <a:spcAft>
                <a:spcPct val="0"/>
              </a:spcAft>
            </a:pPr>
            <a:r>
              <a:rPr lang="it-IT" sz="1800" b="1" i="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S1</a:t>
            </a:r>
            <a:endParaRPr lang="it-IT"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asellaDiTesto 29">
            <a:extLst>
              <a:ext uri="{FF2B5EF4-FFF2-40B4-BE49-F238E27FC236}">
                <a16:creationId xmlns:a16="http://schemas.microsoft.com/office/drawing/2014/main" id="{415F67DF-063D-CB44-2BE4-ED2328C1B3CD}"/>
              </a:ext>
            </a:extLst>
          </p:cNvPr>
          <p:cNvSpPr txBox="1"/>
          <p:nvPr/>
        </p:nvSpPr>
        <p:spPr>
          <a:xfrm>
            <a:off x="4254620" y="2588035"/>
            <a:ext cx="452658" cy="369332"/>
          </a:xfrm>
          <a:prstGeom prst="rect">
            <a:avLst/>
          </a:prstGeom>
          <a:noFill/>
        </p:spPr>
        <p:txBody>
          <a:bodyPr wrap="square">
            <a:spAutoFit/>
          </a:bodyPr>
          <a:lstStyle/>
          <a:p>
            <a:pPr eaLnBrk="0" fontAlgn="base" hangingPunct="0">
              <a:spcBef>
                <a:spcPct val="0"/>
              </a:spcBef>
              <a:spcAft>
                <a:spcPct val="0"/>
              </a:spcAft>
            </a:pPr>
            <a:r>
              <a:rPr lang="it-IT" sz="1800" b="1" i="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S2</a:t>
            </a:r>
            <a:endParaRPr lang="it-IT"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Segnaposto contenuto 2">
            <a:extLst>
              <a:ext uri="{FF2B5EF4-FFF2-40B4-BE49-F238E27FC236}">
                <a16:creationId xmlns:a16="http://schemas.microsoft.com/office/drawing/2014/main" id="{3AE6AC6F-0B8E-9345-B878-2BED6533F798}"/>
              </a:ext>
            </a:extLst>
          </p:cNvPr>
          <p:cNvSpPr txBox="1">
            <a:spLocks/>
          </p:cNvSpPr>
          <p:nvPr/>
        </p:nvSpPr>
        <p:spPr>
          <a:xfrm>
            <a:off x="4249944" y="3576669"/>
            <a:ext cx="4642536" cy="897608"/>
          </a:xfrm>
          <a:custGeom>
            <a:avLst/>
            <a:gdLst>
              <a:gd name="connsiteX0" fmla="*/ 0 w 4642536"/>
              <a:gd name="connsiteY0" fmla="*/ 0 h 897608"/>
              <a:gd name="connsiteX1" fmla="*/ 523943 w 4642536"/>
              <a:gd name="connsiteY1" fmla="*/ 0 h 897608"/>
              <a:gd name="connsiteX2" fmla="*/ 1280013 w 4642536"/>
              <a:gd name="connsiteY2" fmla="*/ 0 h 897608"/>
              <a:gd name="connsiteX3" fmla="*/ 1943233 w 4642536"/>
              <a:gd name="connsiteY3" fmla="*/ 0 h 897608"/>
              <a:gd name="connsiteX4" fmla="*/ 2699303 w 4642536"/>
              <a:gd name="connsiteY4" fmla="*/ 0 h 897608"/>
              <a:gd name="connsiteX5" fmla="*/ 3408948 w 4642536"/>
              <a:gd name="connsiteY5" fmla="*/ 0 h 897608"/>
              <a:gd name="connsiteX6" fmla="*/ 4072167 w 4642536"/>
              <a:gd name="connsiteY6" fmla="*/ 0 h 897608"/>
              <a:gd name="connsiteX7" fmla="*/ 4642536 w 4642536"/>
              <a:gd name="connsiteY7" fmla="*/ 0 h 897608"/>
              <a:gd name="connsiteX8" fmla="*/ 4642536 w 4642536"/>
              <a:gd name="connsiteY8" fmla="*/ 466756 h 897608"/>
              <a:gd name="connsiteX9" fmla="*/ 4642536 w 4642536"/>
              <a:gd name="connsiteY9" fmla="*/ 897608 h 897608"/>
              <a:gd name="connsiteX10" fmla="*/ 4072167 w 4642536"/>
              <a:gd name="connsiteY10" fmla="*/ 897608 h 897608"/>
              <a:gd name="connsiteX11" fmla="*/ 3455373 w 4642536"/>
              <a:gd name="connsiteY11" fmla="*/ 897608 h 897608"/>
              <a:gd name="connsiteX12" fmla="*/ 2838579 w 4642536"/>
              <a:gd name="connsiteY12" fmla="*/ 897608 h 897608"/>
              <a:gd name="connsiteX13" fmla="*/ 2128934 w 4642536"/>
              <a:gd name="connsiteY13" fmla="*/ 897608 h 897608"/>
              <a:gd name="connsiteX14" fmla="*/ 1512140 w 4642536"/>
              <a:gd name="connsiteY14" fmla="*/ 897608 h 897608"/>
              <a:gd name="connsiteX15" fmla="*/ 756070 w 4642536"/>
              <a:gd name="connsiteY15" fmla="*/ 897608 h 897608"/>
              <a:gd name="connsiteX16" fmla="*/ 0 w 4642536"/>
              <a:gd name="connsiteY16" fmla="*/ 897608 h 897608"/>
              <a:gd name="connsiteX17" fmla="*/ 0 w 4642536"/>
              <a:gd name="connsiteY17" fmla="*/ 466756 h 897608"/>
              <a:gd name="connsiteX18" fmla="*/ 0 w 4642536"/>
              <a:gd name="connsiteY18" fmla="*/ 0 h 89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42536" h="897608" fill="none" extrusionOk="0">
                <a:moveTo>
                  <a:pt x="0" y="0"/>
                </a:moveTo>
                <a:cubicBezTo>
                  <a:pt x="238462" y="7884"/>
                  <a:pt x="369512" y="22829"/>
                  <a:pt x="523943" y="0"/>
                </a:cubicBezTo>
                <a:cubicBezTo>
                  <a:pt x="678374" y="-22829"/>
                  <a:pt x="957609" y="18526"/>
                  <a:pt x="1280013" y="0"/>
                </a:cubicBezTo>
                <a:cubicBezTo>
                  <a:pt x="1602417" y="-18526"/>
                  <a:pt x="1740924" y="-22866"/>
                  <a:pt x="1943233" y="0"/>
                </a:cubicBezTo>
                <a:cubicBezTo>
                  <a:pt x="2145542" y="22866"/>
                  <a:pt x="2466390" y="35309"/>
                  <a:pt x="2699303" y="0"/>
                </a:cubicBezTo>
                <a:cubicBezTo>
                  <a:pt x="2932216" y="-35309"/>
                  <a:pt x="3203704" y="31305"/>
                  <a:pt x="3408948" y="0"/>
                </a:cubicBezTo>
                <a:cubicBezTo>
                  <a:pt x="3614193" y="-31305"/>
                  <a:pt x="3926713" y="-18057"/>
                  <a:pt x="4072167" y="0"/>
                </a:cubicBezTo>
                <a:cubicBezTo>
                  <a:pt x="4217621" y="18057"/>
                  <a:pt x="4503882" y="-13535"/>
                  <a:pt x="4642536" y="0"/>
                </a:cubicBezTo>
                <a:cubicBezTo>
                  <a:pt x="4622004" y="166913"/>
                  <a:pt x="4640939" y="301648"/>
                  <a:pt x="4642536" y="466756"/>
                </a:cubicBezTo>
                <a:cubicBezTo>
                  <a:pt x="4644133" y="631864"/>
                  <a:pt x="4634110" y="714543"/>
                  <a:pt x="4642536" y="897608"/>
                </a:cubicBezTo>
                <a:cubicBezTo>
                  <a:pt x="4455681" y="913977"/>
                  <a:pt x="4279314" y="923919"/>
                  <a:pt x="4072167" y="897608"/>
                </a:cubicBezTo>
                <a:cubicBezTo>
                  <a:pt x="3865020" y="871297"/>
                  <a:pt x="3668935" y="914175"/>
                  <a:pt x="3455373" y="897608"/>
                </a:cubicBezTo>
                <a:cubicBezTo>
                  <a:pt x="3241811" y="881041"/>
                  <a:pt x="3079567" y="924857"/>
                  <a:pt x="2838579" y="897608"/>
                </a:cubicBezTo>
                <a:cubicBezTo>
                  <a:pt x="2597591" y="870359"/>
                  <a:pt x="2355357" y="883873"/>
                  <a:pt x="2128934" y="897608"/>
                </a:cubicBezTo>
                <a:cubicBezTo>
                  <a:pt x="1902511" y="911343"/>
                  <a:pt x="1724017" y="916352"/>
                  <a:pt x="1512140" y="897608"/>
                </a:cubicBezTo>
                <a:cubicBezTo>
                  <a:pt x="1300263" y="878864"/>
                  <a:pt x="968179" y="863950"/>
                  <a:pt x="756070" y="897608"/>
                </a:cubicBezTo>
                <a:cubicBezTo>
                  <a:pt x="543961" y="931267"/>
                  <a:pt x="347980" y="904127"/>
                  <a:pt x="0" y="897608"/>
                </a:cubicBezTo>
                <a:cubicBezTo>
                  <a:pt x="15013" y="798218"/>
                  <a:pt x="10107" y="632745"/>
                  <a:pt x="0" y="466756"/>
                </a:cubicBezTo>
                <a:cubicBezTo>
                  <a:pt x="-10107" y="300767"/>
                  <a:pt x="-333" y="221440"/>
                  <a:pt x="0" y="0"/>
                </a:cubicBezTo>
                <a:close/>
              </a:path>
              <a:path w="4642536" h="897608" stroke="0" extrusionOk="0">
                <a:moveTo>
                  <a:pt x="0" y="0"/>
                </a:moveTo>
                <a:cubicBezTo>
                  <a:pt x="212371" y="-31589"/>
                  <a:pt x="523406" y="-8153"/>
                  <a:pt x="663219" y="0"/>
                </a:cubicBezTo>
                <a:cubicBezTo>
                  <a:pt x="803032" y="8153"/>
                  <a:pt x="1106768" y="-17636"/>
                  <a:pt x="1372864" y="0"/>
                </a:cubicBezTo>
                <a:cubicBezTo>
                  <a:pt x="1638960" y="17636"/>
                  <a:pt x="1689603" y="3683"/>
                  <a:pt x="1989658" y="0"/>
                </a:cubicBezTo>
                <a:cubicBezTo>
                  <a:pt x="2289713" y="-3683"/>
                  <a:pt x="2389524" y="-16076"/>
                  <a:pt x="2745728" y="0"/>
                </a:cubicBezTo>
                <a:cubicBezTo>
                  <a:pt x="3101932" y="16076"/>
                  <a:pt x="3242441" y="2172"/>
                  <a:pt x="3408948" y="0"/>
                </a:cubicBezTo>
                <a:cubicBezTo>
                  <a:pt x="3575455" y="-2172"/>
                  <a:pt x="3887279" y="-4834"/>
                  <a:pt x="4025742" y="0"/>
                </a:cubicBezTo>
                <a:cubicBezTo>
                  <a:pt x="4164205" y="4834"/>
                  <a:pt x="4351662" y="28730"/>
                  <a:pt x="4642536" y="0"/>
                </a:cubicBezTo>
                <a:cubicBezTo>
                  <a:pt x="4622903" y="155205"/>
                  <a:pt x="4664953" y="291497"/>
                  <a:pt x="4642536" y="457780"/>
                </a:cubicBezTo>
                <a:cubicBezTo>
                  <a:pt x="4620119" y="624063"/>
                  <a:pt x="4627990" y="778069"/>
                  <a:pt x="4642536" y="897608"/>
                </a:cubicBezTo>
                <a:cubicBezTo>
                  <a:pt x="4401823" y="908270"/>
                  <a:pt x="4282365" y="880810"/>
                  <a:pt x="3979317" y="897608"/>
                </a:cubicBezTo>
                <a:cubicBezTo>
                  <a:pt x="3676269" y="914406"/>
                  <a:pt x="3673532" y="873192"/>
                  <a:pt x="3408948" y="897608"/>
                </a:cubicBezTo>
                <a:cubicBezTo>
                  <a:pt x="3144364" y="922024"/>
                  <a:pt x="2980292" y="867459"/>
                  <a:pt x="2699303" y="897608"/>
                </a:cubicBezTo>
                <a:cubicBezTo>
                  <a:pt x="2418315" y="927757"/>
                  <a:pt x="2192842" y="878498"/>
                  <a:pt x="1943233" y="897608"/>
                </a:cubicBezTo>
                <a:cubicBezTo>
                  <a:pt x="1693624" y="916719"/>
                  <a:pt x="1474478" y="924652"/>
                  <a:pt x="1326439" y="897608"/>
                </a:cubicBezTo>
                <a:cubicBezTo>
                  <a:pt x="1178400" y="870564"/>
                  <a:pt x="850769" y="860097"/>
                  <a:pt x="570369" y="897608"/>
                </a:cubicBezTo>
                <a:cubicBezTo>
                  <a:pt x="289969" y="935120"/>
                  <a:pt x="217816" y="892056"/>
                  <a:pt x="0" y="897608"/>
                </a:cubicBezTo>
                <a:cubicBezTo>
                  <a:pt x="21158" y="756095"/>
                  <a:pt x="7167" y="556439"/>
                  <a:pt x="0" y="448804"/>
                </a:cubicBezTo>
                <a:cubicBezTo>
                  <a:pt x="-7167" y="341169"/>
                  <a:pt x="-16745" y="92443"/>
                  <a:pt x="0" y="0"/>
                </a:cubicBezTo>
                <a:close/>
              </a:path>
            </a:pathLst>
          </a:custGeom>
          <a:gradFill>
            <a:gsLst>
              <a:gs pos="68550">
                <a:srgbClr val="DFFEC1"/>
              </a:gs>
              <a:gs pos="0">
                <a:schemeClr val="accent1">
                  <a:lumMod val="20000"/>
                  <a:lumOff val="80000"/>
                </a:schemeClr>
              </a:gs>
              <a:gs pos="50000">
                <a:srgbClr val="BFDC30">
                  <a:tint val="44500"/>
                  <a:satMod val="160000"/>
                </a:srgbClr>
              </a:gs>
              <a:gs pos="100000">
                <a:srgbClr val="CCFFCC"/>
              </a:gs>
            </a:gsLst>
            <a:lin ang="13500000" scaled="1"/>
          </a:gradFill>
          <a:ln>
            <a:solidFill>
              <a:srgbClr val="0070C0"/>
            </a:solidFill>
            <a:extLst>
              <a:ext uri="{C807C97D-BFC1-408E-A445-0C87EB9F89A2}">
                <ask:lineSketchStyleProps xmlns:ask="http://schemas.microsoft.com/office/drawing/2018/sketchyshapes" sd="3181376432">
                  <a:prstGeom prst="rect">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it-IT"/>
            </a:defPPr>
            <a:lvl1pPr algn="just">
              <a:defRPr sz="1600" b="1">
                <a:solidFill>
                  <a:srgbClr val="FF0000"/>
                </a:solidFill>
                <a:latin typeface="Leelawadee" panose="020B0502040204020203" pitchFamily="34" charset="-34"/>
                <a:cs typeface="Leelawadee" panose="020B0502040204020203" pitchFamily="34" charset="-34"/>
              </a:defRPr>
            </a:lvl1pPr>
            <a:lvl2pPr marL="742950" lvl="1" indent="-285750">
              <a:spcBef>
                <a:spcPts val="50"/>
              </a:spcBef>
              <a:buFont typeface="Arial" panose="020B0604020202020204" pitchFamily="34" charset="0"/>
              <a:buChar char="•"/>
              <a:defRPr sz="1600" b="1" i="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eaLnBrk="0" fontAlgn="base" hangingPunct="0">
              <a:spcBef>
                <a:spcPct val="0"/>
              </a:spcBef>
              <a:spcAft>
                <a:spcPct val="0"/>
              </a:spcAft>
            </a:pPr>
            <a:r>
              <a:rPr lang="it-IT" altLang="it-IT" dirty="0">
                <a:effectLst>
                  <a:outerShdw blurRad="38100" dist="38100" dir="2700000" algn="tl">
                    <a:srgbClr val="000000">
                      <a:alpha val="43137"/>
                    </a:srgbClr>
                  </a:outerShdw>
                </a:effectLst>
                <a:ea typeface="Calibri" panose="020F0502020204030204" pitchFamily="34" charset="0"/>
              </a:rPr>
              <a:t>La prima offerta non anomala</a:t>
            </a:r>
            <a:r>
              <a:rPr lang="it-IT" altLang="it-IT" dirty="0">
                <a:solidFill>
                  <a:schemeClr val="tx1"/>
                </a:solidFill>
                <a:ea typeface="Calibri" panose="020F0502020204030204" pitchFamily="34" charset="0"/>
              </a:rPr>
              <a:t> </a:t>
            </a:r>
            <a:r>
              <a:rPr lang="it-IT" altLang="it-IT" b="0" i="1" dirty="0">
                <a:solidFill>
                  <a:schemeClr val="tx1"/>
                </a:solidFill>
                <a:ea typeface="Calibri" panose="020F0502020204030204" pitchFamily="34" charset="0"/>
              </a:rPr>
              <a:t>ha uno sconto del 27,2278% </a:t>
            </a:r>
            <a:r>
              <a:rPr lang="it-IT" altLang="it-IT" b="0" dirty="0">
                <a:solidFill>
                  <a:schemeClr val="tx1"/>
                </a:solidFill>
                <a:ea typeface="Calibri" panose="020F0502020204030204" pitchFamily="34" charset="0"/>
              </a:rPr>
              <a:t>(</a:t>
            </a:r>
            <a:r>
              <a:rPr lang="it-IT" altLang="it-IT" b="0" dirty="0" err="1">
                <a:solidFill>
                  <a:schemeClr val="tx1"/>
                </a:solidFill>
                <a:ea typeface="Calibri" panose="020F0502020204030204" pitchFamily="34" charset="0"/>
              </a:rPr>
              <a:t>S1</a:t>
            </a:r>
            <a:r>
              <a:rPr lang="it-IT" altLang="it-IT" b="0" dirty="0">
                <a:solidFill>
                  <a:schemeClr val="tx1"/>
                </a:solidFill>
                <a:ea typeface="Calibri" panose="020F0502020204030204" pitchFamily="34" charset="0"/>
              </a:rPr>
              <a:t>), </a:t>
            </a:r>
            <a:r>
              <a:rPr lang="it-IT" altLang="it-IT" b="0" i="1" dirty="0">
                <a:solidFill>
                  <a:schemeClr val="tx1"/>
                </a:solidFill>
                <a:ea typeface="Calibri" panose="020F0502020204030204" pitchFamily="34" charset="0"/>
              </a:rPr>
              <a:t>ossia l’impresa n. 9, </a:t>
            </a:r>
            <a:r>
              <a:rPr lang="it-IT" altLang="it-IT" dirty="0" err="1">
                <a:effectLst>
                  <a:outerShdw blurRad="38100" dist="38100" dir="2700000" algn="tl">
                    <a:srgbClr val="000000">
                      <a:alpha val="43137"/>
                    </a:srgbClr>
                  </a:outerShdw>
                </a:effectLst>
                <a:ea typeface="Calibri" panose="020F0502020204030204" pitchFamily="34" charset="0"/>
              </a:rPr>
              <a:t>Incahuasi</a:t>
            </a:r>
            <a:r>
              <a:rPr lang="it-IT" altLang="it-IT" b="0" i="1" dirty="0">
                <a:solidFill>
                  <a:schemeClr val="tx1"/>
                </a:solidFill>
                <a:ea typeface="Calibri" panose="020F0502020204030204" pitchFamily="34" charset="0"/>
              </a:rPr>
              <a:t>, il cui </a:t>
            </a:r>
            <a:r>
              <a:rPr lang="it-IT" altLang="it-IT" i="1" dirty="0">
                <a:effectLst>
                  <a:outerShdw blurRad="38100" dist="38100" dir="2700000" algn="tl">
                    <a:srgbClr val="000000">
                      <a:alpha val="43137"/>
                    </a:srgbClr>
                  </a:outerShdw>
                </a:effectLst>
                <a:ea typeface="Calibri" panose="020F0502020204030204" pitchFamily="34" charset="0"/>
              </a:rPr>
              <a:t>sconto di aggiudicazione è 26,321% </a:t>
            </a:r>
            <a:r>
              <a:rPr lang="it-IT" altLang="it-IT" b="0" i="1" dirty="0">
                <a:solidFill>
                  <a:schemeClr val="tx1"/>
                </a:solidFill>
                <a:ea typeface="Calibri" panose="020F0502020204030204" pitchFamily="34" charset="0"/>
              </a:rPr>
              <a:t>(</a:t>
            </a:r>
            <a:r>
              <a:rPr lang="it-IT" altLang="it-IT" b="0" i="1" dirty="0" err="1">
                <a:solidFill>
                  <a:schemeClr val="tx1"/>
                </a:solidFill>
                <a:ea typeface="Calibri" panose="020F0502020204030204" pitchFamily="34" charset="0"/>
              </a:rPr>
              <a:t>S2</a:t>
            </a:r>
            <a:r>
              <a:rPr lang="it-IT" altLang="it-IT" b="0" i="1" dirty="0">
                <a:solidFill>
                  <a:schemeClr val="tx1"/>
                </a:solidFill>
                <a:ea typeface="Calibri" panose="020F0502020204030204" pitchFamily="34" charset="0"/>
              </a:rPr>
              <a:t>). </a:t>
            </a:r>
            <a:endParaRPr lang="it-IT" altLang="it-IT" sz="900" b="0" dirty="0">
              <a:solidFill>
                <a:schemeClr val="tx1"/>
              </a:solidFill>
            </a:endParaRPr>
          </a:p>
          <a:p>
            <a:endParaRPr lang="it-IT" i="1" dirty="0">
              <a:effectLst>
                <a:outerShdw blurRad="38100" dist="38100" dir="2700000" algn="tl">
                  <a:srgbClr val="000000">
                    <a:alpha val="43137"/>
                  </a:srgbClr>
                </a:outerShdw>
              </a:effectLst>
            </a:endParaRPr>
          </a:p>
        </p:txBody>
      </p:sp>
      <p:sp>
        <p:nvSpPr>
          <p:cNvPr id="33" name="Freccia in giù 32">
            <a:extLst>
              <a:ext uri="{FF2B5EF4-FFF2-40B4-BE49-F238E27FC236}">
                <a16:creationId xmlns:a16="http://schemas.microsoft.com/office/drawing/2014/main" id="{EDF0BF49-78A5-F356-BECF-4F86F5404B10}"/>
              </a:ext>
            </a:extLst>
          </p:cNvPr>
          <p:cNvSpPr/>
          <p:nvPr/>
        </p:nvSpPr>
        <p:spPr>
          <a:xfrm>
            <a:off x="5944386" y="3414933"/>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24680" y="95940"/>
                  <a:pt x="210039" y="114852"/>
                  <a:pt x="288032" y="108012"/>
                </a:cubicBezTo>
                <a:cubicBezTo>
                  <a:pt x="290158" y="60932"/>
                  <a:pt x="290228" y="22571"/>
                  <a:pt x="288032" y="0"/>
                </a:cubicBezTo>
                <a:cubicBezTo>
                  <a:pt x="459228" y="4508"/>
                  <a:pt x="592249" y="-21539"/>
                  <a:pt x="864096" y="0"/>
                </a:cubicBezTo>
                <a:cubicBezTo>
                  <a:pt x="864557" y="23680"/>
                  <a:pt x="858728" y="75889"/>
                  <a:pt x="864096" y="108012"/>
                </a:cubicBezTo>
                <a:cubicBezTo>
                  <a:pt x="991123" y="99852"/>
                  <a:pt x="1087415" y="110294"/>
                  <a:pt x="1152128" y="108012"/>
                </a:cubicBezTo>
                <a:cubicBezTo>
                  <a:pt x="973319" y="159288"/>
                  <a:pt x="755660" y="195161"/>
                  <a:pt x="576064" y="216024"/>
                </a:cubicBezTo>
                <a:cubicBezTo>
                  <a:pt x="423049" y="157729"/>
                  <a:pt x="262599" y="170383"/>
                  <a:pt x="0" y="108012"/>
                </a:cubicBezTo>
                <a:close/>
              </a:path>
              <a:path w="1152128" h="216024" stroke="0" extrusionOk="0">
                <a:moveTo>
                  <a:pt x="0" y="108012"/>
                </a:moveTo>
                <a:cubicBezTo>
                  <a:pt x="123598" y="120100"/>
                  <a:pt x="192311" y="107633"/>
                  <a:pt x="288032" y="108012"/>
                </a:cubicBezTo>
                <a:cubicBezTo>
                  <a:pt x="284820" y="84445"/>
                  <a:pt x="284371" y="24920"/>
                  <a:pt x="288032" y="0"/>
                </a:cubicBezTo>
                <a:cubicBezTo>
                  <a:pt x="539414" y="-12503"/>
                  <a:pt x="723845" y="-16413"/>
                  <a:pt x="864096" y="0"/>
                </a:cubicBezTo>
                <a:cubicBezTo>
                  <a:pt x="862462" y="28384"/>
                  <a:pt x="860752" y="83707"/>
                  <a:pt x="864096" y="108012"/>
                </a:cubicBezTo>
                <a:cubicBezTo>
                  <a:pt x="986719" y="101884"/>
                  <a:pt x="1057251" y="119087"/>
                  <a:pt x="1152128" y="108012"/>
                </a:cubicBezTo>
                <a:cubicBezTo>
                  <a:pt x="989095" y="129600"/>
                  <a:pt x="787388" y="153041"/>
                  <a:pt x="576064" y="216024"/>
                </a:cubicBezTo>
                <a:cubicBezTo>
                  <a:pt x="316401" y="152634"/>
                  <a:pt x="119404" y="146629"/>
                  <a:pt x="0" y="108012"/>
                </a:cubicBezTo>
                <a:close/>
              </a:path>
            </a:pathLst>
          </a:custGeom>
          <a:solidFill>
            <a:srgbClr val="FF0000"/>
          </a:solidFill>
          <a:ln>
            <a:extLst>
              <a:ext uri="{C807C97D-BFC1-408E-A445-0C87EB9F89A2}">
                <ask:lineSketchStyleProps xmlns:ask="http://schemas.microsoft.com/office/drawing/2018/sketchyshapes" sd="1219033472">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20487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500"/>
                                        <p:tgtEl>
                                          <p:spTgt spid="307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073"/>
                                        </p:tgtEl>
                                        <p:attrNameLst>
                                          <p:attrName>style.visibility</p:attrName>
                                        </p:attrNameLst>
                                      </p:cBhvr>
                                      <p:to>
                                        <p:strVal val="visible"/>
                                      </p:to>
                                    </p:set>
                                    <p:animEffect transition="in" filter="fade">
                                      <p:cBhvr>
                                        <p:cTn id="29" dur="500"/>
                                        <p:tgtEl>
                                          <p:spTgt spid="307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18" grpId="0" animBg="1"/>
      <p:bldP spid="26" grpId="0" animBg="1"/>
      <p:bldP spid="27" grpId="0" animBg="1"/>
      <p:bldP spid="29" grpId="0"/>
      <p:bldP spid="30" grpId="0"/>
      <p:bldP spid="32" grpId="0" animBg="1"/>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AC1A9A4-2661-18E1-A032-D905C1B04BDF}"/>
              </a:ext>
            </a:extLst>
          </p:cNvPr>
          <p:cNvSpPr>
            <a:spLocks noGrp="1"/>
          </p:cNvSpPr>
          <p:nvPr>
            <p:ph type="title"/>
          </p:nvPr>
        </p:nvSpPr>
        <p:spPr>
          <a:xfrm>
            <a:off x="323528" y="205979"/>
            <a:ext cx="8496944" cy="857250"/>
          </a:xfrm>
        </p:spPr>
        <p:txBody>
          <a:bodyPr>
            <a:normAutofit/>
          </a:bodyPr>
          <a:lstStyle/>
          <a:p>
            <a:r>
              <a:rPr lang="it-IT" dirty="0"/>
              <a:t>Esclusione automatica: metodo C</a:t>
            </a:r>
            <a:r>
              <a:rPr lang="it-IT" i="1" dirty="0"/>
              <a:t> </a:t>
            </a:r>
            <a:r>
              <a:rPr lang="it-IT" sz="2400" i="1" dirty="0"/>
              <a:t>(</a:t>
            </a:r>
            <a:r>
              <a:rPr lang="it-IT" sz="2400" i="1" dirty="0" err="1"/>
              <a:t>II.2</a:t>
            </a:r>
            <a:r>
              <a:rPr lang="it-IT" sz="2400" i="1" dirty="0"/>
              <a:t>)</a:t>
            </a:r>
            <a:endParaRPr lang="it-IT" dirty="0"/>
          </a:p>
        </p:txBody>
      </p:sp>
      <p:sp>
        <p:nvSpPr>
          <p:cNvPr id="7" name="Segnaposto contenuto 6">
            <a:extLst>
              <a:ext uri="{FF2B5EF4-FFF2-40B4-BE49-F238E27FC236}">
                <a16:creationId xmlns:a16="http://schemas.microsoft.com/office/drawing/2014/main" id="{62244C2A-EE9A-A845-9993-80E3D34EA60D}"/>
              </a:ext>
            </a:extLst>
          </p:cNvPr>
          <p:cNvSpPr>
            <a:spLocks noGrp="1"/>
          </p:cNvSpPr>
          <p:nvPr>
            <p:ph idx="1"/>
          </p:nvPr>
        </p:nvSpPr>
        <p:spPr>
          <a:xfrm>
            <a:off x="457200" y="1200150"/>
            <a:ext cx="5338936" cy="3531839"/>
          </a:xfrm>
        </p:spPr>
        <p:txBody>
          <a:bodyPr>
            <a:normAutofit/>
          </a:bodyPr>
          <a:lstStyle/>
          <a:p>
            <a:pPr algn="just"/>
            <a:r>
              <a:rPr lang="it-IT" b="0" i="0" dirty="0">
                <a:solidFill>
                  <a:srgbClr val="000000"/>
                </a:solidFill>
                <a:effectLst/>
              </a:rPr>
              <a:t>Nel metodo C, </a:t>
            </a:r>
            <a:r>
              <a:rPr lang="it-IT" b="1" i="0" dirty="0">
                <a:solidFill>
                  <a:srgbClr val="FF0000"/>
                </a:solidFill>
                <a:effectLst>
                  <a:outerShdw blurRad="38100" dist="38100" dir="2700000" algn="tl">
                    <a:srgbClr val="000000">
                      <a:alpha val="43137"/>
                    </a:srgbClr>
                  </a:outerShdw>
                </a:effectLst>
              </a:rPr>
              <a:t>metodo dello “sconto di riferimento” </a:t>
            </a:r>
            <a:r>
              <a:rPr lang="it-IT" b="0" i="0" dirty="0">
                <a:solidFill>
                  <a:srgbClr val="000000"/>
                </a:solidFill>
                <a:effectLst/>
              </a:rPr>
              <a:t>: </a:t>
            </a:r>
          </a:p>
          <a:p>
            <a:pPr lvl="1" algn="just"/>
            <a:r>
              <a:rPr lang="it-IT" dirty="0"/>
              <a:t>che deve essere </a:t>
            </a:r>
            <a:r>
              <a:rPr lang="it-IT" b="1" dirty="0">
                <a:effectLst>
                  <a:outerShdw blurRad="38100" dist="38100" dir="2700000" algn="tl">
                    <a:srgbClr val="000000">
                      <a:alpha val="43137"/>
                    </a:srgbClr>
                  </a:outerShdw>
                </a:effectLst>
              </a:rPr>
              <a:t>indicato nel bando di gara; </a:t>
            </a:r>
          </a:p>
          <a:p>
            <a:pPr lvl="1" algn="just"/>
            <a:r>
              <a:rPr lang="it-IT" dirty="0"/>
              <a:t>che</a:t>
            </a:r>
            <a:r>
              <a:rPr lang="it-IT" b="1" dirty="0">
                <a:effectLst>
                  <a:outerShdw blurRad="38100" dist="38100" dir="2700000" algn="tl">
                    <a:srgbClr val="000000">
                      <a:alpha val="43137"/>
                    </a:srgbClr>
                  </a:outerShdw>
                </a:effectLst>
              </a:rPr>
              <a:t> è espresso come percentuale della base d’asta;</a:t>
            </a:r>
          </a:p>
          <a:p>
            <a:pPr lvl="1" algn="just"/>
            <a:r>
              <a:rPr lang="it-IT" dirty="0"/>
              <a:t>rispetto a cui </a:t>
            </a:r>
            <a:r>
              <a:rPr lang="it-IT" b="1" dirty="0">
                <a:effectLst>
                  <a:outerShdw blurRad="38100" dist="38100" dir="2700000" algn="tl">
                    <a:srgbClr val="000000">
                      <a:alpha val="43137"/>
                    </a:srgbClr>
                  </a:outerShdw>
                </a:effectLst>
              </a:rPr>
              <a:t>le imprese formulano i loro sconti</a:t>
            </a:r>
            <a:r>
              <a:rPr lang="it-IT" dirty="0"/>
              <a:t> </a:t>
            </a:r>
          </a:p>
          <a:p>
            <a:pPr lvl="1" algn="just"/>
            <a:r>
              <a:rPr lang="it-IT" dirty="0"/>
              <a:t>che rappresenta l’</a:t>
            </a:r>
            <a:r>
              <a:rPr lang="it-IT" b="1" dirty="0">
                <a:solidFill>
                  <a:srgbClr val="FF0000"/>
                </a:solidFill>
                <a:effectLst>
                  <a:outerShdw blurRad="38100" dist="38100" dir="2700000" algn="tl">
                    <a:srgbClr val="000000">
                      <a:alpha val="43137"/>
                    </a:srgbClr>
                  </a:outerShdw>
                </a:effectLst>
              </a:rPr>
              <a:t>indicazione</a:t>
            </a:r>
            <a:r>
              <a:rPr lang="it-IT" b="1" dirty="0">
                <a:effectLst>
                  <a:outerShdw blurRad="38100" dist="38100" dir="2700000" algn="tl">
                    <a:srgbClr val="000000">
                      <a:alpha val="43137"/>
                    </a:srgbClr>
                  </a:outerShdw>
                </a:effectLst>
              </a:rPr>
              <a:t> </a:t>
            </a:r>
            <a:r>
              <a:rPr lang="it-IT" dirty="0"/>
              <a:t>che la SA offre alle imprese della </a:t>
            </a:r>
            <a:r>
              <a:rPr lang="it-IT" b="1" dirty="0">
                <a:solidFill>
                  <a:srgbClr val="FF0000"/>
                </a:solidFill>
                <a:effectLst>
                  <a:outerShdw blurRad="38100" dist="38100" dir="2700000" algn="tl">
                    <a:srgbClr val="000000">
                      <a:alpha val="43137"/>
                    </a:srgbClr>
                  </a:outerShdw>
                </a:effectLst>
              </a:rPr>
              <a:t>soglia di anomalia</a:t>
            </a:r>
            <a:r>
              <a:rPr lang="it-IT" dirty="0"/>
              <a:t>, </a:t>
            </a:r>
            <a:r>
              <a:rPr lang="it-IT" b="1" dirty="0">
                <a:effectLst>
                  <a:outerShdw blurRad="38100" dist="38100" dir="2700000" algn="tl">
                    <a:srgbClr val="000000">
                      <a:alpha val="43137"/>
                    </a:srgbClr>
                  </a:outerShdw>
                </a:effectLst>
              </a:rPr>
              <a:t>al netto di una componente randomica </a:t>
            </a:r>
            <a:r>
              <a:rPr lang="it-IT" dirty="0"/>
              <a:t>determinata successivamente </a:t>
            </a:r>
            <a:r>
              <a:rPr lang="it-IT" b="1" dirty="0">
                <a:effectLst>
                  <a:outerShdw blurRad="38100" dist="38100" dir="2700000" algn="tl">
                    <a:srgbClr val="000000">
                      <a:alpha val="43137"/>
                    </a:srgbClr>
                  </a:outerShdw>
                </a:effectLst>
              </a:rPr>
              <a:t>in base alle offerte ricevute</a:t>
            </a:r>
            <a:r>
              <a:rPr lang="it-IT" dirty="0"/>
              <a:t>.</a:t>
            </a:r>
          </a:p>
          <a:p>
            <a:pPr algn="just"/>
            <a:endParaRPr lang="it-IT" dirty="0"/>
          </a:p>
        </p:txBody>
      </p:sp>
      <p:sp>
        <p:nvSpPr>
          <p:cNvPr id="5" name="Segnaposto numero diapositiva 4">
            <a:extLst>
              <a:ext uri="{FF2B5EF4-FFF2-40B4-BE49-F238E27FC236}">
                <a16:creationId xmlns:a16="http://schemas.microsoft.com/office/drawing/2014/main" id="{2C338BAA-91DD-10E0-FB8F-96D817B8CE33}"/>
              </a:ext>
            </a:extLst>
          </p:cNvPr>
          <p:cNvSpPr>
            <a:spLocks noGrp="1"/>
          </p:cNvSpPr>
          <p:nvPr>
            <p:ph type="sldNum" sz="quarter" idx="12"/>
          </p:nvPr>
        </p:nvSpPr>
        <p:spPr/>
        <p:txBody>
          <a:bodyPr/>
          <a:lstStyle/>
          <a:p>
            <a:fld id="{A88A401D-FA7D-467D-AFBB-0B3BA40DF614}" type="slidenum">
              <a:rPr lang="it-IT" smtClean="0"/>
              <a:t>51</a:t>
            </a:fld>
            <a:endParaRPr lang="it-IT"/>
          </a:p>
        </p:txBody>
      </p:sp>
      <p:sp>
        <p:nvSpPr>
          <p:cNvPr id="2" name="Segnaposto contenuto 2">
            <a:extLst>
              <a:ext uri="{FF2B5EF4-FFF2-40B4-BE49-F238E27FC236}">
                <a16:creationId xmlns:a16="http://schemas.microsoft.com/office/drawing/2014/main" id="{E7289D2E-4812-AA18-2464-BDD282096ABF}"/>
              </a:ext>
            </a:extLst>
          </p:cNvPr>
          <p:cNvSpPr txBox="1">
            <a:spLocks/>
          </p:cNvSpPr>
          <p:nvPr/>
        </p:nvSpPr>
        <p:spPr>
          <a:xfrm>
            <a:off x="5868144" y="1200150"/>
            <a:ext cx="2952328" cy="3407282"/>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solidFill>
                  <a:srgbClr val="000000"/>
                </a:solidFill>
              </a:rPr>
              <a:t>Mentre il metodo A, riprende quello previsto nell’</a:t>
            </a:r>
            <a:r>
              <a:rPr lang="it-IT" b="1" dirty="0">
                <a:solidFill>
                  <a:srgbClr val="000000"/>
                </a:solidFill>
                <a:effectLst>
                  <a:outerShdw blurRad="38100" dist="38100" dir="2700000" algn="tl">
                    <a:srgbClr val="000000">
                      <a:alpha val="43137"/>
                    </a:srgbClr>
                  </a:outerShdw>
                </a:effectLst>
              </a:rPr>
              <a:t>ultima formulazione del codice 50/23 </a:t>
            </a:r>
            <a:r>
              <a:rPr lang="it-IT" dirty="0">
                <a:solidFill>
                  <a:srgbClr val="000000"/>
                </a:solidFill>
              </a:rPr>
              <a:t>e il metodo B (cui riprende diversi passaggi), quello previsto con </a:t>
            </a:r>
            <a:r>
              <a:rPr lang="it-IT" b="1" dirty="0">
                <a:solidFill>
                  <a:srgbClr val="000000"/>
                </a:solidFill>
                <a:effectLst>
                  <a:outerShdw blurRad="38100" dist="38100" dir="2700000" algn="tl">
                    <a:srgbClr val="000000">
                      <a:alpha val="43137"/>
                    </a:srgbClr>
                  </a:outerShdw>
                </a:effectLst>
              </a:rPr>
              <a:t>lo sblocca cantieri</a:t>
            </a:r>
            <a:r>
              <a:rPr lang="it-IT" dirty="0">
                <a:solidFill>
                  <a:srgbClr val="000000"/>
                </a:solidFill>
              </a:rPr>
              <a:t>, </a:t>
            </a:r>
            <a:r>
              <a:rPr lang="it-IT" b="1" dirty="0">
                <a:solidFill>
                  <a:srgbClr val="000000"/>
                </a:solidFill>
                <a:effectLst>
                  <a:outerShdw blurRad="38100" dist="38100" dir="2700000" algn="tl">
                    <a:srgbClr val="000000">
                      <a:alpha val="43137"/>
                    </a:srgbClr>
                  </a:outerShdw>
                </a:effectLst>
              </a:rPr>
              <a:t>il metodo C </a:t>
            </a:r>
            <a:r>
              <a:rPr lang="it-IT" b="1" dirty="0">
                <a:solidFill>
                  <a:srgbClr val="FF0000"/>
                </a:solidFill>
                <a:effectLst>
                  <a:outerShdw blurRad="38100" dist="38100" dir="2700000" algn="tl">
                    <a:srgbClr val="000000">
                      <a:alpha val="43137"/>
                    </a:srgbClr>
                  </a:outerShdw>
                </a:effectLst>
              </a:rPr>
              <a:t>rappresenta una assoluta novità</a:t>
            </a:r>
            <a:r>
              <a:rPr lang="it-IT" b="1" dirty="0">
                <a:solidFill>
                  <a:srgbClr val="000000"/>
                </a:solidFill>
                <a:effectLst>
                  <a:outerShdw blurRad="38100" dist="38100" dir="2700000" algn="tl">
                    <a:srgbClr val="000000">
                      <a:alpha val="43137"/>
                    </a:srgbClr>
                  </a:outerShdw>
                </a:effectLst>
              </a:rPr>
              <a:t> </a:t>
            </a:r>
            <a:r>
              <a:rPr lang="it-IT" dirty="0">
                <a:solidFill>
                  <a:srgbClr val="000000"/>
                </a:solidFill>
              </a:rPr>
              <a:t>che tuttavia non sembrerebbe opportuno quando la SA indica già nella documentazione di gara il metodo prescelto.  </a:t>
            </a:r>
            <a:endParaRPr lang="it-IT" dirty="0"/>
          </a:p>
        </p:txBody>
      </p:sp>
    </p:spTree>
    <p:extLst>
      <p:ext uri="{BB962C8B-B14F-4D97-AF65-F5344CB8AC3E}">
        <p14:creationId xmlns:p14="http://schemas.microsoft.com/office/powerpoint/2010/main" val="8940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500"/>
                                        <p:tgtEl>
                                          <p:spTgt spid="7">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8DF85D1-B017-C8DE-A89C-29AC5BFF5115}"/>
              </a:ext>
            </a:extLst>
          </p:cNvPr>
          <p:cNvSpPr>
            <a:spLocks noGrp="1"/>
          </p:cNvSpPr>
          <p:nvPr>
            <p:ph type="title"/>
          </p:nvPr>
        </p:nvSpPr>
        <p:spPr/>
        <p:txBody>
          <a:bodyPr/>
          <a:lstStyle/>
          <a:p>
            <a:r>
              <a:rPr lang="it-IT" dirty="0"/>
              <a:t>Tabella di riferimento</a:t>
            </a:r>
          </a:p>
        </p:txBody>
      </p:sp>
      <p:sp>
        <p:nvSpPr>
          <p:cNvPr id="6" name="Segnaposto contenuto 5">
            <a:extLst>
              <a:ext uri="{FF2B5EF4-FFF2-40B4-BE49-F238E27FC236}">
                <a16:creationId xmlns:a16="http://schemas.microsoft.com/office/drawing/2014/main" id="{16878DDE-2638-EC1D-CC34-EE1B8F0FF31E}"/>
              </a:ext>
            </a:extLst>
          </p:cNvPr>
          <p:cNvSpPr>
            <a:spLocks noGrp="1"/>
          </p:cNvSpPr>
          <p:nvPr>
            <p:ph idx="1"/>
          </p:nvPr>
        </p:nvSpPr>
        <p:spPr>
          <a:xfrm>
            <a:off x="457200" y="1200151"/>
            <a:ext cx="6563072" cy="3737370"/>
          </a:xfrm>
        </p:spPr>
        <p:txBody>
          <a:bodyPr>
            <a:normAutofit lnSpcReduction="10000"/>
          </a:bodyPr>
          <a:lstStyle/>
          <a:p>
            <a:r>
              <a:rPr lang="it-IT" dirty="0"/>
              <a:t>Lo sconto viene individuato con la Tabella A:</a:t>
            </a:r>
          </a:p>
          <a:p>
            <a:endParaRPr lang="it-IT" dirty="0"/>
          </a:p>
          <a:p>
            <a:endParaRPr lang="it-IT" dirty="0"/>
          </a:p>
          <a:p>
            <a:endParaRPr lang="it-IT" dirty="0"/>
          </a:p>
          <a:p>
            <a:endParaRPr lang="it-IT" dirty="0"/>
          </a:p>
          <a:p>
            <a:endParaRPr lang="it-IT" dirty="0"/>
          </a:p>
          <a:p>
            <a:endParaRPr lang="it-IT" dirty="0"/>
          </a:p>
          <a:p>
            <a:endParaRPr lang="it-IT" dirty="0"/>
          </a:p>
          <a:p>
            <a:pPr algn="just"/>
            <a:r>
              <a:rPr lang="it-IT" dirty="0"/>
              <a:t>La SA può </a:t>
            </a:r>
            <a:r>
              <a:rPr lang="it-IT" b="1" dirty="0">
                <a:effectLst>
                  <a:outerShdw blurRad="38100" dist="38100" dir="2700000" algn="tl">
                    <a:srgbClr val="000000">
                      <a:alpha val="43137"/>
                    </a:srgbClr>
                  </a:outerShdw>
                </a:effectLst>
              </a:rPr>
              <a:t>motivare la scelta di discostarsi da questi sconti</a:t>
            </a:r>
            <a:r>
              <a:rPr lang="it-IT" dirty="0"/>
              <a:t>, motivando la scelta in base all’esigenza di selezionare un’offerta con caratteristiche di prezzo-qualità congrue con i bisogni della SA. </a:t>
            </a:r>
          </a:p>
        </p:txBody>
      </p:sp>
      <p:sp>
        <p:nvSpPr>
          <p:cNvPr id="4" name="Segnaposto numero diapositiva 3">
            <a:extLst>
              <a:ext uri="{FF2B5EF4-FFF2-40B4-BE49-F238E27FC236}">
                <a16:creationId xmlns:a16="http://schemas.microsoft.com/office/drawing/2014/main" id="{4FD9FE40-767D-84A6-5A15-7FD55C89DAE7}"/>
              </a:ext>
            </a:extLst>
          </p:cNvPr>
          <p:cNvSpPr>
            <a:spLocks noGrp="1"/>
          </p:cNvSpPr>
          <p:nvPr>
            <p:ph type="sldNum" sz="quarter" idx="12"/>
          </p:nvPr>
        </p:nvSpPr>
        <p:spPr>
          <a:xfrm>
            <a:off x="6732240" y="4800599"/>
            <a:ext cx="2133600" cy="273844"/>
          </a:xfrm>
        </p:spPr>
        <p:txBody>
          <a:bodyPr/>
          <a:lstStyle/>
          <a:p>
            <a:fld id="{A88A401D-FA7D-467D-AFBB-0B3BA40DF614}" type="slidenum">
              <a:rPr lang="it-IT" smtClean="0"/>
              <a:t>52</a:t>
            </a:fld>
            <a:endParaRPr lang="it-IT" dirty="0"/>
          </a:p>
        </p:txBody>
      </p:sp>
      <p:pic>
        <p:nvPicPr>
          <p:cNvPr id="8" name="Immagine 7">
            <a:extLst>
              <a:ext uri="{FF2B5EF4-FFF2-40B4-BE49-F238E27FC236}">
                <a16:creationId xmlns:a16="http://schemas.microsoft.com/office/drawing/2014/main" id="{844256ED-C7F9-8DB6-B1C1-6279009EE835}"/>
              </a:ext>
            </a:extLst>
          </p:cNvPr>
          <p:cNvPicPr>
            <a:picLocks noChangeAspect="1"/>
          </p:cNvPicPr>
          <p:nvPr/>
        </p:nvPicPr>
        <p:blipFill>
          <a:blip r:embed="rId2"/>
          <a:stretch>
            <a:fillRect/>
          </a:stretch>
        </p:blipFill>
        <p:spPr>
          <a:xfrm>
            <a:off x="554526" y="1491630"/>
            <a:ext cx="6336704" cy="2075308"/>
          </a:xfrm>
          <a:prstGeom prst="rect">
            <a:avLst/>
          </a:prstGeom>
        </p:spPr>
      </p:pic>
      <p:sp>
        <p:nvSpPr>
          <p:cNvPr id="9" name="Segnaposto contenuto 2">
            <a:extLst>
              <a:ext uri="{FF2B5EF4-FFF2-40B4-BE49-F238E27FC236}">
                <a16:creationId xmlns:a16="http://schemas.microsoft.com/office/drawing/2014/main" id="{73BEF67B-C6B4-A36A-877A-C32FA044833B}"/>
              </a:ext>
            </a:extLst>
          </p:cNvPr>
          <p:cNvSpPr txBox="1">
            <a:spLocks/>
          </p:cNvSpPr>
          <p:nvPr/>
        </p:nvSpPr>
        <p:spPr>
          <a:xfrm>
            <a:off x="6979239" y="1203598"/>
            <a:ext cx="1944216" cy="3456385"/>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solidFill>
                  <a:srgbClr val="000000"/>
                </a:solidFill>
              </a:rPr>
              <a:t>La SA applica criteri verificabili per determinare lo sconto di riferimento, confrontando i benefici di sconti maggiori con i costi di </a:t>
            </a:r>
            <a:r>
              <a:rPr lang="it-IT" dirty="0" err="1">
                <a:solidFill>
                  <a:srgbClr val="000000"/>
                </a:solidFill>
              </a:rPr>
              <a:t>sscontielezionare</a:t>
            </a:r>
            <a:r>
              <a:rPr lang="it-IT" dirty="0">
                <a:solidFill>
                  <a:srgbClr val="000000"/>
                </a:solidFill>
              </a:rPr>
              <a:t> un’offerta vincitrice con </a:t>
            </a:r>
            <a:r>
              <a:rPr lang="it-IT" b="1" dirty="0">
                <a:solidFill>
                  <a:srgbClr val="000000"/>
                </a:solidFill>
                <a:effectLst>
                  <a:outerShdw blurRad="38100" dist="38100" dir="2700000" algn="tl">
                    <a:srgbClr val="000000">
                      <a:alpha val="43137"/>
                    </a:srgbClr>
                  </a:outerShdw>
                </a:effectLst>
              </a:rPr>
              <a:t>qualità potenzialmente inferiore</a:t>
            </a:r>
            <a:r>
              <a:rPr lang="it-IT" dirty="0">
                <a:solidFill>
                  <a:srgbClr val="000000"/>
                </a:solidFill>
              </a:rPr>
              <a:t>.  </a:t>
            </a:r>
            <a:endParaRPr lang="it-IT" dirty="0"/>
          </a:p>
        </p:txBody>
      </p:sp>
      <p:cxnSp>
        <p:nvCxnSpPr>
          <p:cNvPr id="10" name="Connettore 1 15">
            <a:extLst>
              <a:ext uri="{FF2B5EF4-FFF2-40B4-BE49-F238E27FC236}">
                <a16:creationId xmlns:a16="http://schemas.microsoft.com/office/drawing/2014/main" id="{8568BF6D-5E2A-D461-DEE7-BF5EF06E808D}"/>
              </a:ext>
            </a:extLst>
          </p:cNvPr>
          <p:cNvCxnSpPr>
            <a:cxnSpLocks/>
          </p:cNvCxnSpPr>
          <p:nvPr/>
        </p:nvCxnSpPr>
        <p:spPr>
          <a:xfrm>
            <a:off x="683568" y="3566938"/>
            <a:ext cx="6120680" cy="12924"/>
          </a:xfrm>
          <a:prstGeom prst="line">
            <a:avLst/>
          </a:prstGeom>
          <a:noFill/>
          <a:ln w="38100" cap="flat" cmpd="sng" algn="ctr">
            <a:solidFill>
              <a:srgbClr val="FF0000"/>
            </a:solidFill>
            <a:prstDash val="dash"/>
          </a:ln>
          <a:effectLst/>
        </p:spPr>
      </p:cxnSp>
    </p:spTree>
    <p:extLst>
      <p:ext uri="{BB962C8B-B14F-4D97-AF65-F5344CB8AC3E}">
        <p14:creationId xmlns:p14="http://schemas.microsoft.com/office/powerpoint/2010/main" val="42343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fade">
                                      <p:cBhvr>
                                        <p:cTn id="20" dur="500"/>
                                        <p:tgtEl>
                                          <p:spTgt spid="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8DF85D1-B017-C8DE-A89C-29AC5BFF5115}"/>
              </a:ext>
            </a:extLst>
          </p:cNvPr>
          <p:cNvSpPr>
            <a:spLocks noGrp="1"/>
          </p:cNvSpPr>
          <p:nvPr>
            <p:ph type="title"/>
          </p:nvPr>
        </p:nvSpPr>
        <p:spPr/>
        <p:txBody>
          <a:bodyPr/>
          <a:lstStyle/>
          <a:p>
            <a:r>
              <a:rPr lang="it-IT" dirty="0"/>
              <a:t>Esempio metodo C </a:t>
            </a:r>
            <a:r>
              <a:rPr lang="it-IT" sz="2400" i="1" dirty="0"/>
              <a:t>(</a:t>
            </a:r>
            <a:r>
              <a:rPr lang="it-IT" sz="2400" i="1" dirty="0" err="1"/>
              <a:t>II.2</a:t>
            </a:r>
            <a:r>
              <a:rPr lang="it-IT" sz="2400" i="1" dirty="0"/>
              <a:t>)</a:t>
            </a:r>
            <a:endParaRPr lang="it-IT" dirty="0"/>
          </a:p>
        </p:txBody>
      </p:sp>
      <p:sp>
        <p:nvSpPr>
          <p:cNvPr id="4" name="Segnaposto numero diapositiva 3">
            <a:extLst>
              <a:ext uri="{FF2B5EF4-FFF2-40B4-BE49-F238E27FC236}">
                <a16:creationId xmlns:a16="http://schemas.microsoft.com/office/drawing/2014/main" id="{4FD9FE40-767D-84A6-5A15-7FD55C89DAE7}"/>
              </a:ext>
            </a:extLst>
          </p:cNvPr>
          <p:cNvSpPr>
            <a:spLocks noGrp="1"/>
          </p:cNvSpPr>
          <p:nvPr>
            <p:ph type="sldNum" sz="quarter" idx="12"/>
          </p:nvPr>
        </p:nvSpPr>
        <p:spPr>
          <a:xfrm>
            <a:off x="6732240" y="4800599"/>
            <a:ext cx="2133600" cy="273844"/>
          </a:xfrm>
        </p:spPr>
        <p:txBody>
          <a:bodyPr/>
          <a:lstStyle/>
          <a:p>
            <a:fld id="{A88A401D-FA7D-467D-AFBB-0B3BA40DF614}" type="slidenum">
              <a:rPr lang="it-IT" smtClean="0"/>
              <a:t>53</a:t>
            </a:fld>
            <a:endParaRPr lang="it-IT" dirty="0"/>
          </a:p>
        </p:txBody>
      </p:sp>
      <p:sp>
        <p:nvSpPr>
          <p:cNvPr id="9" name="Segnaposto contenuto 2">
            <a:extLst>
              <a:ext uri="{FF2B5EF4-FFF2-40B4-BE49-F238E27FC236}">
                <a16:creationId xmlns:a16="http://schemas.microsoft.com/office/drawing/2014/main" id="{73BEF67B-C6B4-A36A-877A-C32FA044833B}"/>
              </a:ext>
            </a:extLst>
          </p:cNvPr>
          <p:cNvSpPr txBox="1">
            <a:spLocks/>
          </p:cNvSpPr>
          <p:nvPr/>
        </p:nvSpPr>
        <p:spPr>
          <a:xfrm>
            <a:off x="6588224" y="1219034"/>
            <a:ext cx="2335231" cy="3512955"/>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w="25400" cap="flat" cmpd="sng" algn="ctr">
            <a:no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it-IT"/>
            </a:defPPr>
            <a:lvl1pPr indent="0" algn="just">
              <a:spcBef>
                <a:spcPct val="20000"/>
              </a:spcBef>
              <a:buClr>
                <a:srgbClr val="006600"/>
              </a:buClr>
              <a:buFont typeface="Wingdings" panose="05000000000000000000" pitchFamily="2" charset="2"/>
              <a:buNone/>
              <a:defRPr sz="1600" i="1">
                <a:solidFill>
                  <a:schemeClr val="tx1"/>
                </a:solidFill>
                <a:latin typeface="Leelawadee" panose="020B0502040204020203" pitchFamily="34" charset="-34"/>
                <a:ea typeface="Yu Gothic UI Semilight" panose="020B0400000000000000" pitchFamily="34" charset="-128"/>
                <a:cs typeface="Leelawadee" panose="020B0502040204020203" pitchFamily="34" charset="-34"/>
              </a:defRPr>
            </a:lvl1pPr>
            <a:lvl2pPr marL="742950" indent="-28575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solidFill>
                  <a:srgbClr val="000000"/>
                </a:solidFill>
              </a:rPr>
              <a:t>La scelta di percentili più alti è particolarmente adeguata per quei contratti in cui il prezzo sia elemento fondamentale; la scelta di percentili più bassi è indicata dove </a:t>
            </a:r>
            <a:r>
              <a:rPr lang="it-IT">
                <a:solidFill>
                  <a:srgbClr val="000000"/>
                </a:solidFill>
              </a:rPr>
              <a:t>la SA </a:t>
            </a:r>
            <a:r>
              <a:rPr lang="it-IT" dirty="0">
                <a:solidFill>
                  <a:srgbClr val="000000"/>
                </a:solidFill>
              </a:rPr>
              <a:t>ritenga preponderante l’interesse di limitare rischi nella fase di esecuzione.</a:t>
            </a:r>
          </a:p>
        </p:txBody>
      </p:sp>
      <p:sp>
        <p:nvSpPr>
          <p:cNvPr id="3" name="Segnaposto contenuto 2">
            <a:extLst>
              <a:ext uri="{FF2B5EF4-FFF2-40B4-BE49-F238E27FC236}">
                <a16:creationId xmlns:a16="http://schemas.microsoft.com/office/drawing/2014/main" id="{900611A0-550E-7033-6780-8C53EB0FFB09}"/>
              </a:ext>
            </a:extLst>
          </p:cNvPr>
          <p:cNvSpPr>
            <a:spLocks noGrp="1"/>
          </p:cNvSpPr>
          <p:nvPr>
            <p:ph idx="1"/>
          </p:nvPr>
        </p:nvSpPr>
        <p:spPr>
          <a:xfrm>
            <a:off x="457200" y="1200151"/>
            <a:ext cx="5987008" cy="3394472"/>
          </a:xfrm>
        </p:spPr>
        <p:txBody>
          <a:bodyPr/>
          <a:lstStyle/>
          <a:p>
            <a:pPr algn="just"/>
            <a:r>
              <a:rPr lang="it-IT" dirty="0"/>
              <a:t>In particolare, il metodo C prevede, riprendendo parzialmente il metodo b, di applicare allo sconto di riferimento, ad </a:t>
            </a:r>
            <a:r>
              <a:rPr lang="it-IT" b="1" dirty="0">
                <a:effectLst>
                  <a:outerShdw blurRad="38100" dist="38100" dir="2700000" algn="tl">
                    <a:srgbClr val="000000">
                      <a:alpha val="43137"/>
                    </a:srgbClr>
                  </a:outerShdw>
                </a:effectLst>
              </a:rPr>
              <a:t>esempio 40%, </a:t>
            </a:r>
            <a:r>
              <a:rPr lang="it-IT" dirty="0"/>
              <a:t>per una OG1 €150K≤1mln al 95° percentile):</a:t>
            </a:r>
          </a:p>
          <a:p>
            <a:pPr lvl="1" algn="just"/>
            <a:r>
              <a:rPr lang="it-IT" b="1" i="1" dirty="0">
                <a:effectLst>
                  <a:outerShdw blurRad="38100" dist="38100" dir="2700000" algn="tl">
                    <a:srgbClr val="000000">
                      <a:alpha val="43137"/>
                    </a:srgbClr>
                  </a:outerShdw>
                </a:effectLst>
              </a:rPr>
              <a:t>il </a:t>
            </a:r>
            <a:r>
              <a:rPr lang="it-IT" b="1" dirty="0">
                <a:solidFill>
                  <a:srgbClr val="FF0000"/>
                </a:solidFill>
                <a:effectLst>
                  <a:outerShdw blurRad="38100" dist="38100" dir="2700000" algn="tl">
                    <a:srgbClr val="000000">
                      <a:alpha val="43137"/>
                    </a:srgbClr>
                  </a:outerShdw>
                </a:effectLst>
              </a:rPr>
              <a:t>decremento</a:t>
            </a:r>
            <a:r>
              <a:rPr lang="it-IT" b="1" i="1" dirty="0">
                <a:effectLst>
                  <a:outerShdw blurRad="38100" dist="38100" dir="2700000" algn="tl">
                    <a:srgbClr val="000000">
                      <a:alpha val="43137"/>
                    </a:srgbClr>
                  </a:outerShdw>
                </a:effectLst>
              </a:rPr>
              <a:t> del valore di cui alla lettera c)</a:t>
            </a:r>
            <a:r>
              <a:rPr lang="it-IT" dirty="0"/>
              <a:t>, ossia nell’esempio </a:t>
            </a:r>
            <a:r>
              <a:rPr lang="it-IT" b="1" dirty="0">
                <a:solidFill>
                  <a:srgbClr val="FF0000"/>
                </a:solidFill>
                <a:effectLst>
                  <a:outerShdw blurRad="38100" dist="38100" dir="2700000" algn="tl">
                    <a:srgbClr val="000000">
                      <a:alpha val="43137"/>
                    </a:srgbClr>
                  </a:outerShdw>
                </a:effectLst>
              </a:rPr>
              <a:t>4,1922, </a:t>
            </a:r>
            <a:r>
              <a:rPr lang="it-IT" dirty="0"/>
              <a:t>nel caso in cui li valore di cui alla lettera d) sia </a:t>
            </a:r>
            <a:r>
              <a:rPr lang="it-IT" b="1" dirty="0">
                <a:solidFill>
                  <a:srgbClr val="FF0000"/>
                </a:solidFill>
                <a:effectLst>
                  <a:outerShdw blurRad="38100" dist="38100" dir="2700000" algn="tl">
                    <a:srgbClr val="000000">
                      <a:alpha val="43137"/>
                    </a:srgbClr>
                  </a:outerShdw>
                </a:effectLst>
              </a:rPr>
              <a:t>pari, </a:t>
            </a:r>
            <a:r>
              <a:rPr lang="it-IT" dirty="0"/>
              <a:t>che nell’esempio è appunto pari perché è </a:t>
            </a:r>
            <a:r>
              <a:rPr lang="it-IT" b="1" dirty="0">
                <a:solidFill>
                  <a:srgbClr val="FF0000"/>
                </a:solidFill>
                <a:effectLst>
                  <a:outerShdw blurRad="38100" dist="38100" dir="2700000" algn="tl">
                    <a:srgbClr val="000000">
                      <a:alpha val="43137"/>
                    </a:srgbClr>
                  </a:outerShdw>
                </a:effectLst>
              </a:rPr>
              <a:t>30</a:t>
            </a:r>
            <a:r>
              <a:rPr lang="it-IT" dirty="0"/>
              <a:t>);</a:t>
            </a:r>
          </a:p>
          <a:p>
            <a:pPr lvl="1" algn="just"/>
            <a:r>
              <a:rPr lang="it-IT" b="1" dirty="0">
                <a:solidFill>
                  <a:srgbClr val="FF0000"/>
                </a:solidFill>
                <a:effectLst>
                  <a:outerShdw blurRad="38100" dist="38100" dir="2700000" algn="tl">
                    <a:srgbClr val="000000">
                      <a:alpha val="43137"/>
                    </a:srgbClr>
                  </a:outerShdw>
                </a:effectLst>
              </a:rPr>
              <a:t>incrementata </a:t>
            </a:r>
            <a:r>
              <a:rPr lang="it-IT" b="1" i="1" dirty="0">
                <a:effectLst>
                  <a:outerShdw blurRad="38100" dist="38100" dir="2700000" algn="tl">
                    <a:srgbClr val="000000">
                      <a:alpha val="43137"/>
                    </a:srgbClr>
                  </a:outerShdw>
                </a:effectLst>
              </a:rPr>
              <a:t>del valore di cui alla lettera c)</a:t>
            </a:r>
            <a:r>
              <a:rPr lang="it-IT" dirty="0"/>
              <a:t>, nel caso in cui li valore di cui alla lettera d) sia dispari);</a:t>
            </a:r>
          </a:p>
          <a:p>
            <a:pPr algn="just"/>
            <a:r>
              <a:rPr lang="it-IT" dirty="0"/>
              <a:t>Si </a:t>
            </a:r>
            <a:r>
              <a:rPr lang="it-IT" b="1" dirty="0">
                <a:solidFill>
                  <a:srgbClr val="FF0000"/>
                </a:solidFill>
                <a:effectLst>
                  <a:outerShdw blurRad="38100" dist="38100" dir="2700000" algn="tl">
                    <a:srgbClr val="000000">
                      <a:alpha val="43137"/>
                    </a:srgbClr>
                  </a:outerShdw>
                </a:effectLst>
              </a:rPr>
              <a:t>otterrebbe 40-4,1922=35,8078.</a:t>
            </a:r>
          </a:p>
          <a:p>
            <a:pPr algn="just"/>
            <a:endParaRPr lang="it-IT" dirty="0"/>
          </a:p>
        </p:txBody>
      </p:sp>
    </p:spTree>
    <p:extLst>
      <p:ext uri="{BB962C8B-B14F-4D97-AF65-F5344CB8AC3E}">
        <p14:creationId xmlns:p14="http://schemas.microsoft.com/office/powerpoint/2010/main" val="27504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6FB30-9517-A628-7F39-07003EEA367C}"/>
              </a:ext>
            </a:extLst>
          </p:cNvPr>
          <p:cNvSpPr>
            <a:spLocks noGrp="1"/>
          </p:cNvSpPr>
          <p:nvPr>
            <p:ph type="ctrTitle"/>
          </p:nvPr>
        </p:nvSpPr>
        <p:spPr>
          <a:xfrm>
            <a:off x="467544" y="1635646"/>
            <a:ext cx="7772400" cy="1102519"/>
          </a:xfrm>
        </p:spPr>
        <p:txBody>
          <a:bodyPr>
            <a:normAutofit/>
          </a:bodyPr>
          <a:lstStyle/>
          <a:p>
            <a:r>
              <a:rPr lang="it-IT" dirty="0"/>
              <a:t>Quesiti</a:t>
            </a:r>
          </a:p>
        </p:txBody>
      </p:sp>
      <p:sp>
        <p:nvSpPr>
          <p:cNvPr id="4" name="Segnaposto numero diapositiva 3"/>
          <p:cNvSpPr>
            <a:spLocks noGrp="1"/>
          </p:cNvSpPr>
          <p:nvPr>
            <p:ph type="sldNum" sz="quarter" idx="12"/>
          </p:nvPr>
        </p:nvSpPr>
        <p:spPr/>
        <p:txBody>
          <a:bodyPr/>
          <a:lstStyle/>
          <a:p>
            <a:fld id="{A88A401D-FA7D-467D-AFBB-0B3BA40DF614}" type="slidenum">
              <a:rPr lang="it-IT" smtClean="0"/>
              <a:t>54</a:t>
            </a:fld>
            <a:endParaRPr lang="it-IT"/>
          </a:p>
        </p:txBody>
      </p:sp>
      <p:sp>
        <p:nvSpPr>
          <p:cNvPr id="8" name="Segnaposto piè di pagina 4">
            <a:extLst>
              <a:ext uri="{FF2B5EF4-FFF2-40B4-BE49-F238E27FC236}">
                <a16:creationId xmlns:a16="http://schemas.microsoft.com/office/drawing/2014/main" id="{AF06C0DC-ABF9-49D4-B9E5-4F43F8CE4422}"/>
              </a:ext>
            </a:extLst>
          </p:cNvPr>
          <p:cNvSpPr txBox="1">
            <a:spLocks/>
          </p:cNvSpPr>
          <p:nvPr/>
        </p:nvSpPr>
        <p:spPr>
          <a:xfrm>
            <a:off x="5364088" y="4637800"/>
            <a:ext cx="3568216" cy="273844"/>
          </a:xfrm>
          <a:prstGeom prst="rect">
            <a:avLst/>
          </a:prstGeom>
        </p:spPr>
        <p:txBody>
          <a:bodyPr vert="horz" lIns="91440" tIns="45720" rIns="91440" bIns="45720" rtlCol="0" anchor="ctr"/>
          <a:lstStyle>
            <a:defPPr>
              <a:defRPr lang="it-IT"/>
            </a:defPPr>
            <a:lvl1pPr marL="0" algn="l" defTabSz="914400" rtl="0" eaLnBrk="1" latinLnBrk="0" hangingPunct="1">
              <a:defRPr lang="it-IT" sz="1099"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Avv. Bruno Urbani – Direzione Opere Pubbliche ANCE</a:t>
            </a:r>
          </a:p>
        </p:txBody>
      </p:sp>
      <p:sp>
        <p:nvSpPr>
          <p:cNvPr id="5" name="Sottotitolo 4">
            <a:extLst>
              <a:ext uri="{FF2B5EF4-FFF2-40B4-BE49-F238E27FC236}">
                <a16:creationId xmlns:a16="http://schemas.microsoft.com/office/drawing/2014/main" id="{E8E2F1AF-51B6-B9DD-7393-CD26BA795CEF}"/>
              </a:ext>
            </a:extLst>
          </p:cNvPr>
          <p:cNvSpPr txBox="1">
            <a:spLocks noGrp="1"/>
          </p:cNvSpPr>
          <p:nvPr>
            <p:ph type="subTitle" idx="1"/>
          </p:nvPr>
        </p:nvSpPr>
        <p:spPr>
          <a:xfrm>
            <a:off x="1153344" y="3291830"/>
            <a:ext cx="6400800" cy="461665"/>
          </a:xfrm>
          <a:prstGeom prst="rect">
            <a:avLst/>
          </a:prstGeom>
          <a:noFill/>
        </p:spPr>
        <p:txBody>
          <a:bodyPr wrap="square" rtlCol="0">
            <a:spAutoFit/>
          </a:bodyPr>
          <a:lstStyle/>
          <a:p>
            <a:r>
              <a:rPr lang="it-IT" sz="2400" b="1" dirty="0">
                <a:solidFill>
                  <a:srgbClr val="FF0000"/>
                </a:solidFill>
                <a:effectLst>
                  <a:outerShdw blurRad="38100" dist="38100" dir="2700000" algn="tl">
                    <a:srgbClr val="000000">
                      <a:alpha val="43137"/>
                    </a:srgbClr>
                  </a:outerShdw>
                </a:effectLst>
              </a:rPr>
              <a:t>Grazie per l’attenzione</a:t>
            </a:r>
          </a:p>
        </p:txBody>
      </p:sp>
    </p:spTree>
    <p:extLst>
      <p:ext uri="{BB962C8B-B14F-4D97-AF65-F5344CB8AC3E}">
        <p14:creationId xmlns:p14="http://schemas.microsoft.com/office/powerpoint/2010/main" val="292940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3A793D7-78B7-77E2-430F-E80E31038ED8}"/>
              </a:ext>
            </a:extLst>
          </p:cNvPr>
          <p:cNvSpPr>
            <a:spLocks noGrp="1"/>
          </p:cNvSpPr>
          <p:nvPr>
            <p:ph type="title"/>
          </p:nvPr>
        </p:nvSpPr>
        <p:spPr/>
        <p:txBody>
          <a:bodyPr>
            <a:normAutofit/>
          </a:bodyPr>
          <a:lstStyle/>
          <a:p>
            <a:r>
              <a:rPr lang="it-IT" dirty="0"/>
              <a:t>Principio del risultato </a:t>
            </a:r>
            <a:r>
              <a:rPr lang="it-IT" sz="2400" i="1" dirty="0"/>
              <a:t>(1)  1/2</a:t>
            </a:r>
            <a:endParaRPr lang="it-IT" dirty="0"/>
          </a:p>
        </p:txBody>
      </p:sp>
      <p:sp>
        <p:nvSpPr>
          <p:cNvPr id="5" name="Segnaposto contenuto 4">
            <a:extLst>
              <a:ext uri="{FF2B5EF4-FFF2-40B4-BE49-F238E27FC236}">
                <a16:creationId xmlns:a16="http://schemas.microsoft.com/office/drawing/2014/main" id="{35C2E4CE-73FA-73EF-E036-5A512A5F2C02}"/>
              </a:ext>
            </a:extLst>
          </p:cNvPr>
          <p:cNvSpPr>
            <a:spLocks noGrp="1"/>
          </p:cNvSpPr>
          <p:nvPr>
            <p:ph idx="1"/>
          </p:nvPr>
        </p:nvSpPr>
        <p:spPr>
          <a:xfrm>
            <a:off x="457199" y="1200150"/>
            <a:ext cx="4104133" cy="3869997"/>
          </a:xfrm>
        </p:spPr>
        <p:txBody>
          <a:bodyPr>
            <a:normAutofit/>
          </a:bodyPr>
          <a:lstStyle/>
          <a:p>
            <a:pPr algn="just"/>
            <a:r>
              <a:rPr lang="it-IT" dirty="0">
                <a:latin typeface="Yu Gothic UI Semilight" panose="020B0400000000000000" pitchFamily="34" charset="-128"/>
                <a:ea typeface="Yu Gothic UI Semilight" panose="020B0400000000000000" pitchFamily="34" charset="-128"/>
              </a:rPr>
              <a:t>Le </a:t>
            </a:r>
            <a:r>
              <a:rPr lang="it-IT" b="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stazioni appaltanti e gli enti concedenti perseguono il risultato </a:t>
            </a:r>
            <a:r>
              <a:rPr lang="it-IT" dirty="0">
                <a:latin typeface="Yu Gothic UI Semilight" panose="020B0400000000000000" pitchFamily="34" charset="-128"/>
                <a:ea typeface="Yu Gothic UI Semilight" panose="020B0400000000000000" pitchFamily="34" charset="-128"/>
              </a:rPr>
              <a:t>dell’affidamento del contratto e della sua esecuzione, affidando il contratto e vigilando sulla sua esecuzione con la:</a:t>
            </a:r>
          </a:p>
          <a:p>
            <a:pPr lvl="1" algn="just"/>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massima tempestività e </a:t>
            </a:r>
          </a:p>
          <a:p>
            <a:pPr lvl="1" algn="just"/>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il migliore rapporto tra qualità e prezzo </a:t>
            </a:r>
          </a:p>
          <a:p>
            <a:pPr lvl="1" algn="just"/>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nel rispetto dei principi di legalità, trasparenza e concorrenza</a:t>
            </a:r>
            <a:r>
              <a:rPr lang="it-IT" dirty="0">
                <a:latin typeface="Yu Gothic UI Semilight" panose="020B0400000000000000" pitchFamily="34" charset="-128"/>
                <a:ea typeface="Yu Gothic UI Semilight" panose="020B0400000000000000" pitchFamily="34" charset="-128"/>
              </a:rPr>
              <a:t>.</a:t>
            </a:r>
          </a:p>
        </p:txBody>
      </p:sp>
      <p:sp>
        <p:nvSpPr>
          <p:cNvPr id="2" name="Segnaposto numero diapositiva 1">
            <a:extLst>
              <a:ext uri="{FF2B5EF4-FFF2-40B4-BE49-F238E27FC236}">
                <a16:creationId xmlns:a16="http://schemas.microsoft.com/office/drawing/2014/main" id="{25ECE3AE-3272-A086-5154-1C37D05E40B1}"/>
              </a:ext>
            </a:extLst>
          </p:cNvPr>
          <p:cNvSpPr>
            <a:spLocks noGrp="1"/>
          </p:cNvSpPr>
          <p:nvPr>
            <p:ph type="sldNum" sz="quarter" idx="12"/>
          </p:nvPr>
        </p:nvSpPr>
        <p:spPr/>
        <p:txBody>
          <a:bodyPr/>
          <a:lstStyle/>
          <a:p>
            <a:fld id="{A88A401D-FA7D-467D-AFBB-0B3BA40DF614}" type="slidenum">
              <a:rPr lang="it-IT" smtClean="0"/>
              <a:t>6</a:t>
            </a:fld>
            <a:endParaRPr lang="it-IT" dirty="0"/>
          </a:p>
        </p:txBody>
      </p:sp>
      <p:sp>
        <p:nvSpPr>
          <p:cNvPr id="3" name="Rettangolo 2">
            <a:extLst>
              <a:ext uri="{FF2B5EF4-FFF2-40B4-BE49-F238E27FC236}">
                <a16:creationId xmlns:a16="http://schemas.microsoft.com/office/drawing/2014/main" id="{5C6F6978-8757-198C-923E-7D70DEA5830C}"/>
              </a:ext>
            </a:extLst>
          </p:cNvPr>
          <p:cNvSpPr/>
          <p:nvPr/>
        </p:nvSpPr>
        <p:spPr>
          <a:xfrm>
            <a:off x="4582670" y="2571750"/>
            <a:ext cx="4134351" cy="2266539"/>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Il principio UE della (art. 3)</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concorrenza </a:t>
            </a:r>
            <a:r>
              <a:rPr lang="it-IT" sz="1600" i="1" dirty="0">
                <a:solidFill>
                  <a:schemeClr val="tx1"/>
                </a:solidFill>
                <a:latin typeface="Leelawadee" panose="020B0502040204020203" pitchFamily="34" charset="-34"/>
                <a:cs typeface="Leelawadee" panose="020B0502040204020203" pitchFamily="34" charset="-34"/>
              </a:rPr>
              <a:t>diviene</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funzionale a conseguire il </a:t>
            </a:r>
            <a:r>
              <a:rPr lang="it-IT" sz="1600" i="1" dirty="0">
                <a:solidFill>
                  <a:schemeClr val="tx1"/>
                </a:solidFill>
                <a:latin typeface="Leelawadee" panose="020B0502040204020203" pitchFamily="34" charset="-34"/>
                <a:cs typeface="Leelawadee" panose="020B0502040204020203" pitchFamily="34" charset="-34"/>
              </a:rPr>
              <a:t>miglior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risultato </a:t>
            </a:r>
            <a:r>
              <a:rPr lang="it-IT" sz="1600" i="1" dirty="0">
                <a:solidFill>
                  <a:schemeClr val="tx1"/>
                </a:solidFill>
                <a:latin typeface="Leelawadee" panose="020B0502040204020203" pitchFamily="34" charset="-34"/>
                <a:cs typeface="Leelawadee" panose="020B0502040204020203" pitchFamily="34" charset="-34"/>
              </a:rPr>
              <a:t>possibile, tutelando, contestualmente, le situazioni giuridiche soggettive degli OE, ma anche le situazioni giuridiche soggettive dell’ PA alla realizzazione dell’interesse pubblico,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alla individuazione di un operatore  affidabile e alla esecuzione del contratto</a:t>
            </a:r>
            <a:r>
              <a:rPr lang="it-IT" sz="1600" i="1" dirty="0">
                <a:solidFill>
                  <a:schemeClr val="tx1"/>
                </a:solidFill>
                <a:latin typeface="Leelawadee" panose="020B0502040204020203" pitchFamily="34" charset="-34"/>
                <a:cs typeface="Leelawadee" panose="020B0502040204020203" pitchFamily="34" charset="-34"/>
              </a:rPr>
              <a:t>. </a:t>
            </a:r>
          </a:p>
        </p:txBody>
      </p:sp>
      <p:sp>
        <p:nvSpPr>
          <p:cNvPr id="6" name="Rettangolo 5">
            <a:extLst>
              <a:ext uri="{FF2B5EF4-FFF2-40B4-BE49-F238E27FC236}">
                <a16:creationId xmlns:a16="http://schemas.microsoft.com/office/drawing/2014/main" id="{34C79408-3114-DF03-D844-A3F6930BB9DA}"/>
              </a:ext>
            </a:extLst>
          </p:cNvPr>
          <p:cNvSpPr/>
          <p:nvPr/>
        </p:nvSpPr>
        <p:spPr>
          <a:xfrm>
            <a:off x="4591970" y="1556990"/>
            <a:ext cx="4114800" cy="1014760"/>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trasparenza è funzionale alla massima semplicità e celerità </a:t>
            </a:r>
            <a:r>
              <a:rPr lang="it-IT" sz="1600" i="1" dirty="0">
                <a:solidFill>
                  <a:schemeClr val="tx1"/>
                </a:solidFill>
                <a:latin typeface="Leelawadee" panose="020B0502040204020203" pitchFamily="34" charset="-34"/>
                <a:cs typeface="Leelawadee" panose="020B0502040204020203" pitchFamily="34" charset="-34"/>
              </a:rPr>
              <a:t>nella corretta applicazione delle regole del codice e ne assicura la piena verificabilità.</a:t>
            </a:r>
          </a:p>
        </p:txBody>
      </p:sp>
      <p:sp>
        <p:nvSpPr>
          <p:cNvPr id="7" name="Rettangolo 6">
            <a:extLst>
              <a:ext uri="{FF2B5EF4-FFF2-40B4-BE49-F238E27FC236}">
                <a16:creationId xmlns:a16="http://schemas.microsoft.com/office/drawing/2014/main" id="{DBDE21FA-CDCC-4099-4079-72C71EF4FB62}"/>
              </a:ext>
            </a:extLst>
          </p:cNvPr>
          <p:cNvSpPr/>
          <p:nvPr/>
        </p:nvSpPr>
        <p:spPr>
          <a:xfrm>
            <a:off x="4582670" y="1223618"/>
            <a:ext cx="4114800" cy="351655"/>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legalità delimita il risultato.</a:t>
            </a:r>
            <a:endParaRPr lang="it-IT" sz="1600" i="1"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867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3A793D7-78B7-77E2-430F-E80E31038ED8}"/>
              </a:ext>
            </a:extLst>
          </p:cNvPr>
          <p:cNvSpPr>
            <a:spLocks noGrp="1"/>
          </p:cNvSpPr>
          <p:nvPr>
            <p:ph type="title"/>
          </p:nvPr>
        </p:nvSpPr>
        <p:spPr/>
        <p:txBody>
          <a:bodyPr>
            <a:normAutofit/>
          </a:bodyPr>
          <a:lstStyle/>
          <a:p>
            <a:r>
              <a:rPr lang="it-IT" dirty="0"/>
              <a:t>Principio del risultato </a:t>
            </a:r>
            <a:r>
              <a:rPr lang="it-IT" sz="2400" i="1" dirty="0"/>
              <a:t>(1)  2/2</a:t>
            </a:r>
            <a:endParaRPr lang="it-IT" dirty="0"/>
          </a:p>
        </p:txBody>
      </p:sp>
      <p:sp>
        <p:nvSpPr>
          <p:cNvPr id="5" name="Segnaposto contenuto 4">
            <a:extLst>
              <a:ext uri="{FF2B5EF4-FFF2-40B4-BE49-F238E27FC236}">
                <a16:creationId xmlns:a16="http://schemas.microsoft.com/office/drawing/2014/main" id="{35C2E4CE-73FA-73EF-E036-5A512A5F2C02}"/>
              </a:ext>
            </a:extLst>
          </p:cNvPr>
          <p:cNvSpPr>
            <a:spLocks noGrp="1"/>
          </p:cNvSpPr>
          <p:nvPr>
            <p:ph idx="1"/>
          </p:nvPr>
        </p:nvSpPr>
        <p:spPr>
          <a:xfrm>
            <a:off x="457200" y="1063229"/>
            <a:ext cx="3192002" cy="4006917"/>
          </a:xfrm>
        </p:spPr>
        <p:txBody>
          <a:bodyPr>
            <a:normAutofit/>
          </a:bodyPr>
          <a:lstStyle/>
          <a:p>
            <a:pPr algn="just"/>
            <a:endParaRPr lang="it-IT" sz="1800" i="1" dirty="0">
              <a:solidFill>
                <a:schemeClr val="tx1"/>
              </a:solidFill>
              <a:latin typeface="Yu Gothic UI Semilight" panose="020B0400000000000000" pitchFamily="34" charset="-128"/>
              <a:ea typeface="Yu Gothic UI Semilight" panose="020B0400000000000000" pitchFamily="34" charset="-128"/>
            </a:endParaRPr>
          </a:p>
          <a:p>
            <a:pPr algn="just"/>
            <a:endParaRPr lang="it-IT" dirty="0">
              <a:latin typeface="Yu Gothic UI Semilight" panose="020B0400000000000000" pitchFamily="34" charset="-128"/>
              <a:ea typeface="Yu Gothic UI Semilight" panose="020B0400000000000000" pitchFamily="34" charset="-128"/>
              <a:cs typeface="Segoe UI Semibold" panose="020B0702040204020203" pitchFamily="34" charset="0"/>
            </a:endParaRPr>
          </a:p>
        </p:txBody>
      </p:sp>
      <p:sp>
        <p:nvSpPr>
          <p:cNvPr id="2" name="Segnaposto numero diapositiva 1">
            <a:extLst>
              <a:ext uri="{FF2B5EF4-FFF2-40B4-BE49-F238E27FC236}">
                <a16:creationId xmlns:a16="http://schemas.microsoft.com/office/drawing/2014/main" id="{25ECE3AE-3272-A086-5154-1C37D05E40B1}"/>
              </a:ext>
            </a:extLst>
          </p:cNvPr>
          <p:cNvSpPr>
            <a:spLocks noGrp="1"/>
          </p:cNvSpPr>
          <p:nvPr>
            <p:ph type="sldNum" sz="quarter" idx="12"/>
          </p:nvPr>
        </p:nvSpPr>
        <p:spPr/>
        <p:txBody>
          <a:bodyPr/>
          <a:lstStyle/>
          <a:p>
            <a:fld id="{A88A401D-FA7D-467D-AFBB-0B3BA40DF614}" type="slidenum">
              <a:rPr lang="it-IT" smtClean="0"/>
              <a:t>7</a:t>
            </a:fld>
            <a:endParaRPr lang="it-IT" dirty="0"/>
          </a:p>
        </p:txBody>
      </p:sp>
      <p:sp>
        <p:nvSpPr>
          <p:cNvPr id="7" name="Rettangolo 6">
            <a:extLst>
              <a:ext uri="{FF2B5EF4-FFF2-40B4-BE49-F238E27FC236}">
                <a16:creationId xmlns:a16="http://schemas.microsoft.com/office/drawing/2014/main" id="{E47D2409-D211-3A79-617A-9C6D411D940C}"/>
              </a:ext>
            </a:extLst>
          </p:cNvPr>
          <p:cNvSpPr/>
          <p:nvPr/>
        </p:nvSpPr>
        <p:spPr>
          <a:xfrm>
            <a:off x="4284406" y="1003310"/>
            <a:ext cx="4597730" cy="1352416"/>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Tale principio che eleva a un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ruolo di primazia</a:t>
            </a:r>
            <a:r>
              <a:rPr lang="it-IT" sz="1600" i="1" dirty="0">
                <a:solidFill>
                  <a:schemeClr val="tx1"/>
                </a:solidFill>
                <a:latin typeface="Leelawadee" panose="020B0502040204020203" pitchFamily="34" charset="-34"/>
                <a:cs typeface="Leelawadee" panose="020B0502040204020203" pitchFamily="34" charset="-34"/>
              </a:rPr>
              <a:t> il principio del perseguimento e della attuazione dell’i</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nteresse pubblico all’esecuzione del contratto</a:t>
            </a:r>
            <a:r>
              <a:rPr lang="it-IT" sz="1600" i="1" dirty="0">
                <a:solidFill>
                  <a:schemeClr val="tx1"/>
                </a:solidFill>
                <a:latin typeface="Leelawadee" panose="020B0502040204020203" pitchFamily="34" charset="-34"/>
                <a:cs typeface="Leelawadee" panose="020B0502040204020203" pitchFamily="34" charset="-34"/>
              </a:rPr>
              <a:t>, vale a dire alla realizzazione dell’opera o al conseguimento del bene o servizio.</a:t>
            </a:r>
          </a:p>
        </p:txBody>
      </p:sp>
      <p:sp>
        <p:nvSpPr>
          <p:cNvPr id="3" name="Rettangolo 2">
            <a:extLst>
              <a:ext uri="{FF2B5EF4-FFF2-40B4-BE49-F238E27FC236}">
                <a16:creationId xmlns:a16="http://schemas.microsoft.com/office/drawing/2014/main" id="{248994FE-F69D-AE3E-AB72-8F8E075D4A76}"/>
              </a:ext>
            </a:extLst>
          </p:cNvPr>
          <p:cNvSpPr/>
          <p:nvPr/>
        </p:nvSpPr>
        <p:spPr>
          <a:xfrm>
            <a:off x="4284406" y="2355726"/>
            <a:ext cx="4597730" cy="857250"/>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Il risultato amministrativo diventa un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parametro di verifica della legittimità dell’azione </a:t>
            </a:r>
            <a:r>
              <a:rPr lang="it-IT" sz="1600" i="1" dirty="0">
                <a:solidFill>
                  <a:schemeClr val="tx1"/>
                </a:solidFill>
                <a:latin typeface="Leelawadee" panose="020B0502040204020203" pitchFamily="34" charset="-34"/>
                <a:cs typeface="Leelawadee" panose="020B0502040204020203" pitchFamily="34" charset="-34"/>
              </a:rPr>
              <a:t>amministrativa concretamente posta in essere. </a:t>
            </a:r>
          </a:p>
        </p:txBody>
      </p:sp>
      <p:sp>
        <p:nvSpPr>
          <p:cNvPr id="6" name="Rettangolo 5">
            <a:extLst>
              <a:ext uri="{FF2B5EF4-FFF2-40B4-BE49-F238E27FC236}">
                <a16:creationId xmlns:a16="http://schemas.microsoft.com/office/drawing/2014/main" id="{1F0853D1-491A-FF41-A305-57651F55E09E}"/>
              </a:ext>
            </a:extLst>
          </p:cNvPr>
          <p:cNvSpPr/>
          <p:nvPr/>
        </p:nvSpPr>
        <p:spPr>
          <a:xfrm>
            <a:off x="4284406" y="3203599"/>
            <a:ext cx="4597730" cy="1592560"/>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Il sindacato del giudice amministrativo sul risultato si esplicherà quindi nell’</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eccesso di potere </a:t>
            </a:r>
            <a:r>
              <a:rPr lang="it-IT" sz="1600" i="1" dirty="0">
                <a:solidFill>
                  <a:schemeClr val="tx1"/>
                </a:solidFill>
                <a:latin typeface="Leelawadee" panose="020B0502040204020203" pitchFamily="34" charset="-34"/>
                <a:cs typeface="Leelawadee" panose="020B0502040204020203" pitchFamily="34" charset="-34"/>
              </a:rPr>
              <a:t>soprattutto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per sviamento </a:t>
            </a:r>
            <a:r>
              <a:rPr lang="it-IT" sz="1600" i="1" dirty="0">
                <a:solidFill>
                  <a:schemeClr val="tx1"/>
                </a:solidFill>
                <a:latin typeface="Leelawadee" panose="020B0502040204020203" pitchFamily="34" charset="-34"/>
                <a:cs typeface="Leelawadee" panose="020B0502040204020203" pitchFamily="34" charset="-34"/>
              </a:rPr>
              <a:t>ogni qual volta l’amministrazione persegua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un fine diverso da quello conferitole dalla norma </a:t>
            </a:r>
            <a:r>
              <a:rPr lang="it-IT" sz="1600" i="1" dirty="0">
                <a:solidFill>
                  <a:schemeClr val="tx1"/>
                </a:solidFill>
                <a:latin typeface="Leelawadee" panose="020B0502040204020203" pitchFamily="34" charset="-34"/>
                <a:cs typeface="Leelawadee" panose="020B0502040204020203" pitchFamily="34" charset="-34"/>
              </a:rPr>
              <a:t>attributiva del potere in parola.</a:t>
            </a:r>
          </a:p>
        </p:txBody>
      </p:sp>
      <p:sp>
        <p:nvSpPr>
          <p:cNvPr id="9" name="CasellaDiTesto 8">
            <a:extLst>
              <a:ext uri="{FF2B5EF4-FFF2-40B4-BE49-F238E27FC236}">
                <a16:creationId xmlns:a16="http://schemas.microsoft.com/office/drawing/2014/main" id="{D136E1FF-29DD-CFCB-4253-B1AAC3132A86}"/>
              </a:ext>
            </a:extLst>
          </p:cNvPr>
          <p:cNvSpPr txBox="1"/>
          <p:nvPr/>
        </p:nvSpPr>
        <p:spPr>
          <a:xfrm>
            <a:off x="755575" y="1131590"/>
            <a:ext cx="3394721" cy="3416320"/>
          </a:xfrm>
          <a:prstGeom prst="rect">
            <a:avLst/>
          </a:prstGeom>
          <a:noFill/>
        </p:spPr>
        <p:txBody>
          <a:bodyPr wrap="square">
            <a:spAutoFit/>
          </a:bodyPr>
          <a:lstStyle/>
          <a:p>
            <a:pPr algn="just"/>
            <a:r>
              <a:rPr lang="it-IT" dirty="0">
                <a:latin typeface="Yu Gothic UI Semilight" panose="020B0400000000000000" pitchFamily="34" charset="-128"/>
                <a:ea typeface="Yu Gothic UI Semilight" panose="020B0400000000000000" pitchFamily="34" charset="-128"/>
              </a:rPr>
              <a:t>Costituisce criterio funzionale:</a:t>
            </a:r>
          </a:p>
          <a:p>
            <a:pPr lvl="1" indent="-368300" algn="just">
              <a:spcBef>
                <a:spcPts val="0"/>
              </a:spcBef>
              <a:buFont typeface="+mj-lt"/>
              <a:buAutoNum type="alphaLcParenR"/>
            </a:pPr>
            <a:r>
              <a:rPr lang="it-IT" dirty="0">
                <a:latin typeface="Yu Gothic UI Semilight" panose="020B0400000000000000" pitchFamily="34" charset="-128"/>
                <a:ea typeface="Yu Gothic UI Semilight" panose="020B0400000000000000" pitchFamily="34" charset="-128"/>
              </a:rPr>
              <a:t>al raggiungimento degli </a:t>
            </a:r>
            <a:r>
              <a:rPr lang="it-IT" b="1" i="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obiettivi dell’UE</a:t>
            </a:r>
            <a:r>
              <a:rPr lang="it-IT" dirty="0">
                <a:latin typeface="Yu Gothic UI Semilight" panose="020B0400000000000000" pitchFamily="34" charset="-128"/>
                <a:ea typeface="Yu Gothic UI Semilight" panose="020B0400000000000000" pitchFamily="34" charset="-128"/>
              </a:rPr>
              <a:t>;</a:t>
            </a:r>
          </a:p>
          <a:p>
            <a:pPr lvl="1" indent="-368300" algn="just">
              <a:spcBef>
                <a:spcPts val="0"/>
              </a:spcBef>
              <a:buFont typeface="+mj-lt"/>
              <a:buAutoNum type="alphaLcParenR"/>
            </a:pPr>
            <a:r>
              <a:rPr lang="it-IT" dirty="0">
                <a:latin typeface="Yu Gothic UI Semilight" panose="020B0400000000000000" pitchFamily="34" charset="-128"/>
                <a:ea typeface="Yu Gothic UI Semilight" panose="020B0400000000000000" pitchFamily="34" charset="-128"/>
              </a:rPr>
              <a:t>per valutare la </a:t>
            </a:r>
            <a:r>
              <a:rPr lang="it-IT" b="1" i="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responsabilità del personale </a:t>
            </a:r>
            <a:r>
              <a:rPr lang="it-IT" dirty="0">
                <a:latin typeface="Yu Gothic UI Semilight" panose="020B0400000000000000" pitchFamily="34" charset="-128"/>
                <a:ea typeface="Yu Gothic UI Semilight" panose="020B0400000000000000" pitchFamily="34" charset="-128"/>
              </a:rPr>
              <a:t>amministrativo o tecnico, che svolge funzioni in fase di programmazione, progettazione, affidamento ed esecuzione (45, </a:t>
            </a:r>
            <a:r>
              <a:rPr lang="it-IT" dirty="0" err="1">
                <a:latin typeface="Yu Gothic UI Semilight" panose="020B0400000000000000" pitchFamily="34" charset="-128"/>
                <a:ea typeface="Yu Gothic UI Semilight" panose="020B0400000000000000" pitchFamily="34" charset="-128"/>
              </a:rPr>
              <a:t>all</a:t>
            </a:r>
            <a:r>
              <a:rPr lang="it-IT" dirty="0">
                <a:latin typeface="Yu Gothic UI Semilight" panose="020B0400000000000000" pitchFamily="34" charset="-128"/>
                <a:ea typeface="Yu Gothic UI Semilight" panose="020B0400000000000000" pitchFamily="34" charset="-128"/>
              </a:rPr>
              <a:t>. </a:t>
            </a:r>
            <a:r>
              <a:rPr lang="it-IT" dirty="0" err="1">
                <a:latin typeface="Yu Gothic UI Semilight" panose="020B0400000000000000" pitchFamily="34" charset="-128"/>
                <a:ea typeface="Yu Gothic UI Semilight" panose="020B0400000000000000" pitchFamily="34" charset="-128"/>
              </a:rPr>
              <a:t>I.10</a:t>
            </a:r>
            <a:r>
              <a:rPr lang="it-IT" dirty="0">
                <a:latin typeface="Yu Gothic UI Semilight" panose="020B0400000000000000" pitchFamily="34" charset="-128"/>
                <a:ea typeface="Yu Gothic UI Semilight" panose="020B0400000000000000" pitchFamily="34" charset="-128"/>
              </a:rPr>
              <a:t>).; </a:t>
            </a:r>
          </a:p>
          <a:p>
            <a:pPr lvl="1" indent="-368300" algn="just">
              <a:spcBef>
                <a:spcPts val="0"/>
              </a:spcBef>
              <a:buFont typeface="+mj-lt"/>
              <a:buAutoNum type="alphaLcParenR"/>
            </a:pPr>
            <a:r>
              <a:rPr lang="it-IT" dirty="0">
                <a:latin typeface="Yu Gothic UI Semilight" panose="020B0400000000000000" pitchFamily="34" charset="-128"/>
                <a:ea typeface="Yu Gothic UI Semilight" panose="020B0400000000000000" pitchFamily="34" charset="-128"/>
              </a:rPr>
              <a:t>per attribuire loro gli </a:t>
            </a:r>
            <a:r>
              <a:rPr lang="it-IT" b="1" i="1" dirty="0">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incentivi.</a:t>
            </a:r>
            <a:endParaRPr lang="it-IT" b="1"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33147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7785F78-5B44-E5E6-1B05-C0F17F024186}"/>
              </a:ext>
            </a:extLst>
          </p:cNvPr>
          <p:cNvSpPr>
            <a:spLocks noGrp="1"/>
          </p:cNvSpPr>
          <p:nvPr>
            <p:ph type="title"/>
          </p:nvPr>
        </p:nvSpPr>
        <p:spPr/>
        <p:txBody>
          <a:bodyPr>
            <a:normAutofit/>
          </a:bodyPr>
          <a:lstStyle/>
          <a:p>
            <a:r>
              <a:rPr lang="it-IT" dirty="0"/>
              <a:t>Criterio prioritario e interpretativo </a:t>
            </a:r>
            <a:r>
              <a:rPr lang="it-IT" sz="2400" i="1" dirty="0"/>
              <a:t>(1)</a:t>
            </a:r>
            <a:endParaRPr lang="it-IT" i="1" dirty="0"/>
          </a:p>
        </p:txBody>
      </p:sp>
      <p:sp>
        <p:nvSpPr>
          <p:cNvPr id="6" name="Segnaposto contenuto 5">
            <a:extLst>
              <a:ext uri="{FF2B5EF4-FFF2-40B4-BE49-F238E27FC236}">
                <a16:creationId xmlns:a16="http://schemas.microsoft.com/office/drawing/2014/main" id="{DF05C122-D37A-444B-9161-CCC8D4529118}"/>
              </a:ext>
            </a:extLst>
          </p:cNvPr>
          <p:cNvSpPr>
            <a:spLocks noGrp="1"/>
          </p:cNvSpPr>
          <p:nvPr>
            <p:ph idx="1"/>
          </p:nvPr>
        </p:nvSpPr>
        <p:spPr>
          <a:xfrm>
            <a:off x="457199" y="1200150"/>
            <a:ext cx="4402831" cy="3603847"/>
          </a:xfrm>
        </p:spPr>
        <p:txBody>
          <a:bodyPr>
            <a:normAutofit lnSpcReduction="10000"/>
          </a:bodyPr>
          <a:lstStyle/>
          <a:p>
            <a:pPr marL="400050" algn="just"/>
            <a:r>
              <a:rPr lang="it-IT" dirty="0">
                <a:cs typeface="Leelawadee" panose="020B0502040204020203" pitchFamily="34" charset="-34"/>
              </a:rPr>
              <a:t>Come evidenziato nella Relazione illustrativa del Consiglio di Stato, </a:t>
            </a:r>
            <a:r>
              <a:rPr lang="it-IT" b="1" dirty="0">
                <a:solidFill>
                  <a:srgbClr val="FF0000"/>
                </a:solidFill>
                <a:effectLst>
                  <a:outerShdw blurRad="38100" dist="38100" dir="2700000" algn="tl">
                    <a:srgbClr val="000000">
                      <a:alpha val="43137"/>
                    </a:srgbClr>
                  </a:outerShdw>
                </a:effectLst>
                <a:cs typeface="Leelawadee" panose="020B0502040204020203" pitchFamily="34" charset="-34"/>
              </a:rPr>
              <a:t>il principio del risultato (art. 1) </a:t>
            </a:r>
            <a:r>
              <a:rPr lang="it-IT" dirty="0">
                <a:cs typeface="Leelawadee" panose="020B0502040204020203" pitchFamily="34" charset="-34"/>
              </a:rPr>
              <a:t>è destinato ad operare:</a:t>
            </a:r>
          </a:p>
          <a:p>
            <a:pPr marL="800100" lvl="1" algn="just"/>
            <a:r>
              <a:rPr lang="it-IT" dirty="0">
                <a:cs typeface="Leelawadee" panose="020B0502040204020203" pitchFamily="34" charset="-34"/>
              </a:rPr>
              <a:t>sia come </a:t>
            </a:r>
            <a:r>
              <a:rPr lang="it-IT" b="1" dirty="0">
                <a:solidFill>
                  <a:srgbClr val="FF0000"/>
                </a:solidFill>
                <a:effectLst>
                  <a:outerShdw blurRad="38100" dist="38100" dir="2700000" algn="tl">
                    <a:srgbClr val="000000">
                      <a:alpha val="43137"/>
                    </a:srgbClr>
                  </a:outerShdw>
                </a:effectLst>
                <a:cs typeface="Leelawadee" panose="020B0502040204020203" pitchFamily="34" charset="-34"/>
              </a:rPr>
              <a:t>criterio prioritario</a:t>
            </a:r>
            <a:r>
              <a:rPr lang="it-IT" dirty="0">
                <a:cs typeface="Leelawadee" panose="020B0502040204020203" pitchFamily="34" charset="-34"/>
              </a:rPr>
              <a:t> di </a:t>
            </a:r>
            <a:r>
              <a:rPr lang="it-IT" b="1" dirty="0">
                <a:effectLst>
                  <a:outerShdw blurRad="38100" dist="38100" dir="2700000" algn="tl">
                    <a:srgbClr val="000000">
                      <a:alpha val="43137"/>
                    </a:srgbClr>
                  </a:outerShdw>
                </a:effectLst>
                <a:cs typeface="Leelawadee" panose="020B0502040204020203" pitchFamily="34" charset="-34"/>
              </a:rPr>
              <a:t>bilanciamento</a:t>
            </a:r>
            <a:r>
              <a:rPr lang="it-IT" dirty="0">
                <a:cs typeface="Leelawadee" panose="020B0502040204020203" pitchFamily="34" charset="-34"/>
              </a:rPr>
              <a:t> con altri principi nell’individuazione della regola del caso concreto, </a:t>
            </a:r>
          </a:p>
          <a:p>
            <a:pPr marL="800100" lvl="1" algn="just"/>
            <a:r>
              <a:rPr lang="it-IT" dirty="0">
                <a:cs typeface="Leelawadee" panose="020B0502040204020203" pitchFamily="34" charset="-34"/>
              </a:rPr>
              <a:t>sia insieme con il </a:t>
            </a:r>
            <a:r>
              <a:rPr lang="it-IT" b="1" dirty="0">
                <a:effectLst>
                  <a:outerShdw blurRad="38100" dist="38100" dir="2700000" algn="tl">
                    <a:srgbClr val="000000">
                      <a:alpha val="43137"/>
                    </a:srgbClr>
                  </a:outerShdw>
                </a:effectLst>
                <a:cs typeface="Leelawadee" panose="020B0502040204020203" pitchFamily="34" charset="-34"/>
              </a:rPr>
              <a:t>principio della fiducia</a:t>
            </a:r>
            <a:r>
              <a:rPr lang="it-IT" dirty="0">
                <a:cs typeface="Leelawadee" panose="020B0502040204020203" pitchFamily="34" charset="-34"/>
              </a:rPr>
              <a:t> (art. 2) nell’azione amministrativa, come </a:t>
            </a:r>
            <a:r>
              <a:rPr lang="it-IT" b="1" dirty="0">
                <a:solidFill>
                  <a:srgbClr val="FF0000"/>
                </a:solidFill>
                <a:effectLst>
                  <a:outerShdw blurRad="38100" dist="38100" dir="2700000" algn="tl">
                    <a:srgbClr val="000000">
                      <a:alpha val="43137"/>
                    </a:srgbClr>
                  </a:outerShdw>
                </a:effectLst>
                <a:cs typeface="Leelawadee" panose="020B0502040204020203" pitchFamily="34" charset="-34"/>
              </a:rPr>
              <a:t>criterio interpretativo </a:t>
            </a:r>
            <a:r>
              <a:rPr lang="it-IT" dirty="0">
                <a:cs typeface="Leelawadee" panose="020B0502040204020203" pitchFamily="34" charset="-34"/>
              </a:rPr>
              <a:t>delle singole disposizioni.</a:t>
            </a:r>
          </a:p>
        </p:txBody>
      </p:sp>
      <p:sp>
        <p:nvSpPr>
          <p:cNvPr id="4" name="Segnaposto numero diapositiva 3">
            <a:extLst>
              <a:ext uri="{FF2B5EF4-FFF2-40B4-BE49-F238E27FC236}">
                <a16:creationId xmlns:a16="http://schemas.microsoft.com/office/drawing/2014/main" id="{28EAD9A6-DA7D-6796-EA6C-C524D0D0FA45}"/>
              </a:ext>
            </a:extLst>
          </p:cNvPr>
          <p:cNvSpPr>
            <a:spLocks noGrp="1"/>
          </p:cNvSpPr>
          <p:nvPr>
            <p:ph type="sldNum" sz="quarter" idx="12"/>
          </p:nvPr>
        </p:nvSpPr>
        <p:spPr/>
        <p:txBody>
          <a:bodyPr/>
          <a:lstStyle/>
          <a:p>
            <a:fld id="{A88A401D-FA7D-467D-AFBB-0B3BA40DF614}" type="slidenum">
              <a:rPr lang="it-IT" smtClean="0"/>
              <a:t>8</a:t>
            </a:fld>
            <a:endParaRPr lang="it-IT"/>
          </a:p>
        </p:txBody>
      </p:sp>
      <p:sp>
        <p:nvSpPr>
          <p:cNvPr id="2" name="Rettangolo 1">
            <a:extLst>
              <a:ext uri="{FF2B5EF4-FFF2-40B4-BE49-F238E27FC236}">
                <a16:creationId xmlns:a16="http://schemas.microsoft.com/office/drawing/2014/main" id="{FAAADD53-1DD1-9D49-61E0-A364F472D0C9}"/>
              </a:ext>
            </a:extLst>
          </p:cNvPr>
          <p:cNvSpPr/>
          <p:nvPr/>
        </p:nvSpPr>
        <p:spPr>
          <a:xfrm>
            <a:off x="4860031" y="1192687"/>
            <a:ext cx="3974029" cy="3467295"/>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In sostanza, essendo il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principio guida per la soluzione del caso concreto</a:t>
            </a:r>
            <a:r>
              <a:rPr lang="it-IT" sz="1600" i="1" dirty="0">
                <a:solidFill>
                  <a:schemeClr val="tx1"/>
                </a:solidFill>
                <a:latin typeface="Leelawadee" panose="020B0502040204020203" pitchFamily="34" charset="-34"/>
                <a:cs typeface="Leelawadee" panose="020B0502040204020203" pitchFamily="34" charset="-34"/>
              </a:rPr>
              <a:t>, si rivela il principio di maggior rilievo tra quelli enunciati dal codice.</a:t>
            </a:r>
          </a:p>
          <a:p>
            <a:pPr algn="just"/>
            <a:r>
              <a:rPr lang="it-IT" sz="1600" i="1" dirty="0">
                <a:solidFill>
                  <a:schemeClr val="tx1"/>
                </a:solidFill>
                <a:latin typeface="Leelawadee" panose="020B0502040204020203" pitchFamily="34" charset="-34"/>
                <a:cs typeface="Leelawadee" panose="020B0502040204020203" pitchFamily="34" charset="-34"/>
              </a:rPr>
              <a:t>Ciò emerge in diversi passaggi ove la sua scrittura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goal </a:t>
            </a:r>
            <a:r>
              <a:rPr lang="it-IT" sz="1600" b="1" i="1" dirty="0" err="1">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oriented</a:t>
            </a:r>
            <a:r>
              <a:rPr lang="it-IT" sz="1600" i="1" dirty="0">
                <a:solidFill>
                  <a:schemeClr val="tx1"/>
                </a:solidFill>
                <a:latin typeface="Leelawadee" panose="020B0502040204020203" pitchFamily="34" charset="-34"/>
                <a:cs typeface="Leelawadee" panose="020B0502040204020203" pitchFamily="34" charset="-34"/>
              </a:rPr>
              <a:t>», porta a precisare che, ad es:</a:t>
            </a:r>
          </a:p>
          <a:p>
            <a:pPr marL="285750" indent="-28575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in nessun caso l’aggiudicazione può subire</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 dilazioni </a:t>
            </a:r>
            <a:r>
              <a:rPr lang="it-IT" sz="1600" i="1" dirty="0">
                <a:solidFill>
                  <a:schemeClr val="tx1"/>
                </a:solidFill>
                <a:latin typeface="Leelawadee" panose="020B0502040204020203" pitchFamily="34" charset="-34"/>
                <a:cs typeface="Leelawadee" panose="020B0502040204020203" pitchFamily="34" charset="-34"/>
              </a:rPr>
              <a:t>in ragione delle misure di self cleaning (96.5);</a:t>
            </a:r>
          </a:p>
          <a:p>
            <a:pPr marL="285750" indent="-285750" algn="just">
              <a:buFont typeface="Courier New" panose="02070309020205020404" pitchFamily="49" charset="0"/>
              <a:buChar char="o"/>
            </a:pPr>
            <a:r>
              <a:rPr lang="it-IT" sz="1600" i="1" dirty="0">
                <a:solidFill>
                  <a:schemeClr val="tx1"/>
                </a:solidFill>
                <a:latin typeface="Leelawadee" panose="020B0502040204020203" pitchFamily="34" charset="-34"/>
                <a:cs typeface="Leelawadee" panose="020B0502040204020203" pitchFamily="34" charset="-34"/>
              </a:rPr>
              <a:t>l’ANAC definisce il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sistema</a:t>
            </a:r>
            <a:r>
              <a:rPr lang="it-IT" sz="1600" i="1" dirty="0">
                <a:solidFill>
                  <a:schemeClr val="tx1"/>
                </a:solidFill>
                <a:latin typeface="Leelawadee" panose="020B0502040204020203" pitchFamily="34" charset="-34"/>
                <a:cs typeface="Leelawadee" panose="020B0502040204020203" pitchFamily="34" charset="-34"/>
              </a:rPr>
              <a:t>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reputazionale</a:t>
            </a:r>
            <a:r>
              <a:rPr lang="it-IT" sz="1600" i="1" dirty="0">
                <a:solidFill>
                  <a:schemeClr val="tx1"/>
                </a:solidFill>
                <a:latin typeface="Leelawadee" panose="020B0502040204020203" pitchFamily="34" charset="-34"/>
                <a:cs typeface="Leelawadee" panose="020B0502040204020203" pitchFamily="34" charset="-34"/>
              </a:rPr>
              <a:t> per incentivare gli operatori al rispetto dei principi del risultato (109.2).</a:t>
            </a:r>
          </a:p>
        </p:txBody>
      </p:sp>
    </p:spTree>
    <p:extLst>
      <p:ext uri="{BB962C8B-B14F-4D97-AF65-F5344CB8AC3E}">
        <p14:creationId xmlns:p14="http://schemas.microsoft.com/office/powerpoint/2010/main" val="35702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3A793D7-78B7-77E2-430F-E80E31038ED8}"/>
              </a:ext>
            </a:extLst>
          </p:cNvPr>
          <p:cNvSpPr>
            <a:spLocks noGrp="1"/>
          </p:cNvSpPr>
          <p:nvPr>
            <p:ph type="title"/>
          </p:nvPr>
        </p:nvSpPr>
        <p:spPr/>
        <p:txBody>
          <a:bodyPr>
            <a:normAutofit/>
          </a:bodyPr>
          <a:lstStyle/>
          <a:p>
            <a:r>
              <a:rPr lang="it-IT" dirty="0"/>
              <a:t>Principio della fiducia 1/2 </a:t>
            </a:r>
            <a:r>
              <a:rPr lang="it-IT" sz="2400" i="1" dirty="0"/>
              <a:t>(2) </a:t>
            </a:r>
          </a:p>
        </p:txBody>
      </p:sp>
      <p:sp>
        <p:nvSpPr>
          <p:cNvPr id="5" name="Segnaposto contenuto 4">
            <a:extLst>
              <a:ext uri="{FF2B5EF4-FFF2-40B4-BE49-F238E27FC236}">
                <a16:creationId xmlns:a16="http://schemas.microsoft.com/office/drawing/2014/main" id="{35C2E4CE-73FA-73EF-E036-5A512A5F2C02}"/>
              </a:ext>
            </a:extLst>
          </p:cNvPr>
          <p:cNvSpPr>
            <a:spLocks noGrp="1"/>
          </p:cNvSpPr>
          <p:nvPr>
            <p:ph idx="1"/>
          </p:nvPr>
        </p:nvSpPr>
        <p:spPr>
          <a:xfrm>
            <a:off x="467544" y="1201781"/>
            <a:ext cx="5400600" cy="3701470"/>
          </a:xfrm>
        </p:spPr>
        <p:txBody>
          <a:bodyPr>
            <a:normAutofit/>
          </a:bodyPr>
          <a:lstStyle/>
          <a:p>
            <a:pPr algn="just"/>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L’attribuzione e l’esercizio del potere </a:t>
            </a:r>
            <a:r>
              <a:rPr lang="it-IT" b="0" i="0" dirty="0">
                <a:solidFill>
                  <a:srgbClr val="000000"/>
                </a:solidFill>
                <a:effectLst/>
                <a:latin typeface="Yu Gothic UI Semilight" panose="020B0400000000000000" pitchFamily="34" charset="-128"/>
                <a:ea typeface="Yu Gothic UI Semilight" panose="020B0400000000000000" pitchFamily="34" charset="-128"/>
              </a:rPr>
              <a:t>nel settore dei contratti pubblici </a:t>
            </a:r>
            <a:r>
              <a:rPr lang="it-IT" b="1" i="1" dirty="0">
                <a:solidFill>
                  <a:srgbClr val="00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si fonda sul principio della reciproca fiducia nell’azione legittima, trasparente e corretta dell’amministrazione</a:t>
            </a:r>
            <a:r>
              <a:rPr lang="it-IT" b="0" i="0" dirty="0">
                <a:solidFill>
                  <a:srgbClr val="000000"/>
                </a:solidFill>
                <a:effectLst/>
                <a:latin typeface="Yu Gothic UI Semilight" panose="020B0400000000000000" pitchFamily="34" charset="-128"/>
                <a:ea typeface="Yu Gothic UI Semilight" panose="020B0400000000000000" pitchFamily="34" charset="-128"/>
              </a:rPr>
              <a:t>, dei suoi funzionari e degli operatori economici (OE).</a:t>
            </a:r>
          </a:p>
          <a:p>
            <a:pPr algn="just"/>
            <a:r>
              <a:rPr lang="it-IT" b="0" i="0" dirty="0">
                <a:solidFill>
                  <a:srgbClr val="000000"/>
                </a:solidFill>
                <a:effectLst/>
                <a:latin typeface="Yu Gothic UI Semilight" panose="020B0400000000000000" pitchFamily="34" charset="-128"/>
                <a:ea typeface="Yu Gothic UI Semilight" panose="020B0400000000000000" pitchFamily="34" charset="-128"/>
              </a:rPr>
              <a:t>Il principio favorisce e valorizza</a:t>
            </a:r>
            <a:r>
              <a:rPr lang="it-IT" b="0" dirty="0">
                <a:solidFill>
                  <a:srgbClr val="FF0000"/>
                </a:solidFill>
                <a:effectLst/>
                <a:latin typeface="Yu Gothic UI Semilight" panose="020B0400000000000000" pitchFamily="34" charset="-128"/>
                <a:ea typeface="Yu Gothic UI Semilight" panose="020B0400000000000000" pitchFamily="34" charset="-128"/>
              </a:rPr>
              <a:t>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l’iniziativa e l’autonomia decisionale </a:t>
            </a:r>
            <a:r>
              <a:rPr lang="it-IT" b="1" i="1" dirty="0">
                <a:solidFill>
                  <a:srgbClr val="00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dei funzionari pubblici</a:t>
            </a:r>
            <a:r>
              <a:rPr lang="it-IT" b="0" i="0" dirty="0">
                <a:solidFill>
                  <a:srgbClr val="000000"/>
                </a:solidFill>
                <a:effectLst/>
                <a:latin typeface="Yu Gothic UI Semilight" panose="020B0400000000000000" pitchFamily="34" charset="-128"/>
                <a:ea typeface="Yu Gothic UI Semilight" panose="020B0400000000000000" pitchFamily="34" charset="-128"/>
              </a:rPr>
              <a:t>, con particolare riferimento:</a:t>
            </a:r>
          </a:p>
          <a:p>
            <a:pPr lvl="1" algn="just"/>
            <a:r>
              <a:rPr lang="it-IT" b="1" i="1" dirty="0">
                <a:solidFill>
                  <a:srgbClr val="00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alle valutazioni </a:t>
            </a:r>
            <a:r>
              <a:rPr lang="it-IT" b="0" i="0" dirty="0">
                <a:solidFill>
                  <a:srgbClr val="000000"/>
                </a:solidFill>
                <a:effectLst/>
                <a:latin typeface="Yu Gothic UI Semilight" panose="020B0400000000000000" pitchFamily="34" charset="-128"/>
                <a:ea typeface="Yu Gothic UI Semilight" panose="020B0400000000000000" pitchFamily="34" charset="-128"/>
              </a:rPr>
              <a:t>e </a:t>
            </a:r>
          </a:p>
          <a:p>
            <a:pPr lvl="1" algn="just"/>
            <a:r>
              <a:rPr lang="it-IT" b="1" i="1" dirty="0">
                <a:solidFill>
                  <a:srgbClr val="00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alle scelte per l’acquisizione </a:t>
            </a:r>
            <a:r>
              <a:rPr lang="it-IT" b="0" i="0" dirty="0">
                <a:solidFill>
                  <a:srgbClr val="000000"/>
                </a:solidFill>
                <a:effectLst/>
                <a:latin typeface="Yu Gothic UI Semilight" panose="020B0400000000000000" pitchFamily="34" charset="-128"/>
                <a:ea typeface="Yu Gothic UI Semilight" panose="020B0400000000000000" pitchFamily="34" charset="-128"/>
              </a:rPr>
              <a:t>e l’esecuzione delle prestazioni </a:t>
            </a:r>
            <a:r>
              <a:rPr lang="it-IT" b="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secondo il principio del risultato</a:t>
            </a:r>
            <a:r>
              <a:rPr lang="it-IT" b="0" i="0" dirty="0">
                <a:solidFill>
                  <a:srgbClr val="000000"/>
                </a:solidFill>
                <a:effectLst/>
                <a:latin typeface="Yu Gothic UI Semilight" panose="020B0400000000000000" pitchFamily="34" charset="-128"/>
                <a:ea typeface="Yu Gothic UI Semilight" panose="020B0400000000000000" pitchFamily="34" charset="-128"/>
              </a:rPr>
              <a:t>.</a:t>
            </a:r>
          </a:p>
        </p:txBody>
      </p:sp>
      <p:sp>
        <p:nvSpPr>
          <p:cNvPr id="2" name="Segnaposto numero diapositiva 1">
            <a:extLst>
              <a:ext uri="{FF2B5EF4-FFF2-40B4-BE49-F238E27FC236}">
                <a16:creationId xmlns:a16="http://schemas.microsoft.com/office/drawing/2014/main" id="{25ECE3AE-3272-A086-5154-1C37D05E40B1}"/>
              </a:ext>
            </a:extLst>
          </p:cNvPr>
          <p:cNvSpPr>
            <a:spLocks noGrp="1"/>
          </p:cNvSpPr>
          <p:nvPr>
            <p:ph type="sldNum" sz="quarter" idx="12"/>
          </p:nvPr>
        </p:nvSpPr>
        <p:spPr/>
        <p:txBody>
          <a:bodyPr/>
          <a:lstStyle/>
          <a:p>
            <a:fld id="{A88A401D-FA7D-467D-AFBB-0B3BA40DF614}" type="slidenum">
              <a:rPr lang="it-IT" smtClean="0"/>
              <a:t>9</a:t>
            </a:fld>
            <a:endParaRPr lang="it-IT"/>
          </a:p>
        </p:txBody>
      </p:sp>
      <p:sp>
        <p:nvSpPr>
          <p:cNvPr id="7" name="Rettangolo 6">
            <a:extLst>
              <a:ext uri="{FF2B5EF4-FFF2-40B4-BE49-F238E27FC236}">
                <a16:creationId xmlns:a16="http://schemas.microsoft.com/office/drawing/2014/main" id="{2F65985D-9FB7-933F-97B9-B2C188E06CD8}"/>
              </a:ext>
            </a:extLst>
          </p:cNvPr>
          <p:cNvSpPr/>
          <p:nvPr/>
        </p:nvSpPr>
        <p:spPr>
          <a:xfrm>
            <a:off x="5940152" y="1275605"/>
            <a:ext cx="2925688" cy="2016225"/>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Le SA adottano:</a:t>
            </a:r>
          </a:p>
          <a:p>
            <a:pPr marL="285750" indent="-285750" algn="just">
              <a:buFont typeface="Arial" panose="020B0604020202020204" pitchFamily="34" charset="0"/>
              <a:buChar char="•"/>
            </a:pPr>
            <a:r>
              <a:rPr lang="it-IT" sz="1600" i="1" dirty="0">
                <a:solidFill>
                  <a:schemeClr val="tx1"/>
                </a:solidFill>
                <a:latin typeface="Leelawadee" panose="020B0502040204020203" pitchFamily="34" charset="-34"/>
                <a:cs typeface="Leelawadee" panose="020B0502040204020203" pitchFamily="34" charset="-34"/>
              </a:rPr>
              <a:t>azioni per la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copertura assicurativa </a:t>
            </a:r>
            <a:r>
              <a:rPr lang="it-IT" sz="1600" i="1" dirty="0">
                <a:solidFill>
                  <a:schemeClr val="tx1"/>
                </a:solidFill>
                <a:latin typeface="Leelawadee" panose="020B0502040204020203" pitchFamily="34" charset="-34"/>
                <a:cs typeface="Leelawadee" panose="020B0502040204020203" pitchFamily="34" charset="-34"/>
              </a:rPr>
              <a:t>dei rischi per il personale;</a:t>
            </a:r>
          </a:p>
          <a:p>
            <a:pPr marL="285750" indent="-285750" algn="just">
              <a:buFont typeface="Arial" panose="020B0604020202020204" pitchFamily="34" charset="0"/>
              <a:buChar char="•"/>
            </a:pPr>
            <a:r>
              <a:rPr lang="it-IT" sz="1600" i="1" dirty="0">
                <a:solidFill>
                  <a:schemeClr val="tx1"/>
                </a:solidFill>
                <a:latin typeface="Leelawadee" panose="020B0502040204020203" pitchFamily="34" charset="-34"/>
                <a:cs typeface="Leelawadee" panose="020B0502040204020203" pitchFamily="34" charset="-34"/>
              </a:rPr>
              <a:t>un </a:t>
            </a:r>
            <a:r>
              <a:rPr lang="it-IT" sz="1600"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piano di formazione per il personale </a:t>
            </a:r>
            <a:r>
              <a:rPr lang="it-IT" sz="1600" i="1" dirty="0">
                <a:solidFill>
                  <a:schemeClr val="tx1"/>
                </a:solidFill>
                <a:latin typeface="Leelawadee" panose="020B0502040204020203" pitchFamily="34" charset="-34"/>
                <a:cs typeface="Leelawadee" panose="020B0502040204020203" pitchFamily="34" charset="-34"/>
              </a:rPr>
              <a:t>che svolge funzioni relative alle procedure di appalto</a:t>
            </a:r>
          </a:p>
        </p:txBody>
      </p:sp>
      <p:sp>
        <p:nvSpPr>
          <p:cNvPr id="9" name="Rettangolo 8">
            <a:extLst>
              <a:ext uri="{FF2B5EF4-FFF2-40B4-BE49-F238E27FC236}">
                <a16:creationId xmlns:a16="http://schemas.microsoft.com/office/drawing/2014/main" id="{316ED1C4-5666-9CB9-C965-AE8B01CDC4AB}"/>
              </a:ext>
            </a:extLst>
          </p:cNvPr>
          <p:cNvSpPr/>
          <p:nvPr/>
        </p:nvSpPr>
        <p:spPr>
          <a:xfrm>
            <a:off x="5940152" y="3291830"/>
            <a:ext cx="2925688" cy="1512168"/>
          </a:xfrm>
          <a:prstGeom prst="rect">
            <a:avLst/>
          </a:prstGeom>
          <a:gradFill flip="none" rotWithShape="1">
            <a:gsLst>
              <a:gs pos="0">
                <a:schemeClr val="accent1">
                  <a:lumMod val="20000"/>
                  <a:lumOff val="80000"/>
                </a:schemeClr>
              </a:gs>
              <a:gs pos="50000">
                <a:srgbClr val="BFDC30">
                  <a:tint val="44500"/>
                  <a:satMod val="160000"/>
                </a:srgbClr>
              </a:gs>
              <a:gs pos="100000">
                <a:srgbClr val="BFDC30">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i="1" dirty="0">
                <a:solidFill>
                  <a:schemeClr val="tx1"/>
                </a:solidFill>
                <a:latin typeface="Leelawadee" panose="020B0502040204020203" pitchFamily="34" charset="-34"/>
                <a:cs typeface="Leelawadee" panose="020B0502040204020203" pitchFamily="34" charset="-34"/>
              </a:rPr>
              <a:t>Nella Relazione illustrativa del C.d.S., la fiducia riconosciuta ai pubblici funzionari </a:t>
            </a:r>
            <a:r>
              <a:rPr lang="it-IT" sz="1600" b="1" i="1" dirty="0">
                <a:solidFill>
                  <a:schemeClr val="tx1"/>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bilancia il perseguimento del risultato </a:t>
            </a:r>
            <a:r>
              <a:rPr lang="it-IT" sz="1600" i="1" dirty="0">
                <a:solidFill>
                  <a:schemeClr val="tx1"/>
                </a:solidFill>
                <a:latin typeface="Leelawadee" panose="020B0502040204020203" pitchFamily="34" charset="-34"/>
                <a:cs typeface="Leelawadee" panose="020B0502040204020203" pitchFamily="34" charset="-34"/>
              </a:rPr>
              <a:t>che l’ordinamento si aspetta dall’azione amministrativa.</a:t>
            </a:r>
          </a:p>
        </p:txBody>
      </p:sp>
    </p:spTree>
    <p:extLst>
      <p:ext uri="{BB962C8B-B14F-4D97-AF65-F5344CB8AC3E}">
        <p14:creationId xmlns:p14="http://schemas.microsoft.com/office/powerpoint/2010/main" val="3210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1_Tema di Office">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73393</TotalTime>
  <Words>7447</Words>
  <Application>Microsoft Office PowerPoint</Application>
  <PresentationFormat>Presentazione su schermo (16:9)</PresentationFormat>
  <Paragraphs>472</Paragraphs>
  <Slides>54</Slides>
  <Notes>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54</vt:i4>
      </vt:variant>
    </vt:vector>
  </HeadingPairs>
  <TitlesOfParts>
    <vt:vector size="65" baseType="lpstr">
      <vt:lpstr>Yu Gothic UI</vt:lpstr>
      <vt:lpstr>Yu Gothic UI Semilight</vt:lpstr>
      <vt:lpstr>Arial</vt:lpstr>
      <vt:lpstr>Calibri</vt:lpstr>
      <vt:lpstr>Cavolini</vt:lpstr>
      <vt:lpstr>Courier New</vt:lpstr>
      <vt:lpstr>Leelawadee</vt:lpstr>
      <vt:lpstr>Segoe UI Semibold</vt:lpstr>
      <vt:lpstr>Segoe UI Semilight</vt:lpstr>
      <vt:lpstr>Wingdings</vt:lpstr>
      <vt:lpstr>1_Tema di Office</vt:lpstr>
      <vt:lpstr>COME CAMBIANO GLI APPALTI DAL 1° LUGLIO 2023  Novità e riflessioni sull’entrata in vigore del nuovo Codice dei Contratti Pubblici</vt:lpstr>
      <vt:lpstr>Il nuovo Codice dei contratti pubblici</vt:lpstr>
      <vt:lpstr>Principi fondamentali</vt:lpstr>
      <vt:lpstr>Principi generali (12)</vt:lpstr>
      <vt:lpstr>Principi applicabili al codice</vt:lpstr>
      <vt:lpstr>Principio del risultato (1)  1/2</vt:lpstr>
      <vt:lpstr>Principio del risultato (1)  2/2</vt:lpstr>
      <vt:lpstr>Criterio prioritario e interpretativo (1)</vt:lpstr>
      <vt:lpstr>Principio della fiducia 1/2 (2) </vt:lpstr>
      <vt:lpstr>Principio della fiducia 2/2 (2) </vt:lpstr>
      <vt:lpstr>Principio dell’accesso al mercato (3) </vt:lpstr>
      <vt:lpstr>Citerio interpretativo/applicativo (4)</vt:lpstr>
      <vt:lpstr>Applicazione del CCNL (11)</vt:lpstr>
      <vt:lpstr>Digitalizzazione degli appalti</vt:lpstr>
      <vt:lpstr>La digitalizzazione degli appalti (19 e ss.)</vt:lpstr>
      <vt:lpstr>Regole generali digitalizzazione (19)</vt:lpstr>
      <vt:lpstr>Principio dell’unicità dell’invio (19)</vt:lpstr>
      <vt:lpstr>Obblighi di digitalizzazione (20, 28)</vt:lpstr>
      <vt:lpstr>Obbligo piattaforme (25)</vt:lpstr>
      <vt:lpstr>Gestione delle piattaforme (25)</vt:lpstr>
      <vt:lpstr>BDNCP (23, 25, 222)</vt:lpstr>
      <vt:lpstr>Procedure automatizzate (19.6, 30)</vt:lpstr>
      <vt:lpstr>Pubblicità legale degli atti (27)</vt:lpstr>
      <vt:lpstr>Regime transitorio</vt:lpstr>
      <vt:lpstr>1° aprile 2023: vigore (229.1)</vt:lpstr>
      <vt:lpstr>1° luglio 2023: efficacia (229.2)</vt:lpstr>
      <vt:lpstr>1° gennaio 2024: efficacia</vt:lpstr>
      <vt:lpstr>Due livelli di progettazione (41)</vt:lpstr>
      <vt:lpstr>Appalti PNRR</vt:lpstr>
      <vt:lpstr>Entrano subito i vigore</vt:lpstr>
      <vt:lpstr>Procedure di gara sotto-soglia</vt:lpstr>
      <vt:lpstr>Le procedure di gara (50, 70 e ss.) </vt:lpstr>
      <vt:lpstr>Procedure sopra e sotto soglia</vt:lpstr>
      <vt:lpstr>Principio di rotazione (49)</vt:lpstr>
      <vt:lpstr>Affidamento di lavori sottosoglia (50)</vt:lpstr>
      <vt:lpstr>Negoziazione di lavori sottosoglia (50)</vt:lpstr>
      <vt:lpstr>Affidamenti di servizi e forniture</vt:lpstr>
      <vt:lpstr>Altre disposizioni sul sotto soglia</vt:lpstr>
      <vt:lpstr>Indagine di mercato (All. II.1 - 50)</vt:lpstr>
      <vt:lpstr>Garanzie sotto soglia (53)</vt:lpstr>
      <vt:lpstr>Offerte anormalmente basse</vt:lpstr>
      <vt:lpstr>Offerte anormalmente basse (110)</vt:lpstr>
      <vt:lpstr>Deroga anomalia sottosoglia Ue  (54.2)</vt:lpstr>
      <vt:lpstr>Esclusione automatica: metodo A (II.2)</vt:lpstr>
      <vt:lpstr>Esclusione automatica: metodo B (II.2)</vt:lpstr>
      <vt:lpstr>Esplicazione metodo B (all. II.2)</vt:lpstr>
      <vt:lpstr>Esempio taglio ali</vt:lpstr>
      <vt:lpstr>Calcolo soglia anomalia metodo B</vt:lpstr>
      <vt:lpstr>Esempio: calcolo scarto medio</vt:lpstr>
      <vt:lpstr>Esempio: calcolo S1 e S2</vt:lpstr>
      <vt:lpstr>Esclusione automatica: metodo C (II.2)</vt:lpstr>
      <vt:lpstr>Tabella di riferimento</vt:lpstr>
      <vt:lpstr>Esempio metodo C (II.2)</vt:lpstr>
      <vt:lpstr>Quesiti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Urbani Bruno</dc:creator>
  <cp:lastModifiedBy>Urbani Bruno</cp:lastModifiedBy>
  <cp:revision>465</cp:revision>
  <cp:lastPrinted>2023-06-30T08:17:26Z</cp:lastPrinted>
  <dcterms:created xsi:type="dcterms:W3CDTF">2021-08-23T08:13:39Z</dcterms:created>
  <dcterms:modified xsi:type="dcterms:W3CDTF">2023-07-04T09:00:42Z</dcterms:modified>
</cp:coreProperties>
</file>